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47"/>
  </p:notesMasterIdLst>
  <p:sldIdLst>
    <p:sldId id="370" r:id="rId2"/>
    <p:sldId id="372" r:id="rId3"/>
    <p:sldId id="293" r:id="rId4"/>
    <p:sldId id="312" r:id="rId5"/>
    <p:sldId id="313" r:id="rId6"/>
    <p:sldId id="314" r:id="rId7"/>
    <p:sldId id="315" r:id="rId8"/>
    <p:sldId id="316" r:id="rId9"/>
    <p:sldId id="321" r:id="rId10"/>
    <p:sldId id="317" r:id="rId11"/>
    <p:sldId id="318" r:id="rId12"/>
    <p:sldId id="319" r:id="rId13"/>
    <p:sldId id="352" r:id="rId14"/>
    <p:sldId id="353" r:id="rId15"/>
    <p:sldId id="320" r:id="rId16"/>
    <p:sldId id="325" r:id="rId17"/>
    <p:sldId id="324" r:id="rId18"/>
    <p:sldId id="326" r:id="rId19"/>
    <p:sldId id="327" r:id="rId20"/>
    <p:sldId id="328" r:id="rId21"/>
    <p:sldId id="356" r:id="rId22"/>
    <p:sldId id="329" r:id="rId23"/>
    <p:sldId id="358" r:id="rId24"/>
    <p:sldId id="330" r:id="rId25"/>
    <p:sldId id="331" r:id="rId26"/>
    <p:sldId id="332" r:id="rId27"/>
    <p:sldId id="359" r:id="rId28"/>
    <p:sldId id="333" r:id="rId29"/>
    <p:sldId id="360" r:id="rId30"/>
    <p:sldId id="361" r:id="rId31"/>
    <p:sldId id="334" r:id="rId32"/>
    <p:sldId id="362" r:id="rId33"/>
    <p:sldId id="363" r:id="rId34"/>
    <p:sldId id="364" r:id="rId35"/>
    <p:sldId id="335" r:id="rId36"/>
    <p:sldId id="365" r:id="rId37"/>
    <p:sldId id="336" r:id="rId38"/>
    <p:sldId id="337" r:id="rId39"/>
    <p:sldId id="367" r:id="rId40"/>
    <p:sldId id="366" r:id="rId41"/>
    <p:sldId id="338" r:id="rId42"/>
    <p:sldId id="339" r:id="rId43"/>
    <p:sldId id="340" r:id="rId44"/>
    <p:sldId id="368" r:id="rId45"/>
    <p:sldId id="369" r:id="rId46"/>
  </p:sldIdLst>
  <p:sldSz cx="9144000" cy="6858000" type="screen4x3"/>
  <p:notesSz cx="6858000" cy="9144000"/>
  <p:embeddedFontLst>
    <p:embeddedFont>
      <p:font typeface="HY헤드라인M" panose="02030600000101010101" pitchFamily="18" charset="-127"/>
      <p:regular r:id="rId48"/>
    </p:embeddedFont>
    <p:embeddedFont>
      <p:font typeface="Wingdings 3" panose="05040102010807070707" pitchFamily="18" charset="2"/>
      <p:regular r:id="rId49"/>
    </p:embeddedFont>
    <p:embeddedFont>
      <p:font typeface="나눔고딕 ExtraBold" panose="020D0904000000000000" pitchFamily="50" charset="-127"/>
      <p:bold r:id="rId50"/>
    </p:embeddedFont>
    <p:embeddedFont>
      <p:font typeface="MS PGothic" panose="020B0600070205080204" pitchFamily="34" charset="-128"/>
      <p:regular r:id="rId51"/>
    </p:embeddedFont>
    <p:embeddedFont>
      <p:font typeface="Lucida Sans Unicode" panose="020B0602030504020204" pitchFamily="34" charset="0"/>
      <p:regular r:id="rId52"/>
    </p:embeddedFont>
    <p:embeddedFont>
      <p:font typeface="Wingdings 2" panose="05020102010507070707" pitchFamily="18" charset="2"/>
      <p:regular r:id="rId53"/>
    </p:embeddedFont>
    <p:embeddedFont>
      <p:font typeface="나눔고딕" panose="020D0604000000000000" pitchFamily="50" charset="-127"/>
      <p:regular r:id="rId54"/>
      <p:bold r:id="rId55"/>
    </p:embeddedFont>
    <p:embeddedFont>
      <p:font typeface="맑은 고딕" panose="020B0503020000020004" pitchFamily="50" charset="-127"/>
      <p:regular r:id="rId56"/>
      <p:bold r:id="rId57"/>
    </p:embeddedFont>
    <p:embeddedFont>
      <p:font typeface="Calibri" panose="020F0502020204030204" pitchFamily="34" charset="0"/>
      <p:regular r:id="rId58"/>
      <p:bold r:id="rId59"/>
      <p:italic r:id="rId60"/>
      <p:boldItalic r:id="rId61"/>
    </p:embeddedFont>
    <p:embeddedFont>
      <p:font typeface="Verdana" panose="020B0604030504040204" pitchFamily="34" charset="0"/>
      <p:regular r:id="rId62"/>
      <p:bold r:id="rId63"/>
      <p:italic r:id="rId64"/>
      <p:boldItalic r:id="rId65"/>
    </p:embeddedFont>
  </p:embeddedFontLst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8BA4"/>
    <a:srgbClr val="D91636"/>
    <a:srgbClr val="F295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78" autoAdjust="0"/>
    <p:restoredTop sz="91393" autoAdjust="0"/>
  </p:normalViewPr>
  <p:slideViewPr>
    <p:cSldViewPr>
      <p:cViewPr varScale="1">
        <p:scale>
          <a:sx n="121" d="100"/>
          <a:sy n="121" d="100"/>
        </p:scale>
        <p:origin x="135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180023" cy="180023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63" Type="http://schemas.openxmlformats.org/officeDocument/2006/relationships/font" Target="fonts/font16.fntdata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6.fntdata"/><Relationship Id="rId58" Type="http://schemas.openxmlformats.org/officeDocument/2006/relationships/font" Target="fonts/font11.fntdata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font" Target="fonts/font14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64" Type="http://schemas.openxmlformats.org/officeDocument/2006/relationships/font" Target="fonts/font17.fntdata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2.fntdata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7.fntdata"/><Relationship Id="rId62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57" Type="http://schemas.openxmlformats.org/officeDocument/2006/relationships/font" Target="fonts/font10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60" Type="http://schemas.openxmlformats.org/officeDocument/2006/relationships/font" Target="fonts/font13.fntdata"/><Relationship Id="rId65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font" Target="fonts/font3.fntdata"/><Relationship Id="rId55" Type="http://schemas.openxmlformats.org/officeDocument/2006/relationships/font" Target="fonts/font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13B34C-781E-4A37-8D4D-8CEB17BE94B1}" type="doc">
      <dgm:prSet loTypeId="urn:microsoft.com/office/officeart/2005/8/layout/cycle7" loCatId="cycle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pPr latinLnBrk="1"/>
          <a:endParaRPr lang="ko-KR" altLang="en-US"/>
        </a:p>
      </dgm:t>
    </dgm:pt>
    <dgm:pt modelId="{09EC48EC-2D7A-48FD-A6C5-A1223410E415}">
      <dgm:prSet phldrT="[Text]"/>
      <dgm:spPr>
        <a:solidFill>
          <a:srgbClr val="108BA4"/>
        </a:solidFill>
      </dgm:spPr>
      <dgm:t>
        <a:bodyPr/>
        <a:lstStyle/>
        <a:p>
          <a:pPr latinLnBrk="1"/>
          <a:r>
            <a:rPr lang="ko-KR" altLang="en-US" b="1" dirty="0" smtClean="0">
              <a:latin typeface="나눔고딕" panose="020D0604000000000000" pitchFamily="50" charset="-127"/>
              <a:ea typeface="나눔고딕" panose="020D0604000000000000" pitchFamily="50" charset="-127"/>
            </a:rPr>
            <a:t>이동성</a:t>
          </a:r>
          <a:endParaRPr lang="ko-KR" altLang="en-US" b="1" dirty="0"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0DC2E660-5237-43DF-9793-9C03CD56BD2E}" type="parTrans" cxnId="{59234124-CFD6-4642-943F-9F52F9721C1E}">
      <dgm:prSet/>
      <dgm:spPr/>
      <dgm:t>
        <a:bodyPr/>
        <a:lstStyle/>
        <a:p>
          <a:pPr latinLnBrk="1"/>
          <a:endParaRPr lang="ko-KR" altLang="en-US"/>
        </a:p>
      </dgm:t>
    </dgm:pt>
    <dgm:pt modelId="{9A386277-DE33-40C0-BEF9-791288880EAD}" type="sibTrans" cxnId="{59234124-CFD6-4642-943F-9F52F9721C1E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pPr latinLnBrk="1"/>
          <a:endParaRPr lang="ko-KR" altLang="en-US"/>
        </a:p>
      </dgm:t>
    </dgm:pt>
    <dgm:pt modelId="{EBBD14D6-7BB0-41DE-96E8-AC13FFABCDBE}">
      <dgm:prSet phldrT="[Text]"/>
      <dgm:spPr>
        <a:solidFill>
          <a:srgbClr val="108BA4"/>
        </a:solidFill>
      </dgm:spPr>
      <dgm:t>
        <a:bodyPr/>
        <a:lstStyle/>
        <a:p>
          <a:pPr latinLnBrk="1"/>
          <a:r>
            <a:rPr lang="ko-KR" altLang="en-US" b="1" dirty="0" smtClean="0">
              <a:latin typeface="나눔고딕" panose="020D0604000000000000" pitchFamily="50" charset="-127"/>
              <a:ea typeface="나눔고딕" panose="020D0604000000000000" pitchFamily="50" charset="-127"/>
            </a:rPr>
            <a:t>실시간</a:t>
          </a:r>
          <a:endParaRPr lang="ko-KR" altLang="en-US" b="1" dirty="0"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1D4B866B-B61B-44E8-AC0E-C9FF82CE7A02}" type="parTrans" cxnId="{C996B6BA-AD15-4F96-92B0-22C77B7C45FC}">
      <dgm:prSet/>
      <dgm:spPr/>
      <dgm:t>
        <a:bodyPr/>
        <a:lstStyle/>
        <a:p>
          <a:pPr latinLnBrk="1"/>
          <a:endParaRPr lang="ko-KR" altLang="en-US"/>
        </a:p>
      </dgm:t>
    </dgm:pt>
    <dgm:pt modelId="{8B013EE9-1B48-40F3-A984-1431AAF96B53}" type="sibTrans" cxnId="{C996B6BA-AD15-4F96-92B0-22C77B7C45FC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pPr latinLnBrk="1"/>
          <a:endParaRPr lang="ko-KR" altLang="en-US"/>
        </a:p>
      </dgm:t>
    </dgm:pt>
    <dgm:pt modelId="{86163375-EBDF-4F96-8A37-3CE99F18D28A}">
      <dgm:prSet phldrT="[Text]"/>
      <dgm:spPr>
        <a:solidFill>
          <a:srgbClr val="108BA4"/>
        </a:solidFill>
      </dgm:spPr>
      <dgm:t>
        <a:bodyPr/>
        <a:lstStyle/>
        <a:p>
          <a:pPr latinLnBrk="1"/>
          <a:r>
            <a:rPr lang="ko-KR" altLang="en-US" b="1" dirty="0" smtClean="0">
              <a:latin typeface="나눔고딕" panose="020D0604000000000000" pitchFamily="50" charset="-127"/>
              <a:ea typeface="나눔고딕" panose="020D0604000000000000" pitchFamily="50" charset="-127"/>
            </a:rPr>
            <a:t>양방향성</a:t>
          </a:r>
          <a:endParaRPr lang="ko-KR" altLang="en-US" b="1" dirty="0"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FAAD8310-879D-444C-AED1-EEAFE015CAE1}" type="parTrans" cxnId="{81AC2C0A-D2A9-4473-B974-AA702C6E1200}">
      <dgm:prSet/>
      <dgm:spPr/>
      <dgm:t>
        <a:bodyPr/>
        <a:lstStyle/>
        <a:p>
          <a:pPr latinLnBrk="1"/>
          <a:endParaRPr lang="ko-KR" altLang="en-US"/>
        </a:p>
      </dgm:t>
    </dgm:pt>
    <dgm:pt modelId="{7D5A9166-977F-44BA-B799-0EA2A6E6DE6B}" type="sibTrans" cxnId="{81AC2C0A-D2A9-4473-B974-AA702C6E1200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pPr latinLnBrk="1"/>
          <a:endParaRPr lang="ko-KR" altLang="en-US"/>
        </a:p>
      </dgm:t>
    </dgm:pt>
    <dgm:pt modelId="{6EFF5324-79A2-4A07-A377-C2D842BD327B}" type="pres">
      <dgm:prSet presAssocID="{9513B34C-781E-4A37-8D4D-8CEB17BE94B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2371973-D18A-43A6-83EF-C8BB464F09C4}" type="pres">
      <dgm:prSet presAssocID="{09EC48EC-2D7A-48FD-A6C5-A1223410E41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74309C6-0877-4E37-897E-7E8572C90A95}" type="pres">
      <dgm:prSet presAssocID="{9A386277-DE33-40C0-BEF9-791288880EAD}" presName="sibTrans" presStyleLbl="sibTrans2D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67E7DB6C-14BE-4709-ADA1-254C01B02DF2}" type="pres">
      <dgm:prSet presAssocID="{9A386277-DE33-40C0-BEF9-791288880EAD}" presName="connectorText" presStyleLbl="sibTrans2D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16DCC138-1612-4D10-BF9A-A901AF181F29}" type="pres">
      <dgm:prSet presAssocID="{EBBD14D6-7BB0-41DE-96E8-AC13FFABCDB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0304C0F-B466-4427-88B1-4D4C73383E1B}" type="pres">
      <dgm:prSet presAssocID="{8B013EE9-1B48-40F3-A984-1431AAF96B53}" presName="sibTrans" presStyleLbl="sibTrans2D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CA8ED778-1C65-4B52-B07C-4E0B834D42EE}" type="pres">
      <dgm:prSet presAssocID="{8B013EE9-1B48-40F3-A984-1431AAF96B53}" presName="connectorText" presStyleLbl="sibTrans2D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0D79E792-B05D-4E96-90F3-CD415ABE704E}" type="pres">
      <dgm:prSet presAssocID="{86163375-EBDF-4F96-8A37-3CE99F18D28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CE121DC-0948-4991-9BEF-375C7CE3BCA3}" type="pres">
      <dgm:prSet presAssocID="{7D5A9166-977F-44BA-B799-0EA2A6E6DE6B}" presName="sibTrans" presStyleLbl="sibTrans2D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0CA3792C-46FA-419C-97A3-9DE34C1F237A}" type="pres">
      <dgm:prSet presAssocID="{7D5A9166-977F-44BA-B799-0EA2A6E6DE6B}" presName="connectorText" presStyleLbl="sibTrans2D1" presStyleIdx="2" presStyleCnt="3"/>
      <dgm:spPr/>
      <dgm:t>
        <a:bodyPr/>
        <a:lstStyle/>
        <a:p>
          <a:pPr latinLnBrk="1"/>
          <a:endParaRPr lang="ko-KR" altLang="en-US"/>
        </a:p>
      </dgm:t>
    </dgm:pt>
  </dgm:ptLst>
  <dgm:cxnLst>
    <dgm:cxn modelId="{81AC2C0A-D2A9-4473-B974-AA702C6E1200}" srcId="{9513B34C-781E-4A37-8D4D-8CEB17BE94B1}" destId="{86163375-EBDF-4F96-8A37-3CE99F18D28A}" srcOrd="2" destOrd="0" parTransId="{FAAD8310-879D-444C-AED1-EEAFE015CAE1}" sibTransId="{7D5A9166-977F-44BA-B799-0EA2A6E6DE6B}"/>
    <dgm:cxn modelId="{AC7C7070-11C4-4794-955C-99D7D719FE49}" type="presOf" srcId="{8B013EE9-1B48-40F3-A984-1431AAF96B53}" destId="{E0304C0F-B466-4427-88B1-4D4C73383E1B}" srcOrd="0" destOrd="0" presId="urn:microsoft.com/office/officeart/2005/8/layout/cycle7"/>
    <dgm:cxn modelId="{D13DC563-4296-422E-8108-490FDF9F75B1}" type="presOf" srcId="{9A386277-DE33-40C0-BEF9-791288880EAD}" destId="{67E7DB6C-14BE-4709-ADA1-254C01B02DF2}" srcOrd="1" destOrd="0" presId="urn:microsoft.com/office/officeart/2005/8/layout/cycle7"/>
    <dgm:cxn modelId="{DA990FF8-0173-4613-9FBA-F4096A4660E4}" type="presOf" srcId="{86163375-EBDF-4F96-8A37-3CE99F18D28A}" destId="{0D79E792-B05D-4E96-90F3-CD415ABE704E}" srcOrd="0" destOrd="0" presId="urn:microsoft.com/office/officeart/2005/8/layout/cycle7"/>
    <dgm:cxn modelId="{EC419E35-6E72-4C84-836A-3EB5C556DFE4}" type="presOf" srcId="{9513B34C-781E-4A37-8D4D-8CEB17BE94B1}" destId="{6EFF5324-79A2-4A07-A377-C2D842BD327B}" srcOrd="0" destOrd="0" presId="urn:microsoft.com/office/officeart/2005/8/layout/cycle7"/>
    <dgm:cxn modelId="{4FCBDD04-2539-418E-875B-7BCFE4CC5F90}" type="presOf" srcId="{7D5A9166-977F-44BA-B799-0EA2A6E6DE6B}" destId="{1CE121DC-0948-4991-9BEF-375C7CE3BCA3}" srcOrd="0" destOrd="0" presId="urn:microsoft.com/office/officeart/2005/8/layout/cycle7"/>
    <dgm:cxn modelId="{37C58963-FB00-4989-A55D-E475DD8CAE26}" type="presOf" srcId="{8B013EE9-1B48-40F3-A984-1431AAF96B53}" destId="{CA8ED778-1C65-4B52-B07C-4E0B834D42EE}" srcOrd="1" destOrd="0" presId="urn:microsoft.com/office/officeart/2005/8/layout/cycle7"/>
    <dgm:cxn modelId="{59234124-CFD6-4642-943F-9F52F9721C1E}" srcId="{9513B34C-781E-4A37-8D4D-8CEB17BE94B1}" destId="{09EC48EC-2D7A-48FD-A6C5-A1223410E415}" srcOrd="0" destOrd="0" parTransId="{0DC2E660-5237-43DF-9793-9C03CD56BD2E}" sibTransId="{9A386277-DE33-40C0-BEF9-791288880EAD}"/>
    <dgm:cxn modelId="{A0867E68-4D51-4A86-BDB1-DCB7EF427D69}" type="presOf" srcId="{EBBD14D6-7BB0-41DE-96E8-AC13FFABCDBE}" destId="{16DCC138-1612-4D10-BF9A-A901AF181F29}" srcOrd="0" destOrd="0" presId="urn:microsoft.com/office/officeart/2005/8/layout/cycle7"/>
    <dgm:cxn modelId="{513A3698-C9D9-44A1-B390-436AF6504125}" type="presOf" srcId="{09EC48EC-2D7A-48FD-A6C5-A1223410E415}" destId="{82371973-D18A-43A6-83EF-C8BB464F09C4}" srcOrd="0" destOrd="0" presId="urn:microsoft.com/office/officeart/2005/8/layout/cycle7"/>
    <dgm:cxn modelId="{2BCE05BD-43DB-4526-B277-A24B84272311}" type="presOf" srcId="{7D5A9166-977F-44BA-B799-0EA2A6E6DE6B}" destId="{0CA3792C-46FA-419C-97A3-9DE34C1F237A}" srcOrd="1" destOrd="0" presId="urn:microsoft.com/office/officeart/2005/8/layout/cycle7"/>
    <dgm:cxn modelId="{F41B8356-5067-46AD-88C6-A97370C93FBB}" type="presOf" srcId="{9A386277-DE33-40C0-BEF9-791288880EAD}" destId="{074309C6-0877-4E37-897E-7E8572C90A95}" srcOrd="0" destOrd="0" presId="urn:microsoft.com/office/officeart/2005/8/layout/cycle7"/>
    <dgm:cxn modelId="{C996B6BA-AD15-4F96-92B0-22C77B7C45FC}" srcId="{9513B34C-781E-4A37-8D4D-8CEB17BE94B1}" destId="{EBBD14D6-7BB0-41DE-96E8-AC13FFABCDBE}" srcOrd="1" destOrd="0" parTransId="{1D4B866B-B61B-44E8-AC0E-C9FF82CE7A02}" sibTransId="{8B013EE9-1B48-40F3-A984-1431AAF96B53}"/>
    <dgm:cxn modelId="{0A4347E3-B774-4F81-B764-5C8CC69C8709}" type="presParOf" srcId="{6EFF5324-79A2-4A07-A377-C2D842BD327B}" destId="{82371973-D18A-43A6-83EF-C8BB464F09C4}" srcOrd="0" destOrd="0" presId="urn:microsoft.com/office/officeart/2005/8/layout/cycle7"/>
    <dgm:cxn modelId="{7D00DE52-5375-427E-92A6-6C00BF2E8C2A}" type="presParOf" srcId="{6EFF5324-79A2-4A07-A377-C2D842BD327B}" destId="{074309C6-0877-4E37-897E-7E8572C90A95}" srcOrd="1" destOrd="0" presId="urn:microsoft.com/office/officeart/2005/8/layout/cycle7"/>
    <dgm:cxn modelId="{5AAD8A27-B924-4E82-B978-B1EE96A4685D}" type="presParOf" srcId="{074309C6-0877-4E37-897E-7E8572C90A95}" destId="{67E7DB6C-14BE-4709-ADA1-254C01B02DF2}" srcOrd="0" destOrd="0" presId="urn:microsoft.com/office/officeart/2005/8/layout/cycle7"/>
    <dgm:cxn modelId="{75E80890-202F-40F4-A2ED-DF85856F8654}" type="presParOf" srcId="{6EFF5324-79A2-4A07-A377-C2D842BD327B}" destId="{16DCC138-1612-4D10-BF9A-A901AF181F29}" srcOrd="2" destOrd="0" presId="urn:microsoft.com/office/officeart/2005/8/layout/cycle7"/>
    <dgm:cxn modelId="{BB93DEB5-1E6A-4500-AA27-7538CAE55530}" type="presParOf" srcId="{6EFF5324-79A2-4A07-A377-C2D842BD327B}" destId="{E0304C0F-B466-4427-88B1-4D4C73383E1B}" srcOrd="3" destOrd="0" presId="urn:microsoft.com/office/officeart/2005/8/layout/cycle7"/>
    <dgm:cxn modelId="{E3160FE0-DDC4-4C7F-8266-60EAAB330A98}" type="presParOf" srcId="{E0304C0F-B466-4427-88B1-4D4C73383E1B}" destId="{CA8ED778-1C65-4B52-B07C-4E0B834D42EE}" srcOrd="0" destOrd="0" presId="urn:microsoft.com/office/officeart/2005/8/layout/cycle7"/>
    <dgm:cxn modelId="{1A41A5CA-C4DB-4CCE-A584-BE34E899C5DD}" type="presParOf" srcId="{6EFF5324-79A2-4A07-A377-C2D842BD327B}" destId="{0D79E792-B05D-4E96-90F3-CD415ABE704E}" srcOrd="4" destOrd="0" presId="urn:microsoft.com/office/officeart/2005/8/layout/cycle7"/>
    <dgm:cxn modelId="{0C05C901-1765-45A8-BF85-DCFD86D483B0}" type="presParOf" srcId="{6EFF5324-79A2-4A07-A377-C2D842BD327B}" destId="{1CE121DC-0948-4991-9BEF-375C7CE3BCA3}" srcOrd="5" destOrd="0" presId="urn:microsoft.com/office/officeart/2005/8/layout/cycle7"/>
    <dgm:cxn modelId="{CE3AEF90-6C30-4C35-BC8F-42D7A660045F}" type="presParOf" srcId="{1CE121DC-0948-4991-9BEF-375C7CE3BCA3}" destId="{0CA3792C-46FA-419C-97A3-9DE34C1F237A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EBF101-F924-4964-8993-1B8A8DC40CEB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5A05D748-4BBA-4D9D-8920-9A2F224ADE00}">
      <dgm:prSet phldrT="[텍스트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latinLnBrk="1"/>
          <a:r>
            <a:rPr lang="ko-KR" altLang="en-US" sz="1400" b="1" dirty="0" err="1" smtClean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rPr>
            <a:t>스마트폰</a:t>
          </a:r>
          <a:r>
            <a:rPr lang="ko-KR" altLang="en-US" sz="1400" b="1" dirty="0" smtClean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rPr>
            <a:t> </a:t>
          </a:r>
          <a:r>
            <a:rPr lang="ko-KR" altLang="en-US" sz="1400" b="1" dirty="0" err="1" smtClean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rPr>
            <a:t>모바일</a:t>
          </a:r>
          <a:r>
            <a:rPr lang="ko-KR" altLang="en-US" sz="1400" b="1" dirty="0" smtClean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rPr>
            <a:t>    광고</a:t>
          </a:r>
          <a:endParaRPr lang="ko-KR" altLang="en-US" sz="1400" b="1" dirty="0">
            <a:solidFill>
              <a:schemeClr val="bg1"/>
            </a:solidFill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58F73DEE-7BF9-4454-8E98-6E722155EA47}" type="parTrans" cxnId="{32000524-B4A0-40E4-980D-FD7192BC38F8}">
      <dgm:prSet/>
      <dgm:spPr/>
      <dgm:t>
        <a:bodyPr/>
        <a:lstStyle/>
        <a:p>
          <a:pPr latinLnBrk="1"/>
          <a:endParaRPr lang="ko-KR" altLang="en-US" sz="2000" b="1"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795ECBE4-EC30-4A71-BF73-6C6972F57FA2}" type="sibTrans" cxnId="{32000524-B4A0-40E4-980D-FD7192BC38F8}">
      <dgm:prSet/>
      <dgm:spPr/>
      <dgm:t>
        <a:bodyPr/>
        <a:lstStyle/>
        <a:p>
          <a:pPr latinLnBrk="1"/>
          <a:endParaRPr lang="ko-KR" altLang="en-US" sz="2000" b="1"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A22670F5-24EF-4A14-B557-17DAFA7717C1}">
      <dgm:prSet phldrT="[텍스트]" custT="1"/>
      <dgm:spPr>
        <a:solidFill>
          <a:schemeClr val="bg1">
            <a:lumMod val="85000"/>
          </a:schemeClr>
        </a:solidFill>
      </dgm:spPr>
      <dgm:t>
        <a:bodyPr/>
        <a:lstStyle/>
        <a:p>
          <a:pPr latinLnBrk="1"/>
          <a:r>
            <a:rPr lang="ko-KR" altLang="en-US" sz="1100" b="1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rPr>
            <a:t>애플리케이션</a:t>
          </a:r>
          <a:r>
            <a:rPr lang="ko-KR" altLang="en-US" sz="1400" b="1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rPr>
            <a:t> 광고</a:t>
          </a:r>
          <a:endParaRPr lang="ko-KR" altLang="en-US" sz="1400" b="1" dirty="0">
            <a:solidFill>
              <a:schemeClr val="tx1"/>
            </a:solidFill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280E9CEE-E6F8-44AB-A508-C760BAC90900}" type="parTrans" cxnId="{79C23666-F9FA-4DA8-BB7B-2E23479D17C5}">
      <dgm:prSet custT="1"/>
      <dgm:spPr>
        <a:ln w="9525">
          <a:solidFill>
            <a:schemeClr val="tx1">
              <a:lumMod val="50000"/>
              <a:lumOff val="50000"/>
            </a:schemeClr>
          </a:solidFill>
          <a:prstDash val="dash"/>
        </a:ln>
      </dgm:spPr>
      <dgm:t>
        <a:bodyPr/>
        <a:lstStyle/>
        <a:p>
          <a:pPr latinLnBrk="1"/>
          <a:endParaRPr lang="ko-KR" altLang="en-US" sz="600" b="1"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54B985DF-0774-47EE-B18D-E125AFF21392}" type="sibTrans" cxnId="{79C23666-F9FA-4DA8-BB7B-2E23479D17C5}">
      <dgm:prSet/>
      <dgm:spPr/>
      <dgm:t>
        <a:bodyPr/>
        <a:lstStyle/>
        <a:p>
          <a:pPr latinLnBrk="1"/>
          <a:endParaRPr lang="ko-KR" altLang="en-US" sz="2000" b="1"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48B19B99-16DE-449F-AEE9-DCF1CB4C8517}">
      <dgm:prSet phldrT="[텍스트]" custT="1"/>
      <dgm:spPr>
        <a:solidFill>
          <a:schemeClr val="bg1">
            <a:lumMod val="85000"/>
          </a:schemeClr>
        </a:solidFill>
      </dgm:spPr>
      <dgm:t>
        <a:bodyPr/>
        <a:lstStyle/>
        <a:p>
          <a:pPr latinLnBrk="1"/>
          <a:r>
            <a:rPr lang="ko-KR" altLang="en-US" sz="1400" b="1" dirty="0" err="1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rPr>
            <a:t>모바일</a:t>
          </a:r>
          <a:r>
            <a:rPr lang="ko-KR" altLang="en-US" sz="1400" b="1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rPr>
            <a:t>    </a:t>
          </a:r>
          <a:r>
            <a:rPr lang="ko-KR" altLang="en-US" sz="1400" b="1" dirty="0" err="1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rPr>
            <a:t>웹페이지</a:t>
          </a:r>
          <a:r>
            <a:rPr lang="ko-KR" altLang="en-US" sz="1400" b="1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rPr>
            <a:t> 광고</a:t>
          </a:r>
          <a:endParaRPr lang="ko-KR" altLang="en-US" sz="1400" b="1" dirty="0">
            <a:solidFill>
              <a:schemeClr val="tx1"/>
            </a:solidFill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D87898C8-D17E-4836-9EF8-11618C2A0B18}" type="parTrans" cxnId="{B599BBB5-54C6-4050-97B0-F5858A43FCED}">
      <dgm:prSet custT="1"/>
      <dgm:spPr>
        <a:ln w="9525">
          <a:solidFill>
            <a:schemeClr val="tx1">
              <a:lumMod val="50000"/>
              <a:lumOff val="50000"/>
            </a:schemeClr>
          </a:solidFill>
          <a:prstDash val="dash"/>
        </a:ln>
      </dgm:spPr>
      <dgm:t>
        <a:bodyPr/>
        <a:lstStyle/>
        <a:p>
          <a:pPr latinLnBrk="1"/>
          <a:endParaRPr lang="ko-KR" altLang="en-US" sz="600" b="1"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8FB8F481-BAF8-492D-AD31-A6CF25973578}" type="sibTrans" cxnId="{B599BBB5-54C6-4050-97B0-F5858A43FCED}">
      <dgm:prSet/>
      <dgm:spPr/>
      <dgm:t>
        <a:bodyPr/>
        <a:lstStyle/>
        <a:p>
          <a:pPr latinLnBrk="1"/>
          <a:endParaRPr lang="ko-KR" altLang="en-US" sz="2000" b="1"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381ECF1A-2810-4B91-AA86-3A43484BCE4B}">
      <dgm:prSet phldrT="[텍스트]" custT="1"/>
      <dgm:spPr>
        <a:solidFill>
          <a:schemeClr val="bg1">
            <a:lumMod val="85000"/>
          </a:schemeClr>
        </a:solidFill>
      </dgm:spPr>
      <dgm:t>
        <a:bodyPr/>
        <a:lstStyle/>
        <a:p>
          <a:pPr latinLnBrk="1"/>
          <a:r>
            <a:rPr lang="ko-KR" altLang="en-US" sz="1400" b="1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rPr>
            <a:t>쿠폰 광고</a:t>
          </a:r>
          <a:endParaRPr lang="ko-KR" altLang="en-US" sz="1400" b="1" dirty="0">
            <a:solidFill>
              <a:schemeClr val="tx1"/>
            </a:solidFill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8AECBF8A-2747-4C66-A02C-C5491B396016}" type="parTrans" cxnId="{92AB48C0-5077-491A-8B86-E9DAB5DA2761}">
      <dgm:prSet custT="1"/>
      <dgm:spPr>
        <a:ln w="9525">
          <a:solidFill>
            <a:schemeClr val="tx1">
              <a:lumMod val="50000"/>
              <a:lumOff val="50000"/>
            </a:schemeClr>
          </a:solidFill>
          <a:prstDash val="dash"/>
        </a:ln>
      </dgm:spPr>
      <dgm:t>
        <a:bodyPr/>
        <a:lstStyle/>
        <a:p>
          <a:pPr latinLnBrk="1"/>
          <a:endParaRPr lang="ko-KR" altLang="en-US" sz="600" b="1"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37912113-E2FE-4750-86F6-2010EA4C0907}" type="sibTrans" cxnId="{92AB48C0-5077-491A-8B86-E9DAB5DA2761}">
      <dgm:prSet/>
      <dgm:spPr/>
      <dgm:t>
        <a:bodyPr/>
        <a:lstStyle/>
        <a:p>
          <a:pPr latinLnBrk="1"/>
          <a:endParaRPr lang="ko-KR" altLang="en-US" sz="2000" b="1"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35B13209-EB4C-4D41-A869-03949EAB4F80}">
      <dgm:prSet phldrT="[텍스트]" custT="1"/>
      <dgm:spPr>
        <a:solidFill>
          <a:schemeClr val="bg1">
            <a:lumMod val="85000"/>
          </a:schemeClr>
        </a:solidFill>
      </dgm:spPr>
      <dgm:t>
        <a:bodyPr/>
        <a:lstStyle/>
        <a:p>
          <a:pPr latinLnBrk="1"/>
          <a:r>
            <a:rPr lang="ko-KR" altLang="en-US" sz="1200" b="1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rPr>
            <a:t>문자메시지</a:t>
          </a:r>
          <a:r>
            <a:rPr lang="ko-KR" altLang="en-US" sz="1400" b="1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rPr>
            <a:t> 광고</a:t>
          </a:r>
          <a:endParaRPr lang="ko-KR" altLang="en-US" sz="1400" b="1" dirty="0">
            <a:solidFill>
              <a:schemeClr val="tx1"/>
            </a:solidFill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7F2130F1-647F-46AA-BC7B-B5866332F46A}" type="parTrans" cxnId="{7443B69A-1832-4CB0-8235-E613129687DF}">
      <dgm:prSet custT="1"/>
      <dgm:spPr>
        <a:ln w="9525">
          <a:solidFill>
            <a:schemeClr val="tx1">
              <a:lumMod val="50000"/>
              <a:lumOff val="50000"/>
            </a:schemeClr>
          </a:solidFill>
          <a:prstDash val="dash"/>
        </a:ln>
      </dgm:spPr>
      <dgm:t>
        <a:bodyPr/>
        <a:lstStyle/>
        <a:p>
          <a:pPr latinLnBrk="1"/>
          <a:endParaRPr lang="ko-KR" altLang="en-US" sz="600" b="1"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83750A0D-0DBC-4BB3-BFBD-4A3C35F2E181}" type="sibTrans" cxnId="{7443B69A-1832-4CB0-8235-E613129687DF}">
      <dgm:prSet/>
      <dgm:spPr/>
      <dgm:t>
        <a:bodyPr/>
        <a:lstStyle/>
        <a:p>
          <a:pPr latinLnBrk="1"/>
          <a:endParaRPr lang="ko-KR" altLang="en-US" sz="2000" b="1"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A4C8902F-F513-49FA-9790-63625036EA97}">
      <dgm:prSet phldrT="[텍스트]" custT="1"/>
      <dgm:spPr>
        <a:solidFill>
          <a:schemeClr val="bg1">
            <a:lumMod val="85000"/>
          </a:schemeClr>
        </a:solidFill>
      </dgm:spPr>
      <dgm:t>
        <a:bodyPr/>
        <a:lstStyle/>
        <a:p>
          <a:pPr latinLnBrk="1"/>
          <a:r>
            <a:rPr lang="en-US" altLang="ko-KR" sz="1400" b="1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rPr>
            <a:t>QR</a:t>
          </a:r>
          <a:r>
            <a:rPr lang="ko-KR" altLang="en-US" sz="1400" b="1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rPr>
            <a:t>코드</a:t>
          </a:r>
          <a:endParaRPr lang="ko-KR" altLang="en-US" sz="1400" b="1" dirty="0">
            <a:solidFill>
              <a:schemeClr val="tx1"/>
            </a:solidFill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8B53EBA1-79A1-4B49-BA45-0CD8516DDBEB}" type="parTrans" cxnId="{2D91E115-BF1A-4079-9478-86F5FF0234A1}">
      <dgm:prSet custT="1"/>
      <dgm:spPr>
        <a:ln w="9525">
          <a:solidFill>
            <a:schemeClr val="tx1">
              <a:lumMod val="50000"/>
              <a:lumOff val="50000"/>
            </a:schemeClr>
          </a:solidFill>
          <a:prstDash val="dash"/>
        </a:ln>
      </dgm:spPr>
      <dgm:t>
        <a:bodyPr/>
        <a:lstStyle/>
        <a:p>
          <a:pPr latinLnBrk="1"/>
          <a:endParaRPr lang="ko-KR" altLang="en-US" sz="600" b="1"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0D12CD57-FDDF-486C-8022-99574DC1F0FE}" type="sibTrans" cxnId="{2D91E115-BF1A-4079-9478-86F5FF0234A1}">
      <dgm:prSet/>
      <dgm:spPr/>
      <dgm:t>
        <a:bodyPr/>
        <a:lstStyle/>
        <a:p>
          <a:pPr latinLnBrk="1"/>
          <a:endParaRPr lang="ko-KR" altLang="en-US" sz="2000" b="1"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0E9E75B5-1449-4B3A-A248-CF7C88FB2E4C}">
      <dgm:prSet phldrT="[텍스트]" custT="1"/>
      <dgm:spPr>
        <a:solidFill>
          <a:schemeClr val="bg1">
            <a:lumMod val="85000"/>
          </a:schemeClr>
        </a:solidFill>
      </dgm:spPr>
      <dgm:t>
        <a:bodyPr/>
        <a:lstStyle/>
        <a:p>
          <a:pPr latinLnBrk="1"/>
          <a:r>
            <a:rPr lang="en-US" altLang="ko-KR" sz="1400" b="1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rPr>
            <a:t>LBS</a:t>
          </a:r>
          <a:endParaRPr lang="ko-KR" altLang="en-US" sz="1400" b="1" dirty="0">
            <a:solidFill>
              <a:schemeClr val="tx1"/>
            </a:solidFill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5F446B05-8D12-45AD-968A-401CCDB94A6E}" type="parTrans" cxnId="{A03C05D4-0BF1-42A6-84A3-34052A65AA48}">
      <dgm:prSet custT="1"/>
      <dgm:spPr>
        <a:ln w="9525">
          <a:solidFill>
            <a:schemeClr val="tx1">
              <a:lumMod val="50000"/>
              <a:lumOff val="50000"/>
            </a:schemeClr>
          </a:solidFill>
          <a:prstDash val="dash"/>
        </a:ln>
      </dgm:spPr>
      <dgm:t>
        <a:bodyPr/>
        <a:lstStyle/>
        <a:p>
          <a:pPr latinLnBrk="1"/>
          <a:endParaRPr lang="ko-KR" altLang="en-US" sz="600" b="1"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E379626F-ECA3-4411-AAA7-38E2AE73D574}" type="sibTrans" cxnId="{A03C05D4-0BF1-42A6-84A3-34052A65AA48}">
      <dgm:prSet/>
      <dgm:spPr/>
      <dgm:t>
        <a:bodyPr/>
        <a:lstStyle/>
        <a:p>
          <a:pPr latinLnBrk="1"/>
          <a:endParaRPr lang="ko-KR" altLang="en-US" sz="2000" b="1"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3673EB01-FCD8-41BD-B7D4-B7E83877A63F}">
      <dgm:prSet phldrT="[텍스트]" custT="1"/>
      <dgm:spPr>
        <a:solidFill>
          <a:schemeClr val="bg1">
            <a:lumMod val="85000"/>
          </a:schemeClr>
        </a:solidFill>
      </dgm:spPr>
      <dgm:t>
        <a:bodyPr/>
        <a:lstStyle/>
        <a:p>
          <a:pPr latinLnBrk="1"/>
          <a:r>
            <a:rPr lang="ko-KR" altLang="en-US" sz="1400" b="1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rPr>
            <a:t>증강현실</a:t>
          </a:r>
          <a:endParaRPr lang="ko-KR" altLang="en-US" sz="1400" b="1" dirty="0">
            <a:solidFill>
              <a:schemeClr val="tx1"/>
            </a:solidFill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69587D24-1F0F-4BD0-9991-CAA46F9BF5EC}" type="parTrans" cxnId="{176E5157-FE97-4CF2-8458-20B34020A608}">
      <dgm:prSet custT="1"/>
      <dgm:spPr>
        <a:ln w="9525">
          <a:solidFill>
            <a:schemeClr val="tx1">
              <a:lumMod val="50000"/>
              <a:lumOff val="50000"/>
            </a:schemeClr>
          </a:solidFill>
          <a:prstDash val="dash"/>
        </a:ln>
      </dgm:spPr>
      <dgm:t>
        <a:bodyPr/>
        <a:lstStyle/>
        <a:p>
          <a:pPr latinLnBrk="1"/>
          <a:endParaRPr lang="ko-KR" altLang="en-US" sz="600" b="1"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48140355-AD04-4333-ABA9-352D6A7F7E6F}" type="sibTrans" cxnId="{176E5157-FE97-4CF2-8458-20B34020A608}">
      <dgm:prSet/>
      <dgm:spPr/>
      <dgm:t>
        <a:bodyPr/>
        <a:lstStyle/>
        <a:p>
          <a:pPr latinLnBrk="1"/>
          <a:endParaRPr lang="ko-KR" altLang="en-US" sz="2000" b="1"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3AE92D5C-6EBB-4956-9B49-65A62E8CF13E}">
      <dgm:prSet phldrT="[텍스트]" custT="1"/>
      <dgm:spPr>
        <a:solidFill>
          <a:schemeClr val="bg1">
            <a:lumMod val="85000"/>
          </a:schemeClr>
        </a:solidFill>
      </dgm:spPr>
      <dgm:t>
        <a:bodyPr/>
        <a:lstStyle/>
        <a:p>
          <a:pPr latinLnBrk="1"/>
          <a:r>
            <a:rPr lang="en-US" altLang="ko-KR" sz="1400" b="1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rPr>
            <a:t>SNS</a:t>
          </a:r>
          <a:endParaRPr lang="ko-KR" altLang="en-US" sz="1400" b="1" dirty="0">
            <a:solidFill>
              <a:schemeClr val="tx1"/>
            </a:solidFill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F55485F2-255E-41E3-9957-017116DC81E5}" type="parTrans" cxnId="{5C91A1D4-AAD0-41C8-BC65-B0151B3C2D5D}">
      <dgm:prSet custT="1"/>
      <dgm:spPr>
        <a:ln w="9525">
          <a:solidFill>
            <a:schemeClr val="tx1">
              <a:lumMod val="50000"/>
              <a:lumOff val="50000"/>
            </a:schemeClr>
          </a:solidFill>
          <a:prstDash val="dash"/>
        </a:ln>
      </dgm:spPr>
      <dgm:t>
        <a:bodyPr/>
        <a:lstStyle/>
        <a:p>
          <a:pPr latinLnBrk="1"/>
          <a:endParaRPr lang="ko-KR" altLang="en-US" sz="600" b="1"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85EED71F-53AC-44D9-A0CB-67C55E313F6E}" type="sibTrans" cxnId="{5C91A1D4-AAD0-41C8-BC65-B0151B3C2D5D}">
      <dgm:prSet/>
      <dgm:spPr/>
      <dgm:t>
        <a:bodyPr/>
        <a:lstStyle/>
        <a:p>
          <a:pPr latinLnBrk="1"/>
          <a:endParaRPr lang="ko-KR" altLang="en-US" sz="2000" b="1"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5928EC93-CD9E-411A-A740-A2074FE101BC}">
      <dgm:prSet phldrT="[텍스트]" custT="1"/>
      <dgm:spPr>
        <a:solidFill>
          <a:schemeClr val="bg1">
            <a:lumMod val="85000"/>
          </a:schemeClr>
        </a:solidFill>
      </dgm:spPr>
      <dgm:t>
        <a:bodyPr/>
        <a:lstStyle/>
        <a:p>
          <a:pPr latinLnBrk="1"/>
          <a:r>
            <a:rPr lang="ko-KR" altLang="en-US" sz="1400" b="1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rPr>
            <a:t>모바일    플랫폼     광고</a:t>
          </a:r>
          <a:endParaRPr lang="ko-KR" altLang="en-US" sz="1400" b="1" dirty="0">
            <a:solidFill>
              <a:schemeClr val="tx1"/>
            </a:solidFill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EA3D6D89-F178-46B5-A480-8AD3D735C87F}" type="parTrans" cxnId="{EAF64FE2-BD73-4840-9327-0BC0195868DB}">
      <dgm:prSet/>
      <dgm:spPr/>
      <dgm:t>
        <a:bodyPr/>
        <a:lstStyle/>
        <a:p>
          <a:pPr latinLnBrk="1"/>
          <a:endParaRPr lang="ko-KR" altLang="en-US"/>
        </a:p>
      </dgm:t>
    </dgm:pt>
    <dgm:pt modelId="{91C4A66C-6CDB-44BE-8EDC-63B609CDED70}" type="sibTrans" cxnId="{EAF64FE2-BD73-4840-9327-0BC0195868DB}">
      <dgm:prSet/>
      <dgm:spPr/>
      <dgm:t>
        <a:bodyPr/>
        <a:lstStyle/>
        <a:p>
          <a:pPr latinLnBrk="1"/>
          <a:endParaRPr lang="ko-KR" altLang="en-US"/>
        </a:p>
      </dgm:t>
    </dgm:pt>
    <dgm:pt modelId="{7A2A6612-2D99-49C9-B10A-22E491F6442B}" type="pres">
      <dgm:prSet presAssocID="{F7EBF101-F924-4964-8993-1B8A8DC40CE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0061317-5E17-4014-9260-9F9E1EB73932}" type="pres">
      <dgm:prSet presAssocID="{5A05D748-4BBA-4D9D-8920-9A2F224ADE00}" presName="centerShape" presStyleLbl="node0" presStyleIdx="0" presStyleCnt="1" custScaleX="114821" custScaleY="114821"/>
      <dgm:spPr/>
      <dgm:t>
        <a:bodyPr/>
        <a:lstStyle/>
        <a:p>
          <a:pPr latinLnBrk="1"/>
          <a:endParaRPr lang="ko-KR" altLang="en-US"/>
        </a:p>
      </dgm:t>
    </dgm:pt>
    <dgm:pt modelId="{E353177B-66AB-47FB-95E8-3F1BFCCAAFA7}" type="pres">
      <dgm:prSet presAssocID="{280E9CEE-E6F8-44AB-A508-C760BAC90900}" presName="Name9" presStyleLbl="parChTrans1D2" presStyleIdx="0" presStyleCnt="9"/>
      <dgm:spPr/>
      <dgm:t>
        <a:bodyPr/>
        <a:lstStyle/>
        <a:p>
          <a:pPr latinLnBrk="1"/>
          <a:endParaRPr lang="ko-KR" altLang="en-US"/>
        </a:p>
      </dgm:t>
    </dgm:pt>
    <dgm:pt modelId="{2596F470-564A-427F-89E2-F5D6B499B8FF}" type="pres">
      <dgm:prSet presAssocID="{280E9CEE-E6F8-44AB-A508-C760BAC90900}" presName="connTx" presStyleLbl="parChTrans1D2" presStyleIdx="0" presStyleCnt="9"/>
      <dgm:spPr/>
      <dgm:t>
        <a:bodyPr/>
        <a:lstStyle/>
        <a:p>
          <a:pPr latinLnBrk="1"/>
          <a:endParaRPr lang="ko-KR" altLang="en-US"/>
        </a:p>
      </dgm:t>
    </dgm:pt>
    <dgm:pt modelId="{0C9DF532-5826-4752-9494-8E1009F523CA}" type="pres">
      <dgm:prSet presAssocID="{A22670F5-24EF-4A14-B557-17DAFA7717C1}" presName="node" presStyleLbl="node1" presStyleIdx="0" presStyleCnt="9" custScaleX="117711" custScaleY="11771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3121AED-1B97-4C61-A603-3C3F14890DFF}" type="pres">
      <dgm:prSet presAssocID="{D87898C8-D17E-4836-9EF8-11618C2A0B18}" presName="Name9" presStyleLbl="parChTrans1D2" presStyleIdx="1" presStyleCnt="9"/>
      <dgm:spPr/>
      <dgm:t>
        <a:bodyPr/>
        <a:lstStyle/>
        <a:p>
          <a:pPr latinLnBrk="1"/>
          <a:endParaRPr lang="ko-KR" altLang="en-US"/>
        </a:p>
      </dgm:t>
    </dgm:pt>
    <dgm:pt modelId="{E3E4BC0E-652B-4351-BB5D-2DF111DBBA90}" type="pres">
      <dgm:prSet presAssocID="{D87898C8-D17E-4836-9EF8-11618C2A0B18}" presName="connTx" presStyleLbl="parChTrans1D2" presStyleIdx="1" presStyleCnt="9"/>
      <dgm:spPr/>
      <dgm:t>
        <a:bodyPr/>
        <a:lstStyle/>
        <a:p>
          <a:pPr latinLnBrk="1"/>
          <a:endParaRPr lang="ko-KR" altLang="en-US"/>
        </a:p>
      </dgm:t>
    </dgm:pt>
    <dgm:pt modelId="{4740CB71-2280-44EE-A193-0B9DD46E34F1}" type="pres">
      <dgm:prSet presAssocID="{48B19B99-16DE-449F-AEE9-DCF1CB4C8517}" presName="node" presStyleLbl="node1" presStyleIdx="1" presStyleCnt="9" custScaleX="117711" custScaleY="11771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082ED59-C04C-4DDC-90BB-6DE2D652699F}" type="pres">
      <dgm:prSet presAssocID="{8AECBF8A-2747-4C66-A02C-C5491B396016}" presName="Name9" presStyleLbl="parChTrans1D2" presStyleIdx="2" presStyleCnt="9"/>
      <dgm:spPr/>
      <dgm:t>
        <a:bodyPr/>
        <a:lstStyle/>
        <a:p>
          <a:pPr latinLnBrk="1"/>
          <a:endParaRPr lang="ko-KR" altLang="en-US"/>
        </a:p>
      </dgm:t>
    </dgm:pt>
    <dgm:pt modelId="{4376D90D-45D2-473F-8BED-B3CADC788974}" type="pres">
      <dgm:prSet presAssocID="{8AECBF8A-2747-4C66-A02C-C5491B396016}" presName="connTx" presStyleLbl="parChTrans1D2" presStyleIdx="2" presStyleCnt="9"/>
      <dgm:spPr/>
      <dgm:t>
        <a:bodyPr/>
        <a:lstStyle/>
        <a:p>
          <a:pPr latinLnBrk="1"/>
          <a:endParaRPr lang="ko-KR" altLang="en-US"/>
        </a:p>
      </dgm:t>
    </dgm:pt>
    <dgm:pt modelId="{F7A8101D-BF87-4220-B6F7-4E991E2E643F}" type="pres">
      <dgm:prSet presAssocID="{381ECF1A-2810-4B91-AA86-3A43484BCE4B}" presName="node" presStyleLbl="node1" presStyleIdx="2" presStyleCnt="9" custScaleX="117711" custScaleY="11771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22D7361-0793-4DED-961C-EDF09BC38ED8}" type="pres">
      <dgm:prSet presAssocID="{7F2130F1-647F-46AA-BC7B-B5866332F46A}" presName="Name9" presStyleLbl="parChTrans1D2" presStyleIdx="3" presStyleCnt="9"/>
      <dgm:spPr/>
      <dgm:t>
        <a:bodyPr/>
        <a:lstStyle/>
        <a:p>
          <a:pPr latinLnBrk="1"/>
          <a:endParaRPr lang="ko-KR" altLang="en-US"/>
        </a:p>
      </dgm:t>
    </dgm:pt>
    <dgm:pt modelId="{14A809AD-CE83-46A3-86C2-627C0E327631}" type="pres">
      <dgm:prSet presAssocID="{7F2130F1-647F-46AA-BC7B-B5866332F46A}" presName="connTx" presStyleLbl="parChTrans1D2" presStyleIdx="3" presStyleCnt="9"/>
      <dgm:spPr/>
      <dgm:t>
        <a:bodyPr/>
        <a:lstStyle/>
        <a:p>
          <a:pPr latinLnBrk="1"/>
          <a:endParaRPr lang="ko-KR" altLang="en-US"/>
        </a:p>
      </dgm:t>
    </dgm:pt>
    <dgm:pt modelId="{021AFFD0-6BF9-471A-8AA0-AC1654A6E30B}" type="pres">
      <dgm:prSet presAssocID="{35B13209-EB4C-4D41-A869-03949EAB4F80}" presName="node" presStyleLbl="node1" presStyleIdx="3" presStyleCnt="9" custScaleX="117711" custScaleY="11771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5E09B79-1093-4651-85EB-8D412785D27C}" type="pres">
      <dgm:prSet presAssocID="{8B53EBA1-79A1-4B49-BA45-0CD8516DDBEB}" presName="Name9" presStyleLbl="parChTrans1D2" presStyleIdx="4" presStyleCnt="9"/>
      <dgm:spPr/>
      <dgm:t>
        <a:bodyPr/>
        <a:lstStyle/>
        <a:p>
          <a:pPr latinLnBrk="1"/>
          <a:endParaRPr lang="ko-KR" altLang="en-US"/>
        </a:p>
      </dgm:t>
    </dgm:pt>
    <dgm:pt modelId="{F267366B-19A3-4D82-A2FA-5A93257BF679}" type="pres">
      <dgm:prSet presAssocID="{8B53EBA1-79A1-4B49-BA45-0CD8516DDBEB}" presName="connTx" presStyleLbl="parChTrans1D2" presStyleIdx="4" presStyleCnt="9"/>
      <dgm:spPr/>
      <dgm:t>
        <a:bodyPr/>
        <a:lstStyle/>
        <a:p>
          <a:pPr latinLnBrk="1"/>
          <a:endParaRPr lang="ko-KR" altLang="en-US"/>
        </a:p>
      </dgm:t>
    </dgm:pt>
    <dgm:pt modelId="{D702ED2E-E870-480A-81C7-04D81774A4CB}" type="pres">
      <dgm:prSet presAssocID="{A4C8902F-F513-49FA-9790-63625036EA97}" presName="node" presStyleLbl="node1" presStyleIdx="4" presStyleCnt="9" custScaleX="117711" custScaleY="11771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5985B66-C5B1-4351-A11E-44F149409C44}" type="pres">
      <dgm:prSet presAssocID="{5F446B05-8D12-45AD-968A-401CCDB94A6E}" presName="Name9" presStyleLbl="parChTrans1D2" presStyleIdx="5" presStyleCnt="9"/>
      <dgm:spPr/>
      <dgm:t>
        <a:bodyPr/>
        <a:lstStyle/>
        <a:p>
          <a:pPr latinLnBrk="1"/>
          <a:endParaRPr lang="ko-KR" altLang="en-US"/>
        </a:p>
      </dgm:t>
    </dgm:pt>
    <dgm:pt modelId="{1B9E0945-01E5-4341-AB68-118D9FD5FA52}" type="pres">
      <dgm:prSet presAssocID="{5F446B05-8D12-45AD-968A-401CCDB94A6E}" presName="connTx" presStyleLbl="parChTrans1D2" presStyleIdx="5" presStyleCnt="9"/>
      <dgm:spPr/>
      <dgm:t>
        <a:bodyPr/>
        <a:lstStyle/>
        <a:p>
          <a:pPr latinLnBrk="1"/>
          <a:endParaRPr lang="ko-KR" altLang="en-US"/>
        </a:p>
      </dgm:t>
    </dgm:pt>
    <dgm:pt modelId="{0E8C2515-56AB-404D-B465-5B993278DB8C}" type="pres">
      <dgm:prSet presAssocID="{0E9E75B5-1449-4B3A-A248-CF7C88FB2E4C}" presName="node" presStyleLbl="node1" presStyleIdx="5" presStyleCnt="9" custScaleX="117711" custScaleY="11771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62ABBB9-25CF-4E1D-9766-41A698EF2086}" type="pres">
      <dgm:prSet presAssocID="{69587D24-1F0F-4BD0-9991-CAA46F9BF5EC}" presName="Name9" presStyleLbl="parChTrans1D2" presStyleIdx="6" presStyleCnt="9"/>
      <dgm:spPr/>
      <dgm:t>
        <a:bodyPr/>
        <a:lstStyle/>
        <a:p>
          <a:pPr latinLnBrk="1"/>
          <a:endParaRPr lang="ko-KR" altLang="en-US"/>
        </a:p>
      </dgm:t>
    </dgm:pt>
    <dgm:pt modelId="{426FF425-559E-4051-BD43-209036E783D3}" type="pres">
      <dgm:prSet presAssocID="{69587D24-1F0F-4BD0-9991-CAA46F9BF5EC}" presName="connTx" presStyleLbl="parChTrans1D2" presStyleIdx="6" presStyleCnt="9"/>
      <dgm:spPr/>
      <dgm:t>
        <a:bodyPr/>
        <a:lstStyle/>
        <a:p>
          <a:pPr latinLnBrk="1"/>
          <a:endParaRPr lang="ko-KR" altLang="en-US"/>
        </a:p>
      </dgm:t>
    </dgm:pt>
    <dgm:pt modelId="{59F77387-8247-4B78-B82E-D5B240997595}" type="pres">
      <dgm:prSet presAssocID="{3673EB01-FCD8-41BD-B7D4-B7E83877A63F}" presName="node" presStyleLbl="node1" presStyleIdx="6" presStyleCnt="9" custScaleX="117711" custScaleY="11771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7D085CE-EE65-485F-853F-E4B25A7D212E}" type="pres">
      <dgm:prSet presAssocID="{F55485F2-255E-41E3-9957-017116DC81E5}" presName="Name9" presStyleLbl="parChTrans1D2" presStyleIdx="7" presStyleCnt="9"/>
      <dgm:spPr/>
      <dgm:t>
        <a:bodyPr/>
        <a:lstStyle/>
        <a:p>
          <a:pPr latinLnBrk="1"/>
          <a:endParaRPr lang="ko-KR" altLang="en-US"/>
        </a:p>
      </dgm:t>
    </dgm:pt>
    <dgm:pt modelId="{077574F2-9485-4601-A701-566D4D11021B}" type="pres">
      <dgm:prSet presAssocID="{F55485F2-255E-41E3-9957-017116DC81E5}" presName="connTx" presStyleLbl="parChTrans1D2" presStyleIdx="7" presStyleCnt="9"/>
      <dgm:spPr/>
      <dgm:t>
        <a:bodyPr/>
        <a:lstStyle/>
        <a:p>
          <a:pPr latinLnBrk="1"/>
          <a:endParaRPr lang="ko-KR" altLang="en-US"/>
        </a:p>
      </dgm:t>
    </dgm:pt>
    <dgm:pt modelId="{1E1E95FC-A44F-4339-8BB1-F0697FFC74B2}" type="pres">
      <dgm:prSet presAssocID="{3AE92D5C-6EBB-4956-9B49-65A62E8CF13E}" presName="node" presStyleLbl="node1" presStyleIdx="7" presStyleCnt="9" custScaleX="117711" custScaleY="11771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BAAB2DB-F298-46E2-B492-1E2CCB6B89A6}" type="pres">
      <dgm:prSet presAssocID="{EA3D6D89-F178-46B5-A480-8AD3D735C87F}" presName="Name9" presStyleLbl="parChTrans1D2" presStyleIdx="8" presStyleCnt="9"/>
      <dgm:spPr/>
      <dgm:t>
        <a:bodyPr/>
        <a:lstStyle/>
        <a:p>
          <a:pPr latinLnBrk="1"/>
          <a:endParaRPr lang="ko-KR" altLang="en-US"/>
        </a:p>
      </dgm:t>
    </dgm:pt>
    <dgm:pt modelId="{FC148159-3F0D-4DBA-AF01-7384460178B5}" type="pres">
      <dgm:prSet presAssocID="{EA3D6D89-F178-46B5-A480-8AD3D735C87F}" presName="connTx" presStyleLbl="parChTrans1D2" presStyleIdx="8" presStyleCnt="9"/>
      <dgm:spPr/>
      <dgm:t>
        <a:bodyPr/>
        <a:lstStyle/>
        <a:p>
          <a:pPr latinLnBrk="1"/>
          <a:endParaRPr lang="ko-KR" altLang="en-US"/>
        </a:p>
      </dgm:t>
    </dgm:pt>
    <dgm:pt modelId="{26366EA0-A89E-4C64-95C5-B58109CCA01F}" type="pres">
      <dgm:prSet presAssocID="{5928EC93-CD9E-411A-A740-A2074FE101BC}" presName="node" presStyleLbl="node1" presStyleIdx="8" presStyleCnt="9" custScaleX="123616" custScaleY="12361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1EBB80A5-D826-4099-A432-114E3747133D}" type="presOf" srcId="{F55485F2-255E-41E3-9957-017116DC81E5}" destId="{077574F2-9485-4601-A701-566D4D11021B}" srcOrd="1" destOrd="0" presId="urn:microsoft.com/office/officeart/2005/8/layout/radial1"/>
    <dgm:cxn modelId="{30141AFF-4F60-4C82-B1CD-7F6E72368D55}" type="presOf" srcId="{F7EBF101-F924-4964-8993-1B8A8DC40CEB}" destId="{7A2A6612-2D99-49C9-B10A-22E491F6442B}" srcOrd="0" destOrd="0" presId="urn:microsoft.com/office/officeart/2005/8/layout/radial1"/>
    <dgm:cxn modelId="{693804DF-E917-4227-B6CF-E82A98992720}" type="presOf" srcId="{5A05D748-4BBA-4D9D-8920-9A2F224ADE00}" destId="{40061317-5E17-4014-9260-9F9E1EB73932}" srcOrd="0" destOrd="0" presId="urn:microsoft.com/office/officeart/2005/8/layout/radial1"/>
    <dgm:cxn modelId="{3114148F-6D88-4879-B8B3-4B8DD73B896C}" type="presOf" srcId="{8AECBF8A-2747-4C66-A02C-C5491B396016}" destId="{0082ED59-C04C-4DDC-90BB-6DE2D652699F}" srcOrd="0" destOrd="0" presId="urn:microsoft.com/office/officeart/2005/8/layout/radial1"/>
    <dgm:cxn modelId="{7443B69A-1832-4CB0-8235-E613129687DF}" srcId="{5A05D748-4BBA-4D9D-8920-9A2F224ADE00}" destId="{35B13209-EB4C-4D41-A869-03949EAB4F80}" srcOrd="3" destOrd="0" parTransId="{7F2130F1-647F-46AA-BC7B-B5866332F46A}" sibTransId="{83750A0D-0DBC-4BB3-BFBD-4A3C35F2E181}"/>
    <dgm:cxn modelId="{A67B78D7-E428-4A80-A4A0-6740A90D3F9E}" type="presOf" srcId="{48B19B99-16DE-449F-AEE9-DCF1CB4C8517}" destId="{4740CB71-2280-44EE-A193-0B9DD46E34F1}" srcOrd="0" destOrd="0" presId="urn:microsoft.com/office/officeart/2005/8/layout/radial1"/>
    <dgm:cxn modelId="{4636D3F9-563C-4497-9632-3052FED485DF}" type="presOf" srcId="{280E9CEE-E6F8-44AB-A508-C760BAC90900}" destId="{E353177B-66AB-47FB-95E8-3F1BFCCAAFA7}" srcOrd="0" destOrd="0" presId="urn:microsoft.com/office/officeart/2005/8/layout/radial1"/>
    <dgm:cxn modelId="{79C23666-F9FA-4DA8-BB7B-2E23479D17C5}" srcId="{5A05D748-4BBA-4D9D-8920-9A2F224ADE00}" destId="{A22670F5-24EF-4A14-B557-17DAFA7717C1}" srcOrd="0" destOrd="0" parTransId="{280E9CEE-E6F8-44AB-A508-C760BAC90900}" sibTransId="{54B985DF-0774-47EE-B18D-E125AFF21392}"/>
    <dgm:cxn modelId="{A036BB50-2B3E-47CC-B78B-F8DA0826FBAA}" type="presOf" srcId="{8B53EBA1-79A1-4B49-BA45-0CD8516DDBEB}" destId="{F267366B-19A3-4D82-A2FA-5A93257BF679}" srcOrd="1" destOrd="0" presId="urn:microsoft.com/office/officeart/2005/8/layout/radial1"/>
    <dgm:cxn modelId="{92AB48C0-5077-491A-8B86-E9DAB5DA2761}" srcId="{5A05D748-4BBA-4D9D-8920-9A2F224ADE00}" destId="{381ECF1A-2810-4B91-AA86-3A43484BCE4B}" srcOrd="2" destOrd="0" parTransId="{8AECBF8A-2747-4C66-A02C-C5491B396016}" sibTransId="{37912113-E2FE-4750-86F6-2010EA4C0907}"/>
    <dgm:cxn modelId="{753A92B4-4E50-436B-9945-79BE743465C1}" type="presOf" srcId="{7F2130F1-647F-46AA-BC7B-B5866332F46A}" destId="{A22D7361-0793-4DED-961C-EDF09BC38ED8}" srcOrd="0" destOrd="0" presId="urn:microsoft.com/office/officeart/2005/8/layout/radial1"/>
    <dgm:cxn modelId="{E25980D2-606E-444E-A877-4892BEA2031B}" type="presOf" srcId="{5F446B05-8D12-45AD-968A-401CCDB94A6E}" destId="{1B9E0945-01E5-4341-AB68-118D9FD5FA52}" srcOrd="1" destOrd="0" presId="urn:microsoft.com/office/officeart/2005/8/layout/radial1"/>
    <dgm:cxn modelId="{5C5CA93C-81F1-439B-8E78-1DF629303B73}" type="presOf" srcId="{69587D24-1F0F-4BD0-9991-CAA46F9BF5EC}" destId="{426FF425-559E-4051-BD43-209036E783D3}" srcOrd="1" destOrd="0" presId="urn:microsoft.com/office/officeart/2005/8/layout/radial1"/>
    <dgm:cxn modelId="{9B752590-E90D-49A2-BE07-95ABD67F196F}" type="presOf" srcId="{EA3D6D89-F178-46B5-A480-8AD3D735C87F}" destId="{9BAAB2DB-F298-46E2-B492-1E2CCB6B89A6}" srcOrd="0" destOrd="0" presId="urn:microsoft.com/office/officeart/2005/8/layout/radial1"/>
    <dgm:cxn modelId="{CAC5DF0E-718F-4EEF-87A3-AE07703AEDCA}" type="presOf" srcId="{3AE92D5C-6EBB-4956-9B49-65A62E8CF13E}" destId="{1E1E95FC-A44F-4339-8BB1-F0697FFC74B2}" srcOrd="0" destOrd="0" presId="urn:microsoft.com/office/officeart/2005/8/layout/radial1"/>
    <dgm:cxn modelId="{5C91A1D4-AAD0-41C8-BC65-B0151B3C2D5D}" srcId="{5A05D748-4BBA-4D9D-8920-9A2F224ADE00}" destId="{3AE92D5C-6EBB-4956-9B49-65A62E8CF13E}" srcOrd="7" destOrd="0" parTransId="{F55485F2-255E-41E3-9957-017116DC81E5}" sibTransId="{85EED71F-53AC-44D9-A0CB-67C55E313F6E}"/>
    <dgm:cxn modelId="{2D91E115-BF1A-4079-9478-86F5FF0234A1}" srcId="{5A05D748-4BBA-4D9D-8920-9A2F224ADE00}" destId="{A4C8902F-F513-49FA-9790-63625036EA97}" srcOrd="4" destOrd="0" parTransId="{8B53EBA1-79A1-4B49-BA45-0CD8516DDBEB}" sibTransId="{0D12CD57-FDDF-486C-8022-99574DC1F0FE}"/>
    <dgm:cxn modelId="{54471C9B-8E76-40E4-AF76-D31653A05BA6}" type="presOf" srcId="{5F446B05-8D12-45AD-968A-401CCDB94A6E}" destId="{15985B66-C5B1-4351-A11E-44F149409C44}" srcOrd="0" destOrd="0" presId="urn:microsoft.com/office/officeart/2005/8/layout/radial1"/>
    <dgm:cxn modelId="{176E5157-FE97-4CF2-8458-20B34020A608}" srcId="{5A05D748-4BBA-4D9D-8920-9A2F224ADE00}" destId="{3673EB01-FCD8-41BD-B7D4-B7E83877A63F}" srcOrd="6" destOrd="0" parTransId="{69587D24-1F0F-4BD0-9991-CAA46F9BF5EC}" sibTransId="{48140355-AD04-4333-ABA9-352D6A7F7E6F}"/>
    <dgm:cxn modelId="{36DB9D22-411E-4E0C-8CBD-7F6662ED42A0}" type="presOf" srcId="{69587D24-1F0F-4BD0-9991-CAA46F9BF5EC}" destId="{A62ABBB9-25CF-4E1D-9766-41A698EF2086}" srcOrd="0" destOrd="0" presId="urn:microsoft.com/office/officeart/2005/8/layout/radial1"/>
    <dgm:cxn modelId="{808F5B51-BE4B-41A1-AEA2-832BB51A53EA}" type="presOf" srcId="{A4C8902F-F513-49FA-9790-63625036EA97}" destId="{D702ED2E-E870-480A-81C7-04D81774A4CB}" srcOrd="0" destOrd="0" presId="urn:microsoft.com/office/officeart/2005/8/layout/radial1"/>
    <dgm:cxn modelId="{4010010F-4F34-4662-B500-2ADA5911F9BF}" type="presOf" srcId="{280E9CEE-E6F8-44AB-A508-C760BAC90900}" destId="{2596F470-564A-427F-89E2-F5D6B499B8FF}" srcOrd="1" destOrd="0" presId="urn:microsoft.com/office/officeart/2005/8/layout/radial1"/>
    <dgm:cxn modelId="{8BB3815C-BF7A-4820-B6BC-66820A83332A}" type="presOf" srcId="{5928EC93-CD9E-411A-A740-A2074FE101BC}" destId="{26366EA0-A89E-4C64-95C5-B58109CCA01F}" srcOrd="0" destOrd="0" presId="urn:microsoft.com/office/officeart/2005/8/layout/radial1"/>
    <dgm:cxn modelId="{D458E0C0-8921-459C-BE15-89BC88E44B7E}" type="presOf" srcId="{0E9E75B5-1449-4B3A-A248-CF7C88FB2E4C}" destId="{0E8C2515-56AB-404D-B465-5B993278DB8C}" srcOrd="0" destOrd="0" presId="urn:microsoft.com/office/officeart/2005/8/layout/radial1"/>
    <dgm:cxn modelId="{1CBA5B04-B921-4A8F-9597-7B305F970E2A}" type="presOf" srcId="{381ECF1A-2810-4B91-AA86-3A43484BCE4B}" destId="{F7A8101D-BF87-4220-B6F7-4E991E2E643F}" srcOrd="0" destOrd="0" presId="urn:microsoft.com/office/officeart/2005/8/layout/radial1"/>
    <dgm:cxn modelId="{D20F198D-9E1D-4442-B71B-60A133E4D89E}" type="presOf" srcId="{8B53EBA1-79A1-4B49-BA45-0CD8516DDBEB}" destId="{55E09B79-1093-4651-85EB-8D412785D27C}" srcOrd="0" destOrd="0" presId="urn:microsoft.com/office/officeart/2005/8/layout/radial1"/>
    <dgm:cxn modelId="{6364AABD-2B36-405C-AC9A-078A60FD6A6E}" type="presOf" srcId="{A22670F5-24EF-4A14-B557-17DAFA7717C1}" destId="{0C9DF532-5826-4752-9494-8E1009F523CA}" srcOrd="0" destOrd="0" presId="urn:microsoft.com/office/officeart/2005/8/layout/radial1"/>
    <dgm:cxn modelId="{B02FDA03-064B-4DBE-80A3-3AFF716AD5A2}" type="presOf" srcId="{3673EB01-FCD8-41BD-B7D4-B7E83877A63F}" destId="{59F77387-8247-4B78-B82E-D5B240997595}" srcOrd="0" destOrd="0" presId="urn:microsoft.com/office/officeart/2005/8/layout/radial1"/>
    <dgm:cxn modelId="{F80EF84C-8F08-4B0C-A32B-B9427AF203BE}" type="presOf" srcId="{F55485F2-255E-41E3-9957-017116DC81E5}" destId="{87D085CE-EE65-485F-853F-E4B25A7D212E}" srcOrd="0" destOrd="0" presId="urn:microsoft.com/office/officeart/2005/8/layout/radial1"/>
    <dgm:cxn modelId="{32000524-B4A0-40E4-980D-FD7192BC38F8}" srcId="{F7EBF101-F924-4964-8993-1B8A8DC40CEB}" destId="{5A05D748-4BBA-4D9D-8920-9A2F224ADE00}" srcOrd="0" destOrd="0" parTransId="{58F73DEE-7BF9-4454-8E98-6E722155EA47}" sibTransId="{795ECBE4-EC30-4A71-BF73-6C6972F57FA2}"/>
    <dgm:cxn modelId="{B599BBB5-54C6-4050-97B0-F5858A43FCED}" srcId="{5A05D748-4BBA-4D9D-8920-9A2F224ADE00}" destId="{48B19B99-16DE-449F-AEE9-DCF1CB4C8517}" srcOrd="1" destOrd="0" parTransId="{D87898C8-D17E-4836-9EF8-11618C2A0B18}" sibTransId="{8FB8F481-BAF8-492D-AD31-A6CF25973578}"/>
    <dgm:cxn modelId="{A03C05D4-0BF1-42A6-84A3-34052A65AA48}" srcId="{5A05D748-4BBA-4D9D-8920-9A2F224ADE00}" destId="{0E9E75B5-1449-4B3A-A248-CF7C88FB2E4C}" srcOrd="5" destOrd="0" parTransId="{5F446B05-8D12-45AD-968A-401CCDB94A6E}" sibTransId="{E379626F-ECA3-4411-AAA7-38E2AE73D574}"/>
    <dgm:cxn modelId="{EAF64FE2-BD73-4840-9327-0BC0195868DB}" srcId="{5A05D748-4BBA-4D9D-8920-9A2F224ADE00}" destId="{5928EC93-CD9E-411A-A740-A2074FE101BC}" srcOrd="8" destOrd="0" parTransId="{EA3D6D89-F178-46B5-A480-8AD3D735C87F}" sibTransId="{91C4A66C-6CDB-44BE-8EDC-63B609CDED70}"/>
    <dgm:cxn modelId="{E632A79E-FDB7-4AC0-8118-B3606BA4433C}" type="presOf" srcId="{35B13209-EB4C-4D41-A869-03949EAB4F80}" destId="{021AFFD0-6BF9-471A-8AA0-AC1654A6E30B}" srcOrd="0" destOrd="0" presId="urn:microsoft.com/office/officeart/2005/8/layout/radial1"/>
    <dgm:cxn modelId="{FB7EB2AB-8B42-4F08-81BD-2B2A0AB2A18D}" type="presOf" srcId="{7F2130F1-647F-46AA-BC7B-B5866332F46A}" destId="{14A809AD-CE83-46A3-86C2-627C0E327631}" srcOrd="1" destOrd="0" presId="urn:microsoft.com/office/officeart/2005/8/layout/radial1"/>
    <dgm:cxn modelId="{BD3BAEEE-1FDE-4887-9C32-BCC650BE54DB}" type="presOf" srcId="{EA3D6D89-F178-46B5-A480-8AD3D735C87F}" destId="{FC148159-3F0D-4DBA-AF01-7384460178B5}" srcOrd="1" destOrd="0" presId="urn:microsoft.com/office/officeart/2005/8/layout/radial1"/>
    <dgm:cxn modelId="{4D129DCA-AAA9-4959-A9E1-187D8EEAEB12}" type="presOf" srcId="{D87898C8-D17E-4836-9EF8-11618C2A0B18}" destId="{E3E4BC0E-652B-4351-BB5D-2DF111DBBA90}" srcOrd="1" destOrd="0" presId="urn:microsoft.com/office/officeart/2005/8/layout/radial1"/>
    <dgm:cxn modelId="{C5F6B37B-CBCE-4F99-BBBF-31B0F6E71435}" type="presOf" srcId="{D87898C8-D17E-4836-9EF8-11618C2A0B18}" destId="{93121AED-1B97-4C61-A603-3C3F14890DFF}" srcOrd="0" destOrd="0" presId="urn:microsoft.com/office/officeart/2005/8/layout/radial1"/>
    <dgm:cxn modelId="{E1D7D8E9-C546-4070-90C4-9DE9F56F20EE}" type="presOf" srcId="{8AECBF8A-2747-4C66-A02C-C5491B396016}" destId="{4376D90D-45D2-473F-8BED-B3CADC788974}" srcOrd="1" destOrd="0" presId="urn:microsoft.com/office/officeart/2005/8/layout/radial1"/>
    <dgm:cxn modelId="{C52B5B03-FB28-4CD9-B788-B533AC5CCAC0}" type="presParOf" srcId="{7A2A6612-2D99-49C9-B10A-22E491F6442B}" destId="{40061317-5E17-4014-9260-9F9E1EB73932}" srcOrd="0" destOrd="0" presId="urn:microsoft.com/office/officeart/2005/8/layout/radial1"/>
    <dgm:cxn modelId="{240E3D93-3141-4DE5-BF4E-B92966C71D26}" type="presParOf" srcId="{7A2A6612-2D99-49C9-B10A-22E491F6442B}" destId="{E353177B-66AB-47FB-95E8-3F1BFCCAAFA7}" srcOrd="1" destOrd="0" presId="urn:microsoft.com/office/officeart/2005/8/layout/radial1"/>
    <dgm:cxn modelId="{4F7DE370-130F-498C-95C1-ACA5D9D11AF3}" type="presParOf" srcId="{E353177B-66AB-47FB-95E8-3F1BFCCAAFA7}" destId="{2596F470-564A-427F-89E2-F5D6B499B8FF}" srcOrd="0" destOrd="0" presId="urn:microsoft.com/office/officeart/2005/8/layout/radial1"/>
    <dgm:cxn modelId="{36E6C594-FC04-4316-BAED-F2A90BD7643F}" type="presParOf" srcId="{7A2A6612-2D99-49C9-B10A-22E491F6442B}" destId="{0C9DF532-5826-4752-9494-8E1009F523CA}" srcOrd="2" destOrd="0" presId="urn:microsoft.com/office/officeart/2005/8/layout/radial1"/>
    <dgm:cxn modelId="{7C37183C-70F5-4A6C-9FA5-FC81006D9DE7}" type="presParOf" srcId="{7A2A6612-2D99-49C9-B10A-22E491F6442B}" destId="{93121AED-1B97-4C61-A603-3C3F14890DFF}" srcOrd="3" destOrd="0" presId="urn:microsoft.com/office/officeart/2005/8/layout/radial1"/>
    <dgm:cxn modelId="{5F0EEBA1-F52F-406C-8405-D69918D7E7F1}" type="presParOf" srcId="{93121AED-1B97-4C61-A603-3C3F14890DFF}" destId="{E3E4BC0E-652B-4351-BB5D-2DF111DBBA90}" srcOrd="0" destOrd="0" presId="urn:microsoft.com/office/officeart/2005/8/layout/radial1"/>
    <dgm:cxn modelId="{C419E51C-ABB1-43CC-91F8-652289657419}" type="presParOf" srcId="{7A2A6612-2D99-49C9-B10A-22E491F6442B}" destId="{4740CB71-2280-44EE-A193-0B9DD46E34F1}" srcOrd="4" destOrd="0" presId="urn:microsoft.com/office/officeart/2005/8/layout/radial1"/>
    <dgm:cxn modelId="{B55A6F91-E55B-4E4D-B62D-236A61DFCC0E}" type="presParOf" srcId="{7A2A6612-2D99-49C9-B10A-22E491F6442B}" destId="{0082ED59-C04C-4DDC-90BB-6DE2D652699F}" srcOrd="5" destOrd="0" presId="urn:microsoft.com/office/officeart/2005/8/layout/radial1"/>
    <dgm:cxn modelId="{CB7419BB-9BF4-4A78-949D-5D5783EBE8DE}" type="presParOf" srcId="{0082ED59-C04C-4DDC-90BB-6DE2D652699F}" destId="{4376D90D-45D2-473F-8BED-B3CADC788974}" srcOrd="0" destOrd="0" presId="urn:microsoft.com/office/officeart/2005/8/layout/radial1"/>
    <dgm:cxn modelId="{8AA4B7D9-D3D6-40CF-A51E-C76FFA1982B6}" type="presParOf" srcId="{7A2A6612-2D99-49C9-B10A-22E491F6442B}" destId="{F7A8101D-BF87-4220-B6F7-4E991E2E643F}" srcOrd="6" destOrd="0" presId="urn:microsoft.com/office/officeart/2005/8/layout/radial1"/>
    <dgm:cxn modelId="{FCBF2343-8DBF-42CE-BBF3-3464FE98C85B}" type="presParOf" srcId="{7A2A6612-2D99-49C9-B10A-22E491F6442B}" destId="{A22D7361-0793-4DED-961C-EDF09BC38ED8}" srcOrd="7" destOrd="0" presId="urn:microsoft.com/office/officeart/2005/8/layout/radial1"/>
    <dgm:cxn modelId="{8C951950-E028-4959-8BFE-D4CA81E5A045}" type="presParOf" srcId="{A22D7361-0793-4DED-961C-EDF09BC38ED8}" destId="{14A809AD-CE83-46A3-86C2-627C0E327631}" srcOrd="0" destOrd="0" presId="urn:microsoft.com/office/officeart/2005/8/layout/radial1"/>
    <dgm:cxn modelId="{B2233F9D-18D6-4410-9E65-18C108B2EC62}" type="presParOf" srcId="{7A2A6612-2D99-49C9-B10A-22E491F6442B}" destId="{021AFFD0-6BF9-471A-8AA0-AC1654A6E30B}" srcOrd="8" destOrd="0" presId="urn:microsoft.com/office/officeart/2005/8/layout/radial1"/>
    <dgm:cxn modelId="{96D9DE4C-6854-4818-BF8E-B4F58490C193}" type="presParOf" srcId="{7A2A6612-2D99-49C9-B10A-22E491F6442B}" destId="{55E09B79-1093-4651-85EB-8D412785D27C}" srcOrd="9" destOrd="0" presId="urn:microsoft.com/office/officeart/2005/8/layout/radial1"/>
    <dgm:cxn modelId="{B66FD3C9-2988-4462-8143-25C52B9D0037}" type="presParOf" srcId="{55E09B79-1093-4651-85EB-8D412785D27C}" destId="{F267366B-19A3-4D82-A2FA-5A93257BF679}" srcOrd="0" destOrd="0" presId="urn:microsoft.com/office/officeart/2005/8/layout/radial1"/>
    <dgm:cxn modelId="{B391140C-4088-4BD5-AC8B-A4E9990BB512}" type="presParOf" srcId="{7A2A6612-2D99-49C9-B10A-22E491F6442B}" destId="{D702ED2E-E870-480A-81C7-04D81774A4CB}" srcOrd="10" destOrd="0" presId="urn:microsoft.com/office/officeart/2005/8/layout/radial1"/>
    <dgm:cxn modelId="{6EAEC101-4411-42E0-99C1-D79464872CE8}" type="presParOf" srcId="{7A2A6612-2D99-49C9-B10A-22E491F6442B}" destId="{15985B66-C5B1-4351-A11E-44F149409C44}" srcOrd="11" destOrd="0" presId="urn:microsoft.com/office/officeart/2005/8/layout/radial1"/>
    <dgm:cxn modelId="{F4666A93-3F68-4270-8BB7-5679E9EAFE37}" type="presParOf" srcId="{15985B66-C5B1-4351-A11E-44F149409C44}" destId="{1B9E0945-01E5-4341-AB68-118D9FD5FA52}" srcOrd="0" destOrd="0" presId="urn:microsoft.com/office/officeart/2005/8/layout/radial1"/>
    <dgm:cxn modelId="{1BD6FA93-BB39-4AB6-ADE4-D98C6705C7E1}" type="presParOf" srcId="{7A2A6612-2D99-49C9-B10A-22E491F6442B}" destId="{0E8C2515-56AB-404D-B465-5B993278DB8C}" srcOrd="12" destOrd="0" presId="urn:microsoft.com/office/officeart/2005/8/layout/radial1"/>
    <dgm:cxn modelId="{586DF8F8-1263-4E85-8D6C-7B0BB20B501C}" type="presParOf" srcId="{7A2A6612-2D99-49C9-B10A-22E491F6442B}" destId="{A62ABBB9-25CF-4E1D-9766-41A698EF2086}" srcOrd="13" destOrd="0" presId="urn:microsoft.com/office/officeart/2005/8/layout/radial1"/>
    <dgm:cxn modelId="{BC330232-E918-4519-AFE3-8AF9B27CB628}" type="presParOf" srcId="{A62ABBB9-25CF-4E1D-9766-41A698EF2086}" destId="{426FF425-559E-4051-BD43-209036E783D3}" srcOrd="0" destOrd="0" presId="urn:microsoft.com/office/officeart/2005/8/layout/radial1"/>
    <dgm:cxn modelId="{A72AA3D5-A672-46B9-956D-5BA8099D9D88}" type="presParOf" srcId="{7A2A6612-2D99-49C9-B10A-22E491F6442B}" destId="{59F77387-8247-4B78-B82E-D5B240997595}" srcOrd="14" destOrd="0" presId="urn:microsoft.com/office/officeart/2005/8/layout/radial1"/>
    <dgm:cxn modelId="{2F368918-8BDC-4D65-93C3-471A95F52F1D}" type="presParOf" srcId="{7A2A6612-2D99-49C9-B10A-22E491F6442B}" destId="{87D085CE-EE65-485F-853F-E4B25A7D212E}" srcOrd="15" destOrd="0" presId="urn:microsoft.com/office/officeart/2005/8/layout/radial1"/>
    <dgm:cxn modelId="{3B62D38A-7675-43A0-BE5D-1A1416FD8810}" type="presParOf" srcId="{87D085CE-EE65-485F-853F-E4B25A7D212E}" destId="{077574F2-9485-4601-A701-566D4D11021B}" srcOrd="0" destOrd="0" presId="urn:microsoft.com/office/officeart/2005/8/layout/radial1"/>
    <dgm:cxn modelId="{50904E00-F043-4CEE-84F6-368B4239BDAD}" type="presParOf" srcId="{7A2A6612-2D99-49C9-B10A-22E491F6442B}" destId="{1E1E95FC-A44F-4339-8BB1-F0697FFC74B2}" srcOrd="16" destOrd="0" presId="urn:microsoft.com/office/officeart/2005/8/layout/radial1"/>
    <dgm:cxn modelId="{BA006B14-B2A9-4693-BFCE-60346B97AD88}" type="presParOf" srcId="{7A2A6612-2D99-49C9-B10A-22E491F6442B}" destId="{9BAAB2DB-F298-46E2-B492-1E2CCB6B89A6}" srcOrd="17" destOrd="0" presId="urn:microsoft.com/office/officeart/2005/8/layout/radial1"/>
    <dgm:cxn modelId="{E776D617-5213-4B22-848C-207B95C9119D}" type="presParOf" srcId="{9BAAB2DB-F298-46E2-B492-1E2CCB6B89A6}" destId="{FC148159-3F0D-4DBA-AF01-7384460178B5}" srcOrd="0" destOrd="0" presId="urn:microsoft.com/office/officeart/2005/8/layout/radial1"/>
    <dgm:cxn modelId="{E1E9A627-89B8-4A55-8347-BDD0963D2450}" type="presParOf" srcId="{7A2A6612-2D99-49C9-B10A-22E491F6442B}" destId="{26366EA0-A89E-4C64-95C5-B58109CCA01F}" srcOrd="1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FCA40D-6123-4C70-844F-B0E5FF66960C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E4052E46-EC8F-4CAF-B076-02C995FA0F39}">
      <dgm:prSet phldrT="[Text]"/>
      <dgm:spPr/>
      <dgm:t>
        <a:bodyPr/>
        <a:lstStyle/>
        <a:p>
          <a:pPr latinLnBrk="1"/>
          <a:r>
            <a: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rPr>
            <a:t>SMS(Short Message Service)</a:t>
          </a:r>
          <a:endParaRPr lang="ko-KR" altLang="en-US" dirty="0"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8A99F624-5E43-41DE-87F9-0EA9B26AC8E1}" type="parTrans" cxnId="{01251AB8-4008-4A6C-99DD-4D0A20E1DEE7}">
      <dgm:prSet/>
      <dgm:spPr/>
      <dgm:t>
        <a:bodyPr/>
        <a:lstStyle/>
        <a:p>
          <a:pPr latinLnBrk="1"/>
          <a:endParaRPr lang="ko-KR" altLang="en-US"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43D43D91-2A34-4DFE-B67C-475BFA645636}" type="sibTrans" cxnId="{01251AB8-4008-4A6C-99DD-4D0A20E1DEE7}">
      <dgm:prSet/>
      <dgm:spPr/>
      <dgm:t>
        <a:bodyPr/>
        <a:lstStyle/>
        <a:p>
          <a:pPr latinLnBrk="1"/>
          <a:endParaRPr lang="ko-KR" altLang="en-US"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63B728E4-1A80-4B0B-9F3D-635CCBD51E73}">
      <dgm:prSet phldrT="[Text]"/>
      <dgm:spPr/>
      <dgm:t>
        <a:bodyPr/>
        <a:lstStyle/>
        <a:p>
          <a:pPr latinLnBrk="1"/>
          <a:r>
            <a: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rPr>
            <a:t>MMS(Multimedia Message Service)</a:t>
          </a:r>
          <a:endParaRPr lang="ko-KR" altLang="en-US" dirty="0"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752A0492-12AD-4062-B6B8-D939644985AD}" type="parTrans" cxnId="{7E474372-F375-4C69-9C36-491A65BEFA00}">
      <dgm:prSet/>
      <dgm:spPr/>
      <dgm:t>
        <a:bodyPr/>
        <a:lstStyle/>
        <a:p>
          <a:pPr latinLnBrk="1"/>
          <a:endParaRPr lang="ko-KR" altLang="en-US"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C51654C6-3C1C-460C-9C3B-C1B745C1CFCA}" type="sibTrans" cxnId="{7E474372-F375-4C69-9C36-491A65BEFA00}">
      <dgm:prSet/>
      <dgm:spPr/>
      <dgm:t>
        <a:bodyPr/>
        <a:lstStyle/>
        <a:p>
          <a:pPr latinLnBrk="1"/>
          <a:endParaRPr lang="ko-KR" altLang="en-US"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D7376D8A-22E9-4278-88AB-5E74520915FB}">
      <dgm:prSet phldrT="[Text]"/>
      <dgm:spPr/>
      <dgm:t>
        <a:bodyPr/>
        <a:lstStyle/>
        <a:p>
          <a:pPr latinLnBrk="1"/>
          <a:r>
            <a: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rPr>
            <a:t>LMS(Long Message Service)</a:t>
          </a:r>
          <a:endParaRPr lang="ko-KR" altLang="en-US" dirty="0"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D4D9E057-37FC-4028-BAC0-719216681DE9}" type="parTrans" cxnId="{DC7DC534-E995-4836-986D-07ECDCEF6E6E}">
      <dgm:prSet/>
      <dgm:spPr/>
      <dgm:t>
        <a:bodyPr/>
        <a:lstStyle/>
        <a:p>
          <a:pPr latinLnBrk="1"/>
          <a:endParaRPr lang="ko-KR" altLang="en-US"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A11C1577-4FFE-40D7-A996-C8468098B433}" type="sibTrans" cxnId="{DC7DC534-E995-4836-986D-07ECDCEF6E6E}">
      <dgm:prSet/>
      <dgm:spPr/>
      <dgm:t>
        <a:bodyPr/>
        <a:lstStyle/>
        <a:p>
          <a:pPr latinLnBrk="1"/>
          <a:endParaRPr lang="ko-KR" altLang="en-US"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E75BA963-54CD-4E4B-A331-766A20F05926}">
      <dgm:prSet phldrT="[Text]"/>
      <dgm:spPr/>
      <dgm:t>
        <a:bodyPr/>
        <a:lstStyle/>
        <a:p>
          <a:pPr latinLnBrk="1"/>
          <a:r>
            <a:rPr lang="en-US" altLang="ko-KR" dirty="0" smtClean="0">
              <a:latin typeface="나눔고딕" panose="020D0604000000000000" pitchFamily="50" charset="-127"/>
              <a:ea typeface="나눔고딕" panose="020D0604000000000000" pitchFamily="50" charset="-127"/>
            </a:rPr>
            <a:t>GMS(Graphic Message Service)</a:t>
          </a:r>
          <a:endParaRPr lang="ko-KR" altLang="en-US" dirty="0"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A0F1A49C-448C-496B-B91E-826C3BF5059C}" type="parTrans" cxnId="{C1246F2C-9F42-47DE-B84F-3F1598ADB70E}">
      <dgm:prSet/>
      <dgm:spPr/>
      <dgm:t>
        <a:bodyPr/>
        <a:lstStyle/>
        <a:p>
          <a:pPr latinLnBrk="1"/>
          <a:endParaRPr lang="ko-KR" altLang="en-US"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EF9D188B-395E-434E-A59D-4AD02C578411}" type="sibTrans" cxnId="{C1246F2C-9F42-47DE-B84F-3F1598ADB70E}">
      <dgm:prSet/>
      <dgm:spPr/>
      <dgm:t>
        <a:bodyPr/>
        <a:lstStyle/>
        <a:p>
          <a:pPr latinLnBrk="1"/>
          <a:endParaRPr lang="ko-KR" altLang="en-US">
            <a:latin typeface="나눔고딕" panose="020D0604000000000000" pitchFamily="50" charset="-127"/>
            <a:ea typeface="나눔고딕" panose="020D0604000000000000" pitchFamily="50" charset="-127"/>
          </a:endParaRPr>
        </a:p>
      </dgm:t>
    </dgm:pt>
    <dgm:pt modelId="{223444B8-B82D-458F-B6AD-18BFE3A61EF1}" type="pres">
      <dgm:prSet presAssocID="{B6FCA40D-6123-4C70-844F-B0E5FF66960C}" presName="arrowDiagram" presStyleCnt="0">
        <dgm:presLayoutVars>
          <dgm:chMax val="5"/>
          <dgm:dir/>
          <dgm:resizeHandles val="exact"/>
        </dgm:presLayoutVars>
      </dgm:prSet>
      <dgm:spPr/>
    </dgm:pt>
    <dgm:pt modelId="{C8EE79EC-0814-4F7F-B1DA-E0CBA2F2E1FB}" type="pres">
      <dgm:prSet presAssocID="{B6FCA40D-6123-4C70-844F-B0E5FF66960C}" presName="arrow" presStyleLbl="bgShp" presStyleIdx="0" presStyleCnt="1"/>
      <dgm:spPr/>
    </dgm:pt>
    <dgm:pt modelId="{5228C2FC-2A53-4650-A9DB-6CCF91B934D6}" type="pres">
      <dgm:prSet presAssocID="{B6FCA40D-6123-4C70-844F-B0E5FF66960C}" presName="arrowDiagram4" presStyleCnt="0"/>
      <dgm:spPr/>
    </dgm:pt>
    <dgm:pt modelId="{2D6C7A64-5D4F-42C3-B352-168EF853DC6C}" type="pres">
      <dgm:prSet presAssocID="{E4052E46-EC8F-4CAF-B076-02C995FA0F39}" presName="bullet4a" presStyleLbl="node1" presStyleIdx="0" presStyleCnt="4"/>
      <dgm:spPr/>
    </dgm:pt>
    <dgm:pt modelId="{8A0253E1-BBE8-4335-AA0D-7D16BA0CC6FA}" type="pres">
      <dgm:prSet presAssocID="{E4052E46-EC8F-4CAF-B076-02C995FA0F39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8DB55FC-0C3E-43C7-B3D8-40B40EBBAD41}" type="pres">
      <dgm:prSet presAssocID="{D7376D8A-22E9-4278-88AB-5E74520915FB}" presName="bullet4b" presStyleLbl="node1" presStyleIdx="1" presStyleCnt="4"/>
      <dgm:spPr/>
    </dgm:pt>
    <dgm:pt modelId="{54F4F1E6-CAC9-4622-9E88-1E3044AEC221}" type="pres">
      <dgm:prSet presAssocID="{D7376D8A-22E9-4278-88AB-5E74520915FB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5E9C9A5-3733-49CD-AF57-F61441D765B5}" type="pres">
      <dgm:prSet presAssocID="{E75BA963-54CD-4E4B-A331-766A20F05926}" presName="bullet4c" presStyleLbl="node1" presStyleIdx="2" presStyleCnt="4"/>
      <dgm:spPr/>
    </dgm:pt>
    <dgm:pt modelId="{B7E595E9-B5EE-4877-A673-545E81C5472C}" type="pres">
      <dgm:prSet presAssocID="{E75BA963-54CD-4E4B-A331-766A20F05926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53A0B70-5CFE-4B26-A028-900065738E5F}" type="pres">
      <dgm:prSet presAssocID="{63B728E4-1A80-4B0B-9F3D-635CCBD51E73}" presName="bullet4d" presStyleLbl="node1" presStyleIdx="3" presStyleCnt="4"/>
      <dgm:spPr/>
    </dgm:pt>
    <dgm:pt modelId="{27524A89-BB76-4AD7-BF97-063FBCBB8066}" type="pres">
      <dgm:prSet presAssocID="{63B728E4-1A80-4B0B-9F3D-635CCBD51E73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9178B85F-0880-4F3D-9E71-611828E62D31}" type="presOf" srcId="{E4052E46-EC8F-4CAF-B076-02C995FA0F39}" destId="{8A0253E1-BBE8-4335-AA0D-7D16BA0CC6FA}" srcOrd="0" destOrd="0" presId="urn:microsoft.com/office/officeart/2005/8/layout/arrow2"/>
    <dgm:cxn modelId="{A4BFB034-212A-4D80-A9DC-3656ED029DF5}" type="presOf" srcId="{B6FCA40D-6123-4C70-844F-B0E5FF66960C}" destId="{223444B8-B82D-458F-B6AD-18BFE3A61EF1}" srcOrd="0" destOrd="0" presId="urn:microsoft.com/office/officeart/2005/8/layout/arrow2"/>
    <dgm:cxn modelId="{DC7DC534-E995-4836-986D-07ECDCEF6E6E}" srcId="{B6FCA40D-6123-4C70-844F-B0E5FF66960C}" destId="{D7376D8A-22E9-4278-88AB-5E74520915FB}" srcOrd="1" destOrd="0" parTransId="{D4D9E057-37FC-4028-BAC0-719216681DE9}" sibTransId="{A11C1577-4FFE-40D7-A996-C8468098B433}"/>
    <dgm:cxn modelId="{B4769403-2A29-4407-B85E-2A807C74FA30}" type="presOf" srcId="{E75BA963-54CD-4E4B-A331-766A20F05926}" destId="{B7E595E9-B5EE-4877-A673-545E81C5472C}" srcOrd="0" destOrd="0" presId="urn:microsoft.com/office/officeart/2005/8/layout/arrow2"/>
    <dgm:cxn modelId="{01251AB8-4008-4A6C-99DD-4D0A20E1DEE7}" srcId="{B6FCA40D-6123-4C70-844F-B0E5FF66960C}" destId="{E4052E46-EC8F-4CAF-B076-02C995FA0F39}" srcOrd="0" destOrd="0" parTransId="{8A99F624-5E43-41DE-87F9-0EA9B26AC8E1}" sibTransId="{43D43D91-2A34-4DFE-B67C-475BFA645636}"/>
    <dgm:cxn modelId="{7E474372-F375-4C69-9C36-491A65BEFA00}" srcId="{B6FCA40D-6123-4C70-844F-B0E5FF66960C}" destId="{63B728E4-1A80-4B0B-9F3D-635CCBD51E73}" srcOrd="3" destOrd="0" parTransId="{752A0492-12AD-4062-B6B8-D939644985AD}" sibTransId="{C51654C6-3C1C-460C-9C3B-C1B745C1CFCA}"/>
    <dgm:cxn modelId="{C1246F2C-9F42-47DE-B84F-3F1598ADB70E}" srcId="{B6FCA40D-6123-4C70-844F-B0E5FF66960C}" destId="{E75BA963-54CD-4E4B-A331-766A20F05926}" srcOrd="2" destOrd="0" parTransId="{A0F1A49C-448C-496B-B91E-826C3BF5059C}" sibTransId="{EF9D188B-395E-434E-A59D-4AD02C578411}"/>
    <dgm:cxn modelId="{6149CFD8-6F4C-4D01-AB9B-82BA3777D798}" type="presOf" srcId="{D7376D8A-22E9-4278-88AB-5E74520915FB}" destId="{54F4F1E6-CAC9-4622-9E88-1E3044AEC221}" srcOrd="0" destOrd="0" presId="urn:microsoft.com/office/officeart/2005/8/layout/arrow2"/>
    <dgm:cxn modelId="{A1A0C01D-9A2E-476E-B442-F9AA514C36AF}" type="presOf" srcId="{63B728E4-1A80-4B0B-9F3D-635CCBD51E73}" destId="{27524A89-BB76-4AD7-BF97-063FBCBB8066}" srcOrd="0" destOrd="0" presId="urn:microsoft.com/office/officeart/2005/8/layout/arrow2"/>
    <dgm:cxn modelId="{1F8BD2B6-559F-4728-A66E-E47989390765}" type="presParOf" srcId="{223444B8-B82D-458F-B6AD-18BFE3A61EF1}" destId="{C8EE79EC-0814-4F7F-B1DA-E0CBA2F2E1FB}" srcOrd="0" destOrd="0" presId="urn:microsoft.com/office/officeart/2005/8/layout/arrow2"/>
    <dgm:cxn modelId="{7C1271D8-821E-4FD0-9CF2-BEE7D15386F8}" type="presParOf" srcId="{223444B8-B82D-458F-B6AD-18BFE3A61EF1}" destId="{5228C2FC-2A53-4650-A9DB-6CCF91B934D6}" srcOrd="1" destOrd="0" presId="urn:microsoft.com/office/officeart/2005/8/layout/arrow2"/>
    <dgm:cxn modelId="{19C2BE51-0EDB-46D3-9887-CFE1BCDB2DA9}" type="presParOf" srcId="{5228C2FC-2A53-4650-A9DB-6CCF91B934D6}" destId="{2D6C7A64-5D4F-42C3-B352-168EF853DC6C}" srcOrd="0" destOrd="0" presId="urn:microsoft.com/office/officeart/2005/8/layout/arrow2"/>
    <dgm:cxn modelId="{47573C09-A6AB-493D-A3CF-2545571A9D29}" type="presParOf" srcId="{5228C2FC-2A53-4650-A9DB-6CCF91B934D6}" destId="{8A0253E1-BBE8-4335-AA0D-7D16BA0CC6FA}" srcOrd="1" destOrd="0" presId="urn:microsoft.com/office/officeart/2005/8/layout/arrow2"/>
    <dgm:cxn modelId="{BCF32BE2-6663-4C5A-B5BD-652108E6928E}" type="presParOf" srcId="{5228C2FC-2A53-4650-A9DB-6CCF91B934D6}" destId="{A8DB55FC-0C3E-43C7-B3D8-40B40EBBAD41}" srcOrd="2" destOrd="0" presId="urn:microsoft.com/office/officeart/2005/8/layout/arrow2"/>
    <dgm:cxn modelId="{DE2DB841-489F-49D6-8024-52451546E94F}" type="presParOf" srcId="{5228C2FC-2A53-4650-A9DB-6CCF91B934D6}" destId="{54F4F1E6-CAC9-4622-9E88-1E3044AEC221}" srcOrd="3" destOrd="0" presId="urn:microsoft.com/office/officeart/2005/8/layout/arrow2"/>
    <dgm:cxn modelId="{10E80818-DE26-4480-8A06-AE828657C4E0}" type="presParOf" srcId="{5228C2FC-2A53-4650-A9DB-6CCF91B934D6}" destId="{75E9C9A5-3733-49CD-AF57-F61441D765B5}" srcOrd="4" destOrd="0" presId="urn:microsoft.com/office/officeart/2005/8/layout/arrow2"/>
    <dgm:cxn modelId="{D5119B23-F944-400F-9BAE-B1EB0B382D6E}" type="presParOf" srcId="{5228C2FC-2A53-4650-A9DB-6CCF91B934D6}" destId="{B7E595E9-B5EE-4877-A673-545E81C5472C}" srcOrd="5" destOrd="0" presId="urn:microsoft.com/office/officeart/2005/8/layout/arrow2"/>
    <dgm:cxn modelId="{009E5A4B-D5DB-4619-9C3E-526F661357A6}" type="presParOf" srcId="{5228C2FC-2A53-4650-A9DB-6CCF91B934D6}" destId="{453A0B70-5CFE-4B26-A028-900065738E5F}" srcOrd="6" destOrd="0" presId="urn:microsoft.com/office/officeart/2005/8/layout/arrow2"/>
    <dgm:cxn modelId="{D82209C6-59C2-46C7-9405-409F008FE001}" type="presParOf" srcId="{5228C2FC-2A53-4650-A9DB-6CCF91B934D6}" destId="{27524A89-BB76-4AD7-BF97-063FBCBB8066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371973-D18A-43A6-83EF-C8BB464F09C4}">
      <dsp:nvSpPr>
        <dsp:cNvPr id="0" name=""/>
        <dsp:cNvSpPr/>
      </dsp:nvSpPr>
      <dsp:spPr>
        <a:xfrm>
          <a:off x="1167086" y="692"/>
          <a:ext cx="1406348" cy="703174"/>
        </a:xfrm>
        <a:prstGeom prst="roundRect">
          <a:avLst>
            <a:gd name="adj" fmla="val 10000"/>
          </a:avLst>
        </a:prstGeom>
        <a:solidFill>
          <a:srgbClr val="108BA4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1" kern="1200" dirty="0" smtClean="0">
              <a:latin typeface="나눔고딕" panose="020D0604000000000000" pitchFamily="50" charset="-127"/>
              <a:ea typeface="나눔고딕" panose="020D0604000000000000" pitchFamily="50" charset="-127"/>
            </a:rPr>
            <a:t>이동성</a:t>
          </a:r>
          <a:endParaRPr lang="ko-KR" altLang="en-US" sz="2400" b="1" kern="1200" dirty="0">
            <a:latin typeface="나눔고딕" panose="020D0604000000000000" pitchFamily="50" charset="-127"/>
            <a:ea typeface="나눔고딕" panose="020D0604000000000000" pitchFamily="50" charset="-127"/>
          </a:endParaRPr>
        </a:p>
      </dsp:txBody>
      <dsp:txXfrm>
        <a:off x="1187681" y="21287"/>
        <a:ext cx="1365158" cy="661984"/>
      </dsp:txXfrm>
    </dsp:sp>
    <dsp:sp modelId="{074309C6-0877-4E37-897E-7E8572C90A95}">
      <dsp:nvSpPr>
        <dsp:cNvPr id="0" name=""/>
        <dsp:cNvSpPr/>
      </dsp:nvSpPr>
      <dsp:spPr>
        <a:xfrm rot="3600000">
          <a:off x="2084579" y="1234451"/>
          <a:ext cx="732098" cy="246110"/>
        </a:xfrm>
        <a:prstGeom prst="leftRightArrow">
          <a:avLst>
            <a:gd name="adj1" fmla="val 60000"/>
            <a:gd name="adj2" fmla="val 50000"/>
          </a:avLst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800" kern="1200"/>
        </a:p>
      </dsp:txBody>
      <dsp:txXfrm>
        <a:off x="2158412" y="1283673"/>
        <a:ext cx="584432" cy="147666"/>
      </dsp:txXfrm>
    </dsp:sp>
    <dsp:sp modelId="{16DCC138-1612-4D10-BF9A-A901AF181F29}">
      <dsp:nvSpPr>
        <dsp:cNvPr id="0" name=""/>
        <dsp:cNvSpPr/>
      </dsp:nvSpPr>
      <dsp:spPr>
        <a:xfrm>
          <a:off x="2327822" y="2011146"/>
          <a:ext cx="1406348" cy="703174"/>
        </a:xfrm>
        <a:prstGeom prst="roundRect">
          <a:avLst>
            <a:gd name="adj" fmla="val 10000"/>
          </a:avLst>
        </a:prstGeom>
        <a:solidFill>
          <a:srgbClr val="108BA4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1" kern="1200" dirty="0" smtClean="0">
              <a:latin typeface="나눔고딕" panose="020D0604000000000000" pitchFamily="50" charset="-127"/>
              <a:ea typeface="나눔고딕" panose="020D0604000000000000" pitchFamily="50" charset="-127"/>
            </a:rPr>
            <a:t>실시간</a:t>
          </a:r>
          <a:endParaRPr lang="ko-KR" altLang="en-US" sz="2400" b="1" kern="1200" dirty="0">
            <a:latin typeface="나눔고딕" panose="020D0604000000000000" pitchFamily="50" charset="-127"/>
            <a:ea typeface="나눔고딕" panose="020D0604000000000000" pitchFamily="50" charset="-127"/>
          </a:endParaRPr>
        </a:p>
      </dsp:txBody>
      <dsp:txXfrm>
        <a:off x="2348417" y="2031741"/>
        <a:ext cx="1365158" cy="661984"/>
      </dsp:txXfrm>
    </dsp:sp>
    <dsp:sp modelId="{E0304C0F-B466-4427-88B1-4D4C73383E1B}">
      <dsp:nvSpPr>
        <dsp:cNvPr id="0" name=""/>
        <dsp:cNvSpPr/>
      </dsp:nvSpPr>
      <dsp:spPr>
        <a:xfrm rot="10800000">
          <a:off x="1504211" y="2239677"/>
          <a:ext cx="732098" cy="246110"/>
        </a:xfrm>
        <a:prstGeom prst="leftRightArrow">
          <a:avLst>
            <a:gd name="adj1" fmla="val 60000"/>
            <a:gd name="adj2" fmla="val 50000"/>
          </a:avLst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800" kern="1200"/>
        </a:p>
      </dsp:txBody>
      <dsp:txXfrm rot="10800000">
        <a:off x="1578044" y="2288899"/>
        <a:ext cx="584432" cy="147666"/>
      </dsp:txXfrm>
    </dsp:sp>
    <dsp:sp modelId="{0D79E792-B05D-4E96-90F3-CD415ABE704E}">
      <dsp:nvSpPr>
        <dsp:cNvPr id="0" name=""/>
        <dsp:cNvSpPr/>
      </dsp:nvSpPr>
      <dsp:spPr>
        <a:xfrm>
          <a:off x="6350" y="2011146"/>
          <a:ext cx="1406348" cy="703174"/>
        </a:xfrm>
        <a:prstGeom prst="roundRect">
          <a:avLst>
            <a:gd name="adj" fmla="val 10000"/>
          </a:avLst>
        </a:prstGeom>
        <a:solidFill>
          <a:srgbClr val="108BA4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1" kern="1200" dirty="0" smtClean="0">
              <a:latin typeface="나눔고딕" panose="020D0604000000000000" pitchFamily="50" charset="-127"/>
              <a:ea typeface="나눔고딕" panose="020D0604000000000000" pitchFamily="50" charset="-127"/>
            </a:rPr>
            <a:t>양방향성</a:t>
          </a:r>
          <a:endParaRPr lang="ko-KR" altLang="en-US" sz="2400" b="1" kern="1200" dirty="0">
            <a:latin typeface="나눔고딕" panose="020D0604000000000000" pitchFamily="50" charset="-127"/>
            <a:ea typeface="나눔고딕" panose="020D0604000000000000" pitchFamily="50" charset="-127"/>
          </a:endParaRPr>
        </a:p>
      </dsp:txBody>
      <dsp:txXfrm>
        <a:off x="26945" y="2031741"/>
        <a:ext cx="1365158" cy="661984"/>
      </dsp:txXfrm>
    </dsp:sp>
    <dsp:sp modelId="{1CE121DC-0948-4991-9BEF-375C7CE3BCA3}">
      <dsp:nvSpPr>
        <dsp:cNvPr id="0" name=""/>
        <dsp:cNvSpPr/>
      </dsp:nvSpPr>
      <dsp:spPr>
        <a:xfrm rot="18000000">
          <a:off x="923843" y="1234451"/>
          <a:ext cx="732098" cy="246110"/>
        </a:xfrm>
        <a:prstGeom prst="leftRightArrow">
          <a:avLst>
            <a:gd name="adj1" fmla="val 60000"/>
            <a:gd name="adj2" fmla="val 50000"/>
          </a:avLst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800" kern="1200"/>
        </a:p>
      </dsp:txBody>
      <dsp:txXfrm>
        <a:off x="997676" y="1283673"/>
        <a:ext cx="584432" cy="1476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061317-5E17-4014-9260-9F9E1EB73932}">
      <dsp:nvSpPr>
        <dsp:cNvPr id="0" name=""/>
        <dsp:cNvSpPr/>
      </dsp:nvSpPr>
      <dsp:spPr>
        <a:xfrm>
          <a:off x="3065261" y="1791038"/>
          <a:ext cx="1111937" cy="1111937"/>
        </a:xfrm>
        <a:prstGeom prst="ellipse">
          <a:avLst/>
        </a:prstGeom>
        <a:solidFill>
          <a:schemeClr val="accent1"/>
        </a:solidFill>
        <a:ln w="55000" cap="flat" cmpd="thickThin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b="1" kern="1200" dirty="0" err="1" smtClean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rPr>
            <a:t>스마트폰</a:t>
          </a:r>
          <a:r>
            <a:rPr lang="ko-KR" altLang="en-US" sz="1400" b="1" kern="1200" dirty="0" smtClean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rPr>
            <a:t> </a:t>
          </a:r>
          <a:r>
            <a:rPr lang="ko-KR" altLang="en-US" sz="1400" b="1" kern="1200" dirty="0" err="1" smtClean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rPr>
            <a:t>모바일</a:t>
          </a:r>
          <a:r>
            <a:rPr lang="ko-KR" altLang="en-US" sz="1400" b="1" kern="1200" dirty="0" smtClean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rPr>
            <a:t>    광고</a:t>
          </a:r>
          <a:endParaRPr lang="ko-KR" altLang="en-US" sz="1400" b="1" kern="1200" dirty="0">
            <a:solidFill>
              <a:schemeClr val="bg1"/>
            </a:solidFill>
            <a:latin typeface="나눔고딕" panose="020D0604000000000000" pitchFamily="50" charset="-127"/>
            <a:ea typeface="나눔고딕" panose="020D0604000000000000" pitchFamily="50" charset="-127"/>
          </a:endParaRPr>
        </a:p>
      </dsp:txBody>
      <dsp:txXfrm>
        <a:off x="3228100" y="1953877"/>
        <a:ext cx="786259" cy="786259"/>
      </dsp:txXfrm>
    </dsp:sp>
    <dsp:sp modelId="{E353177B-66AB-47FB-95E8-3F1BFCCAAFA7}">
      <dsp:nvSpPr>
        <dsp:cNvPr id="0" name=""/>
        <dsp:cNvSpPr/>
      </dsp:nvSpPr>
      <dsp:spPr>
        <a:xfrm rot="16200000">
          <a:off x="3262215" y="1419989"/>
          <a:ext cx="718029" cy="24068"/>
        </a:xfrm>
        <a:custGeom>
          <a:avLst/>
          <a:gdLst/>
          <a:ahLst/>
          <a:cxnLst/>
          <a:rect l="0" t="0" r="0" b="0"/>
          <a:pathLst>
            <a:path>
              <a:moveTo>
                <a:pt x="0" y="12034"/>
              </a:moveTo>
              <a:lnTo>
                <a:pt x="718029" y="12034"/>
              </a:lnTo>
            </a:path>
          </a:pathLst>
        </a:custGeom>
        <a:noFill/>
        <a:ln w="9525" cap="flat" cmpd="thickThin" algn="ctr">
          <a:solidFill>
            <a:schemeClr val="tx1">
              <a:lumMod val="50000"/>
              <a:lumOff val="50000"/>
            </a:schemeClr>
          </a:solidFill>
          <a:prstDash val="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600" b="1" kern="1200">
            <a:latin typeface="나눔고딕" panose="020D0604000000000000" pitchFamily="50" charset="-127"/>
            <a:ea typeface="나눔고딕" panose="020D0604000000000000" pitchFamily="50" charset="-127"/>
          </a:endParaRPr>
        </a:p>
      </dsp:txBody>
      <dsp:txXfrm>
        <a:off x="3603279" y="1414073"/>
        <a:ext cx="35901" cy="35901"/>
      </dsp:txXfrm>
    </dsp:sp>
    <dsp:sp modelId="{0C9DF532-5826-4752-9494-8E1009F523CA}">
      <dsp:nvSpPr>
        <dsp:cNvPr id="0" name=""/>
        <dsp:cNvSpPr/>
      </dsp:nvSpPr>
      <dsp:spPr>
        <a:xfrm>
          <a:off x="3051268" y="-66915"/>
          <a:ext cx="1139924" cy="1139924"/>
        </a:xfrm>
        <a:prstGeom prst="ellipse">
          <a:avLst/>
        </a:prstGeom>
        <a:solidFill>
          <a:schemeClr val="bg1">
            <a:lumMod val="85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100" b="1" kern="1200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rPr>
            <a:t>애플리케이션</a:t>
          </a:r>
          <a:r>
            <a:rPr lang="ko-KR" altLang="en-US" sz="1400" b="1" kern="1200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rPr>
            <a:t> 광고</a:t>
          </a:r>
          <a:endParaRPr lang="ko-KR" altLang="en-US" sz="1400" b="1" kern="1200" dirty="0">
            <a:solidFill>
              <a:schemeClr val="tx1"/>
            </a:solidFill>
            <a:latin typeface="나눔고딕" panose="020D0604000000000000" pitchFamily="50" charset="-127"/>
            <a:ea typeface="나눔고딕" panose="020D0604000000000000" pitchFamily="50" charset="-127"/>
          </a:endParaRPr>
        </a:p>
      </dsp:txBody>
      <dsp:txXfrm>
        <a:off x="3218206" y="100023"/>
        <a:ext cx="806048" cy="806048"/>
      </dsp:txXfrm>
    </dsp:sp>
    <dsp:sp modelId="{93121AED-1B97-4C61-A603-3C3F14890DFF}">
      <dsp:nvSpPr>
        <dsp:cNvPr id="0" name=""/>
        <dsp:cNvSpPr/>
      </dsp:nvSpPr>
      <dsp:spPr>
        <a:xfrm rot="18600000">
          <a:off x="3850355" y="1634055"/>
          <a:ext cx="718029" cy="24068"/>
        </a:xfrm>
        <a:custGeom>
          <a:avLst/>
          <a:gdLst/>
          <a:ahLst/>
          <a:cxnLst/>
          <a:rect l="0" t="0" r="0" b="0"/>
          <a:pathLst>
            <a:path>
              <a:moveTo>
                <a:pt x="0" y="12034"/>
              </a:moveTo>
              <a:lnTo>
                <a:pt x="718029" y="12034"/>
              </a:lnTo>
            </a:path>
          </a:pathLst>
        </a:custGeom>
        <a:noFill/>
        <a:ln w="9525" cap="flat" cmpd="thickThin" algn="ctr">
          <a:solidFill>
            <a:schemeClr val="tx1">
              <a:lumMod val="50000"/>
              <a:lumOff val="50000"/>
            </a:schemeClr>
          </a:solidFill>
          <a:prstDash val="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600" b="1" kern="1200">
            <a:latin typeface="나눔고딕" panose="020D0604000000000000" pitchFamily="50" charset="-127"/>
            <a:ea typeface="나눔고딕" panose="020D0604000000000000" pitchFamily="50" charset="-127"/>
          </a:endParaRPr>
        </a:p>
      </dsp:txBody>
      <dsp:txXfrm>
        <a:off x="4191419" y="1628138"/>
        <a:ext cx="35901" cy="35901"/>
      </dsp:txXfrm>
    </dsp:sp>
    <dsp:sp modelId="{4740CB71-2280-44EE-A193-0B9DD46E34F1}">
      <dsp:nvSpPr>
        <dsp:cNvPr id="0" name=""/>
        <dsp:cNvSpPr/>
      </dsp:nvSpPr>
      <dsp:spPr>
        <a:xfrm>
          <a:off x="4236542" y="364489"/>
          <a:ext cx="1139924" cy="1139924"/>
        </a:xfrm>
        <a:prstGeom prst="ellipse">
          <a:avLst/>
        </a:prstGeom>
        <a:solidFill>
          <a:schemeClr val="bg1">
            <a:lumMod val="85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b="1" kern="1200" dirty="0" err="1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rPr>
            <a:t>모바일</a:t>
          </a:r>
          <a:r>
            <a:rPr lang="ko-KR" altLang="en-US" sz="1400" b="1" kern="1200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rPr>
            <a:t>    </a:t>
          </a:r>
          <a:r>
            <a:rPr lang="ko-KR" altLang="en-US" sz="1400" b="1" kern="1200" dirty="0" err="1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rPr>
            <a:t>웹페이지</a:t>
          </a:r>
          <a:r>
            <a:rPr lang="ko-KR" altLang="en-US" sz="1400" b="1" kern="1200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rPr>
            <a:t> 광고</a:t>
          </a:r>
          <a:endParaRPr lang="ko-KR" altLang="en-US" sz="1400" b="1" kern="1200" dirty="0">
            <a:solidFill>
              <a:schemeClr val="tx1"/>
            </a:solidFill>
            <a:latin typeface="나눔고딕" panose="020D0604000000000000" pitchFamily="50" charset="-127"/>
            <a:ea typeface="나눔고딕" panose="020D0604000000000000" pitchFamily="50" charset="-127"/>
          </a:endParaRPr>
        </a:p>
      </dsp:txBody>
      <dsp:txXfrm>
        <a:off x="4403480" y="531427"/>
        <a:ext cx="806048" cy="806048"/>
      </dsp:txXfrm>
    </dsp:sp>
    <dsp:sp modelId="{0082ED59-C04C-4DDC-90BB-6DE2D652699F}">
      <dsp:nvSpPr>
        <dsp:cNvPr id="0" name=""/>
        <dsp:cNvSpPr/>
      </dsp:nvSpPr>
      <dsp:spPr>
        <a:xfrm rot="21000000">
          <a:off x="4163298" y="2176087"/>
          <a:ext cx="718029" cy="24068"/>
        </a:xfrm>
        <a:custGeom>
          <a:avLst/>
          <a:gdLst/>
          <a:ahLst/>
          <a:cxnLst/>
          <a:rect l="0" t="0" r="0" b="0"/>
          <a:pathLst>
            <a:path>
              <a:moveTo>
                <a:pt x="0" y="12034"/>
              </a:moveTo>
              <a:lnTo>
                <a:pt x="718029" y="12034"/>
              </a:lnTo>
            </a:path>
          </a:pathLst>
        </a:custGeom>
        <a:noFill/>
        <a:ln w="9525" cap="flat" cmpd="thickThin" algn="ctr">
          <a:solidFill>
            <a:schemeClr val="tx1">
              <a:lumMod val="50000"/>
              <a:lumOff val="50000"/>
            </a:schemeClr>
          </a:solidFill>
          <a:prstDash val="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600" b="1" kern="1200">
            <a:latin typeface="나눔고딕" panose="020D0604000000000000" pitchFamily="50" charset="-127"/>
            <a:ea typeface="나눔고딕" panose="020D0604000000000000" pitchFamily="50" charset="-127"/>
          </a:endParaRPr>
        </a:p>
      </dsp:txBody>
      <dsp:txXfrm>
        <a:off x="4504362" y="2170171"/>
        <a:ext cx="35901" cy="35901"/>
      </dsp:txXfrm>
    </dsp:sp>
    <dsp:sp modelId="{F7A8101D-BF87-4220-B6F7-4E991E2E643F}">
      <dsp:nvSpPr>
        <dsp:cNvPr id="0" name=""/>
        <dsp:cNvSpPr/>
      </dsp:nvSpPr>
      <dsp:spPr>
        <a:xfrm>
          <a:off x="4867214" y="1456844"/>
          <a:ext cx="1139924" cy="1139924"/>
        </a:xfrm>
        <a:prstGeom prst="ellipse">
          <a:avLst/>
        </a:prstGeom>
        <a:solidFill>
          <a:schemeClr val="bg1">
            <a:lumMod val="85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b="1" kern="1200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rPr>
            <a:t>쿠폰 광고</a:t>
          </a:r>
          <a:endParaRPr lang="ko-KR" altLang="en-US" sz="1400" b="1" kern="1200" dirty="0">
            <a:solidFill>
              <a:schemeClr val="tx1"/>
            </a:solidFill>
            <a:latin typeface="나눔고딕" panose="020D0604000000000000" pitchFamily="50" charset="-127"/>
            <a:ea typeface="나눔고딕" panose="020D0604000000000000" pitchFamily="50" charset="-127"/>
          </a:endParaRPr>
        </a:p>
      </dsp:txBody>
      <dsp:txXfrm>
        <a:off x="5034152" y="1623782"/>
        <a:ext cx="806048" cy="806048"/>
      </dsp:txXfrm>
    </dsp:sp>
    <dsp:sp modelId="{A22D7361-0793-4DED-961C-EDF09BC38ED8}">
      <dsp:nvSpPr>
        <dsp:cNvPr id="0" name=""/>
        <dsp:cNvSpPr/>
      </dsp:nvSpPr>
      <dsp:spPr>
        <a:xfrm rot="1800000">
          <a:off x="4054614" y="2792464"/>
          <a:ext cx="718029" cy="24068"/>
        </a:xfrm>
        <a:custGeom>
          <a:avLst/>
          <a:gdLst/>
          <a:ahLst/>
          <a:cxnLst/>
          <a:rect l="0" t="0" r="0" b="0"/>
          <a:pathLst>
            <a:path>
              <a:moveTo>
                <a:pt x="0" y="12034"/>
              </a:moveTo>
              <a:lnTo>
                <a:pt x="718029" y="12034"/>
              </a:lnTo>
            </a:path>
          </a:pathLst>
        </a:custGeom>
        <a:noFill/>
        <a:ln w="9525" cap="flat" cmpd="thickThin" algn="ctr">
          <a:solidFill>
            <a:schemeClr val="tx1">
              <a:lumMod val="50000"/>
              <a:lumOff val="50000"/>
            </a:schemeClr>
          </a:solidFill>
          <a:prstDash val="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600" b="1" kern="1200">
            <a:latin typeface="나눔고딕" panose="020D0604000000000000" pitchFamily="50" charset="-127"/>
            <a:ea typeface="나눔고딕" panose="020D0604000000000000" pitchFamily="50" charset="-127"/>
          </a:endParaRPr>
        </a:p>
      </dsp:txBody>
      <dsp:txXfrm>
        <a:off x="4395678" y="2786548"/>
        <a:ext cx="35901" cy="35901"/>
      </dsp:txXfrm>
    </dsp:sp>
    <dsp:sp modelId="{021AFFD0-6BF9-471A-8AA0-AC1654A6E30B}">
      <dsp:nvSpPr>
        <dsp:cNvPr id="0" name=""/>
        <dsp:cNvSpPr/>
      </dsp:nvSpPr>
      <dsp:spPr>
        <a:xfrm>
          <a:off x="4648184" y="2699024"/>
          <a:ext cx="1139924" cy="1139924"/>
        </a:xfrm>
        <a:prstGeom prst="ellipse">
          <a:avLst/>
        </a:prstGeom>
        <a:solidFill>
          <a:schemeClr val="bg1">
            <a:lumMod val="85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b="1" kern="1200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rPr>
            <a:t>문자메시지</a:t>
          </a:r>
          <a:r>
            <a:rPr lang="ko-KR" altLang="en-US" sz="1400" b="1" kern="1200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rPr>
            <a:t> 광고</a:t>
          </a:r>
          <a:endParaRPr lang="ko-KR" altLang="en-US" sz="1400" b="1" kern="1200" dirty="0">
            <a:solidFill>
              <a:schemeClr val="tx1"/>
            </a:solidFill>
            <a:latin typeface="나눔고딕" panose="020D0604000000000000" pitchFamily="50" charset="-127"/>
            <a:ea typeface="나눔고딕" panose="020D0604000000000000" pitchFamily="50" charset="-127"/>
          </a:endParaRPr>
        </a:p>
      </dsp:txBody>
      <dsp:txXfrm>
        <a:off x="4815122" y="2865962"/>
        <a:ext cx="806048" cy="806048"/>
      </dsp:txXfrm>
    </dsp:sp>
    <dsp:sp modelId="{55E09B79-1093-4651-85EB-8D412785D27C}">
      <dsp:nvSpPr>
        <dsp:cNvPr id="0" name=""/>
        <dsp:cNvSpPr/>
      </dsp:nvSpPr>
      <dsp:spPr>
        <a:xfrm rot="4200000">
          <a:off x="3575158" y="3194776"/>
          <a:ext cx="718029" cy="24068"/>
        </a:xfrm>
        <a:custGeom>
          <a:avLst/>
          <a:gdLst/>
          <a:ahLst/>
          <a:cxnLst/>
          <a:rect l="0" t="0" r="0" b="0"/>
          <a:pathLst>
            <a:path>
              <a:moveTo>
                <a:pt x="0" y="12034"/>
              </a:moveTo>
              <a:lnTo>
                <a:pt x="718029" y="12034"/>
              </a:lnTo>
            </a:path>
          </a:pathLst>
        </a:custGeom>
        <a:noFill/>
        <a:ln w="9525" cap="flat" cmpd="thickThin" algn="ctr">
          <a:solidFill>
            <a:schemeClr val="tx1">
              <a:lumMod val="50000"/>
              <a:lumOff val="50000"/>
            </a:schemeClr>
          </a:solidFill>
          <a:prstDash val="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600" b="1" kern="1200">
            <a:latin typeface="나눔고딕" panose="020D0604000000000000" pitchFamily="50" charset="-127"/>
            <a:ea typeface="나눔고딕" panose="020D0604000000000000" pitchFamily="50" charset="-127"/>
          </a:endParaRPr>
        </a:p>
      </dsp:txBody>
      <dsp:txXfrm>
        <a:off x="3916222" y="3188859"/>
        <a:ext cx="35901" cy="35901"/>
      </dsp:txXfrm>
    </dsp:sp>
    <dsp:sp modelId="{D702ED2E-E870-480A-81C7-04D81774A4CB}">
      <dsp:nvSpPr>
        <dsp:cNvPr id="0" name=""/>
        <dsp:cNvSpPr/>
      </dsp:nvSpPr>
      <dsp:spPr>
        <a:xfrm>
          <a:off x="3681939" y="3509800"/>
          <a:ext cx="1139924" cy="1139924"/>
        </a:xfrm>
        <a:prstGeom prst="ellipse">
          <a:avLst/>
        </a:prstGeom>
        <a:solidFill>
          <a:schemeClr val="bg1">
            <a:lumMod val="85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b="1" kern="1200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rPr>
            <a:t>QR</a:t>
          </a:r>
          <a:r>
            <a:rPr lang="ko-KR" altLang="en-US" sz="1400" b="1" kern="1200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rPr>
            <a:t>코드</a:t>
          </a:r>
          <a:endParaRPr lang="ko-KR" altLang="en-US" sz="1400" b="1" kern="1200" dirty="0">
            <a:solidFill>
              <a:schemeClr val="tx1"/>
            </a:solidFill>
            <a:latin typeface="나눔고딕" panose="020D0604000000000000" pitchFamily="50" charset="-127"/>
            <a:ea typeface="나눔고딕" panose="020D0604000000000000" pitchFamily="50" charset="-127"/>
          </a:endParaRPr>
        </a:p>
      </dsp:txBody>
      <dsp:txXfrm>
        <a:off x="3848877" y="3676738"/>
        <a:ext cx="806048" cy="806048"/>
      </dsp:txXfrm>
    </dsp:sp>
    <dsp:sp modelId="{15985B66-C5B1-4351-A11E-44F149409C44}">
      <dsp:nvSpPr>
        <dsp:cNvPr id="0" name=""/>
        <dsp:cNvSpPr/>
      </dsp:nvSpPr>
      <dsp:spPr>
        <a:xfrm rot="6600000">
          <a:off x="2949273" y="3194776"/>
          <a:ext cx="718029" cy="24068"/>
        </a:xfrm>
        <a:custGeom>
          <a:avLst/>
          <a:gdLst/>
          <a:ahLst/>
          <a:cxnLst/>
          <a:rect l="0" t="0" r="0" b="0"/>
          <a:pathLst>
            <a:path>
              <a:moveTo>
                <a:pt x="0" y="12034"/>
              </a:moveTo>
              <a:lnTo>
                <a:pt x="718029" y="12034"/>
              </a:lnTo>
            </a:path>
          </a:pathLst>
        </a:custGeom>
        <a:noFill/>
        <a:ln w="9525" cap="flat" cmpd="thickThin" algn="ctr">
          <a:solidFill>
            <a:schemeClr val="tx1">
              <a:lumMod val="50000"/>
              <a:lumOff val="50000"/>
            </a:schemeClr>
          </a:solidFill>
          <a:prstDash val="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600" b="1" kern="1200">
            <a:latin typeface="나눔고딕" panose="020D0604000000000000" pitchFamily="50" charset="-127"/>
            <a:ea typeface="나눔고딕" panose="020D0604000000000000" pitchFamily="50" charset="-127"/>
          </a:endParaRPr>
        </a:p>
      </dsp:txBody>
      <dsp:txXfrm rot="10800000">
        <a:off x="3290337" y="3188859"/>
        <a:ext cx="35901" cy="35901"/>
      </dsp:txXfrm>
    </dsp:sp>
    <dsp:sp modelId="{0E8C2515-56AB-404D-B465-5B993278DB8C}">
      <dsp:nvSpPr>
        <dsp:cNvPr id="0" name=""/>
        <dsp:cNvSpPr/>
      </dsp:nvSpPr>
      <dsp:spPr>
        <a:xfrm>
          <a:off x="2420596" y="3509800"/>
          <a:ext cx="1139924" cy="1139924"/>
        </a:xfrm>
        <a:prstGeom prst="ellipse">
          <a:avLst/>
        </a:prstGeom>
        <a:solidFill>
          <a:schemeClr val="bg1">
            <a:lumMod val="85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b="1" kern="1200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rPr>
            <a:t>LBS</a:t>
          </a:r>
          <a:endParaRPr lang="ko-KR" altLang="en-US" sz="1400" b="1" kern="1200" dirty="0">
            <a:solidFill>
              <a:schemeClr val="tx1"/>
            </a:solidFill>
            <a:latin typeface="나눔고딕" panose="020D0604000000000000" pitchFamily="50" charset="-127"/>
            <a:ea typeface="나눔고딕" panose="020D0604000000000000" pitchFamily="50" charset="-127"/>
          </a:endParaRPr>
        </a:p>
      </dsp:txBody>
      <dsp:txXfrm>
        <a:off x="2587534" y="3676738"/>
        <a:ext cx="806048" cy="806048"/>
      </dsp:txXfrm>
    </dsp:sp>
    <dsp:sp modelId="{A62ABBB9-25CF-4E1D-9766-41A698EF2086}">
      <dsp:nvSpPr>
        <dsp:cNvPr id="0" name=""/>
        <dsp:cNvSpPr/>
      </dsp:nvSpPr>
      <dsp:spPr>
        <a:xfrm rot="9000000">
          <a:off x="2469817" y="2792464"/>
          <a:ext cx="718029" cy="24068"/>
        </a:xfrm>
        <a:custGeom>
          <a:avLst/>
          <a:gdLst/>
          <a:ahLst/>
          <a:cxnLst/>
          <a:rect l="0" t="0" r="0" b="0"/>
          <a:pathLst>
            <a:path>
              <a:moveTo>
                <a:pt x="0" y="12034"/>
              </a:moveTo>
              <a:lnTo>
                <a:pt x="718029" y="12034"/>
              </a:lnTo>
            </a:path>
          </a:pathLst>
        </a:custGeom>
        <a:noFill/>
        <a:ln w="9525" cap="flat" cmpd="thickThin" algn="ctr">
          <a:solidFill>
            <a:schemeClr val="tx1">
              <a:lumMod val="50000"/>
              <a:lumOff val="50000"/>
            </a:schemeClr>
          </a:solidFill>
          <a:prstDash val="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600" b="1" kern="1200">
            <a:latin typeface="나눔고딕" panose="020D0604000000000000" pitchFamily="50" charset="-127"/>
            <a:ea typeface="나눔고딕" panose="020D0604000000000000" pitchFamily="50" charset="-127"/>
          </a:endParaRPr>
        </a:p>
      </dsp:txBody>
      <dsp:txXfrm rot="10800000">
        <a:off x="2810881" y="2786548"/>
        <a:ext cx="35901" cy="35901"/>
      </dsp:txXfrm>
    </dsp:sp>
    <dsp:sp modelId="{59F77387-8247-4B78-B82E-D5B240997595}">
      <dsp:nvSpPr>
        <dsp:cNvPr id="0" name=""/>
        <dsp:cNvSpPr/>
      </dsp:nvSpPr>
      <dsp:spPr>
        <a:xfrm>
          <a:off x="1454351" y="2699024"/>
          <a:ext cx="1139924" cy="1139924"/>
        </a:xfrm>
        <a:prstGeom prst="ellipse">
          <a:avLst/>
        </a:prstGeom>
        <a:solidFill>
          <a:schemeClr val="bg1">
            <a:lumMod val="85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b="1" kern="1200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rPr>
            <a:t>증강현실</a:t>
          </a:r>
          <a:endParaRPr lang="ko-KR" altLang="en-US" sz="1400" b="1" kern="1200" dirty="0">
            <a:solidFill>
              <a:schemeClr val="tx1"/>
            </a:solidFill>
            <a:latin typeface="나눔고딕" panose="020D0604000000000000" pitchFamily="50" charset="-127"/>
            <a:ea typeface="나눔고딕" panose="020D0604000000000000" pitchFamily="50" charset="-127"/>
          </a:endParaRPr>
        </a:p>
      </dsp:txBody>
      <dsp:txXfrm>
        <a:off x="1621289" y="2865962"/>
        <a:ext cx="806048" cy="806048"/>
      </dsp:txXfrm>
    </dsp:sp>
    <dsp:sp modelId="{87D085CE-EE65-485F-853F-E4B25A7D212E}">
      <dsp:nvSpPr>
        <dsp:cNvPr id="0" name=""/>
        <dsp:cNvSpPr/>
      </dsp:nvSpPr>
      <dsp:spPr>
        <a:xfrm rot="11400000">
          <a:off x="2361133" y="2176087"/>
          <a:ext cx="718029" cy="24068"/>
        </a:xfrm>
        <a:custGeom>
          <a:avLst/>
          <a:gdLst/>
          <a:ahLst/>
          <a:cxnLst/>
          <a:rect l="0" t="0" r="0" b="0"/>
          <a:pathLst>
            <a:path>
              <a:moveTo>
                <a:pt x="0" y="12034"/>
              </a:moveTo>
              <a:lnTo>
                <a:pt x="718029" y="12034"/>
              </a:lnTo>
            </a:path>
          </a:pathLst>
        </a:custGeom>
        <a:noFill/>
        <a:ln w="9525" cap="flat" cmpd="thickThin" algn="ctr">
          <a:solidFill>
            <a:schemeClr val="tx1">
              <a:lumMod val="50000"/>
              <a:lumOff val="50000"/>
            </a:schemeClr>
          </a:solidFill>
          <a:prstDash val="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600" b="1" kern="1200">
            <a:latin typeface="나눔고딕" panose="020D0604000000000000" pitchFamily="50" charset="-127"/>
            <a:ea typeface="나눔고딕" panose="020D0604000000000000" pitchFamily="50" charset="-127"/>
          </a:endParaRPr>
        </a:p>
      </dsp:txBody>
      <dsp:txXfrm rot="10800000">
        <a:off x="2702197" y="2170171"/>
        <a:ext cx="35901" cy="35901"/>
      </dsp:txXfrm>
    </dsp:sp>
    <dsp:sp modelId="{1E1E95FC-A44F-4339-8BB1-F0697FFC74B2}">
      <dsp:nvSpPr>
        <dsp:cNvPr id="0" name=""/>
        <dsp:cNvSpPr/>
      </dsp:nvSpPr>
      <dsp:spPr>
        <a:xfrm>
          <a:off x="1235322" y="1456844"/>
          <a:ext cx="1139924" cy="1139924"/>
        </a:xfrm>
        <a:prstGeom prst="ellipse">
          <a:avLst/>
        </a:prstGeom>
        <a:solidFill>
          <a:schemeClr val="bg1">
            <a:lumMod val="85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b="1" kern="1200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rPr>
            <a:t>SNS</a:t>
          </a:r>
          <a:endParaRPr lang="ko-KR" altLang="en-US" sz="1400" b="1" kern="1200" dirty="0">
            <a:solidFill>
              <a:schemeClr val="tx1"/>
            </a:solidFill>
            <a:latin typeface="나눔고딕" panose="020D0604000000000000" pitchFamily="50" charset="-127"/>
            <a:ea typeface="나눔고딕" panose="020D0604000000000000" pitchFamily="50" charset="-127"/>
          </a:endParaRPr>
        </a:p>
      </dsp:txBody>
      <dsp:txXfrm>
        <a:off x="1402260" y="1623782"/>
        <a:ext cx="806048" cy="806048"/>
      </dsp:txXfrm>
    </dsp:sp>
    <dsp:sp modelId="{9BAAB2DB-F298-46E2-B492-1E2CCB6B89A6}">
      <dsp:nvSpPr>
        <dsp:cNvPr id="0" name=""/>
        <dsp:cNvSpPr/>
      </dsp:nvSpPr>
      <dsp:spPr>
        <a:xfrm rot="13800000">
          <a:off x="2697559" y="1645005"/>
          <a:ext cx="689439" cy="24068"/>
        </a:xfrm>
        <a:custGeom>
          <a:avLst/>
          <a:gdLst/>
          <a:ahLst/>
          <a:cxnLst/>
          <a:rect l="0" t="0" r="0" b="0"/>
          <a:pathLst>
            <a:path>
              <a:moveTo>
                <a:pt x="0" y="12034"/>
              </a:moveTo>
              <a:lnTo>
                <a:pt x="689439" y="12034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 rot="10800000">
        <a:off x="3025043" y="1639803"/>
        <a:ext cx="34471" cy="34471"/>
      </dsp:txXfrm>
    </dsp:sp>
    <dsp:sp modelId="{26366EA0-A89E-4C64-95C5-B58109CCA01F}">
      <dsp:nvSpPr>
        <dsp:cNvPr id="0" name=""/>
        <dsp:cNvSpPr/>
      </dsp:nvSpPr>
      <dsp:spPr>
        <a:xfrm>
          <a:off x="1837401" y="335902"/>
          <a:ext cx="1197109" cy="1197099"/>
        </a:xfrm>
        <a:prstGeom prst="ellipse">
          <a:avLst/>
        </a:prstGeom>
        <a:solidFill>
          <a:schemeClr val="bg1">
            <a:lumMod val="85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b="1" kern="1200" dirty="0" smtClean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rPr>
            <a:t>모바일    플랫폼     광고</a:t>
          </a:r>
          <a:endParaRPr lang="ko-KR" altLang="en-US" sz="1400" b="1" kern="1200" dirty="0">
            <a:solidFill>
              <a:schemeClr val="tx1"/>
            </a:solidFill>
            <a:latin typeface="나눔고딕" panose="020D0604000000000000" pitchFamily="50" charset="-127"/>
            <a:ea typeface="나눔고딕" panose="020D0604000000000000" pitchFamily="50" charset="-127"/>
          </a:endParaRPr>
        </a:p>
      </dsp:txBody>
      <dsp:txXfrm>
        <a:off x="2012714" y="511213"/>
        <a:ext cx="846483" cy="8464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E79EC-0814-4F7F-B1DA-E0CBA2F2E1FB}">
      <dsp:nvSpPr>
        <dsp:cNvPr id="0" name=""/>
        <dsp:cNvSpPr/>
      </dsp:nvSpPr>
      <dsp:spPr>
        <a:xfrm>
          <a:off x="0" y="169333"/>
          <a:ext cx="8128000" cy="507999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6C7A64-5D4F-42C3-B352-168EF853DC6C}">
      <dsp:nvSpPr>
        <dsp:cNvPr id="0" name=""/>
        <dsp:cNvSpPr/>
      </dsp:nvSpPr>
      <dsp:spPr>
        <a:xfrm>
          <a:off x="800608" y="3946821"/>
          <a:ext cx="186944" cy="1869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0253E1-BBE8-4335-AA0D-7D16BA0CC6FA}">
      <dsp:nvSpPr>
        <dsp:cNvPr id="0" name=""/>
        <dsp:cNvSpPr/>
      </dsp:nvSpPr>
      <dsp:spPr>
        <a:xfrm>
          <a:off x="894080" y="4040293"/>
          <a:ext cx="1389888" cy="1209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58" tIns="0" rIns="0" bIns="0" numCol="1" spcCol="1270" anchor="t" anchorCtr="0">
          <a:noAutofit/>
        </a:bodyPr>
        <a:lstStyle/>
        <a:p>
          <a:pPr lvl="0" algn="l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300" kern="1200" dirty="0" smtClean="0">
              <a:latin typeface="나눔고딕" panose="020D0604000000000000" pitchFamily="50" charset="-127"/>
              <a:ea typeface="나눔고딕" panose="020D0604000000000000" pitchFamily="50" charset="-127"/>
            </a:rPr>
            <a:t>SMS(Short Message Service)</a:t>
          </a:r>
          <a:endParaRPr lang="ko-KR" altLang="en-US" sz="1300" kern="1200" dirty="0">
            <a:latin typeface="나눔고딕" panose="020D0604000000000000" pitchFamily="50" charset="-127"/>
            <a:ea typeface="나눔고딕" panose="020D0604000000000000" pitchFamily="50" charset="-127"/>
          </a:endParaRPr>
        </a:p>
      </dsp:txBody>
      <dsp:txXfrm>
        <a:off x="894080" y="4040293"/>
        <a:ext cx="1389888" cy="1209040"/>
      </dsp:txXfrm>
    </dsp:sp>
    <dsp:sp modelId="{A8DB55FC-0C3E-43C7-B3D8-40B40EBBAD41}">
      <dsp:nvSpPr>
        <dsp:cNvPr id="0" name=""/>
        <dsp:cNvSpPr/>
      </dsp:nvSpPr>
      <dsp:spPr>
        <a:xfrm>
          <a:off x="2121408" y="2765213"/>
          <a:ext cx="325120" cy="3251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F4F1E6-CAC9-4622-9E88-1E3044AEC221}">
      <dsp:nvSpPr>
        <dsp:cNvPr id="0" name=""/>
        <dsp:cNvSpPr/>
      </dsp:nvSpPr>
      <dsp:spPr>
        <a:xfrm>
          <a:off x="2283968" y="2927773"/>
          <a:ext cx="1706880" cy="2321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274" tIns="0" rIns="0" bIns="0" numCol="1" spcCol="1270" anchor="t" anchorCtr="0">
          <a:noAutofit/>
        </a:bodyPr>
        <a:lstStyle/>
        <a:p>
          <a:pPr lvl="0" algn="l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300" kern="1200" dirty="0" smtClean="0">
              <a:latin typeface="나눔고딕" panose="020D0604000000000000" pitchFamily="50" charset="-127"/>
              <a:ea typeface="나눔고딕" panose="020D0604000000000000" pitchFamily="50" charset="-127"/>
            </a:rPr>
            <a:t>LMS(Long Message Service)</a:t>
          </a:r>
          <a:endParaRPr lang="ko-KR" altLang="en-US" sz="1300" kern="1200" dirty="0">
            <a:latin typeface="나눔고딕" panose="020D0604000000000000" pitchFamily="50" charset="-127"/>
            <a:ea typeface="나눔고딕" panose="020D0604000000000000" pitchFamily="50" charset="-127"/>
          </a:endParaRPr>
        </a:p>
      </dsp:txBody>
      <dsp:txXfrm>
        <a:off x="2283968" y="2927773"/>
        <a:ext cx="1706880" cy="2321559"/>
      </dsp:txXfrm>
    </dsp:sp>
    <dsp:sp modelId="{75E9C9A5-3733-49CD-AF57-F61441D765B5}">
      <dsp:nvSpPr>
        <dsp:cNvPr id="0" name=""/>
        <dsp:cNvSpPr/>
      </dsp:nvSpPr>
      <dsp:spPr>
        <a:xfrm>
          <a:off x="3807968" y="1894501"/>
          <a:ext cx="430784" cy="4307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E595E9-B5EE-4877-A673-545E81C5472C}">
      <dsp:nvSpPr>
        <dsp:cNvPr id="0" name=""/>
        <dsp:cNvSpPr/>
      </dsp:nvSpPr>
      <dsp:spPr>
        <a:xfrm>
          <a:off x="4023360" y="2109893"/>
          <a:ext cx="1706880" cy="3139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264" tIns="0" rIns="0" bIns="0" numCol="1" spcCol="1270" anchor="t" anchorCtr="0">
          <a:noAutofit/>
        </a:bodyPr>
        <a:lstStyle/>
        <a:p>
          <a:pPr lvl="0" algn="l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300" kern="1200" dirty="0" smtClean="0">
              <a:latin typeface="나눔고딕" panose="020D0604000000000000" pitchFamily="50" charset="-127"/>
              <a:ea typeface="나눔고딕" panose="020D0604000000000000" pitchFamily="50" charset="-127"/>
            </a:rPr>
            <a:t>GMS(Graphic Message Service)</a:t>
          </a:r>
          <a:endParaRPr lang="ko-KR" altLang="en-US" sz="1300" kern="1200" dirty="0">
            <a:latin typeface="나눔고딕" panose="020D0604000000000000" pitchFamily="50" charset="-127"/>
            <a:ea typeface="나눔고딕" panose="020D0604000000000000" pitchFamily="50" charset="-127"/>
          </a:endParaRPr>
        </a:p>
      </dsp:txBody>
      <dsp:txXfrm>
        <a:off x="4023360" y="2109893"/>
        <a:ext cx="1706880" cy="3139440"/>
      </dsp:txXfrm>
    </dsp:sp>
    <dsp:sp modelId="{453A0B70-5CFE-4B26-A028-900065738E5F}">
      <dsp:nvSpPr>
        <dsp:cNvPr id="0" name=""/>
        <dsp:cNvSpPr/>
      </dsp:nvSpPr>
      <dsp:spPr>
        <a:xfrm>
          <a:off x="5644896" y="1318429"/>
          <a:ext cx="577088" cy="5770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524A89-BB76-4AD7-BF97-063FBCBB8066}">
      <dsp:nvSpPr>
        <dsp:cNvPr id="0" name=""/>
        <dsp:cNvSpPr/>
      </dsp:nvSpPr>
      <dsp:spPr>
        <a:xfrm>
          <a:off x="5933440" y="1606973"/>
          <a:ext cx="1706880" cy="3642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787" tIns="0" rIns="0" bIns="0" numCol="1" spcCol="1270" anchor="t" anchorCtr="0">
          <a:noAutofit/>
        </a:bodyPr>
        <a:lstStyle/>
        <a:p>
          <a:pPr lvl="0" algn="l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300" kern="1200" dirty="0" smtClean="0">
              <a:latin typeface="나눔고딕" panose="020D0604000000000000" pitchFamily="50" charset="-127"/>
              <a:ea typeface="나눔고딕" panose="020D0604000000000000" pitchFamily="50" charset="-127"/>
            </a:rPr>
            <a:t>MMS(Multimedia Message Service)</a:t>
          </a:r>
          <a:endParaRPr lang="ko-KR" altLang="en-US" sz="1300" kern="1200" dirty="0">
            <a:latin typeface="나눔고딕" panose="020D0604000000000000" pitchFamily="50" charset="-127"/>
            <a:ea typeface="나눔고딕" panose="020D0604000000000000" pitchFamily="50" charset="-127"/>
          </a:endParaRPr>
        </a:p>
      </dsp:txBody>
      <dsp:txXfrm>
        <a:off x="5933440" y="1606973"/>
        <a:ext cx="1706880" cy="3642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latinLnBrk="1" hangingPunct="1">
              <a:defRPr sz="1200">
                <a:latin typeface="굴림" charset="0"/>
                <a:ea typeface="굴림" charset="0"/>
                <a:cs typeface="굴림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/>
            </a:lvl1pPr>
          </a:lstStyle>
          <a:p>
            <a:pPr>
              <a:defRPr/>
            </a:pPr>
            <a:fld id="{491DE8D5-CAEF-4FD4-BD3D-D506E9C4916C}" type="datetimeFigureOut">
              <a:rPr lang="en-US" altLang="ko-KR"/>
              <a:pPr>
                <a:defRPr/>
              </a:pPr>
              <a:t>3/24/2015</a:t>
            </a:fld>
            <a:endParaRPr lang="en-US" altLang="ko-K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latinLnBrk="1" hangingPunct="1">
              <a:defRPr sz="1200">
                <a:latin typeface="굴림" charset="0"/>
                <a:ea typeface="굴림" charset="0"/>
                <a:cs typeface="굴림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/>
            </a:lvl1pPr>
          </a:lstStyle>
          <a:p>
            <a:fld id="{336C5058-B896-43B8-8638-40D1549FEF5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546484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ko-KR" alt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fld id="{29A4A0BC-5855-4CB1-A2BD-AC4B01A72558}" type="slidenum">
              <a:rPr lang="en-US" altLang="ko-KR"/>
              <a:pPr/>
              <a:t>19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62849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ko-KR" alt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fld id="{B6F0A60A-BC8C-408E-9A77-3C1E9F851B18}" type="slidenum">
              <a:rPr lang="en-US" altLang="ko-KR"/>
              <a:pPr/>
              <a:t>24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59868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>
              <a:latin typeface="맑은 고딕" panose="020B0503020000020004" pitchFamily="50" charset="-127"/>
            </a:endParaRPr>
          </a:p>
        </p:txBody>
      </p:sp>
      <p:sp>
        <p:nvSpPr>
          <p:cNvPr id="8704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fld id="{55B77797-2588-4F55-9632-A203CC57A1A6}" type="slidenum">
              <a:rPr lang="ko-KR" altLang="en-US">
                <a:latin typeface="Calibri" panose="020F0502020204030204" pitchFamily="34" charset="0"/>
                <a:ea typeface="MS PGothic" panose="020B0600070205080204" pitchFamily="34" charset="-128"/>
              </a:rPr>
              <a:pPr/>
              <a:t>34</a:t>
            </a:fld>
            <a:endParaRPr lang="ko-KR" altLang="en-US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3142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>
              <a:latin typeface="맑은 고딕" panose="020B0503020000020004" pitchFamily="50" charset="-127"/>
            </a:endParaRPr>
          </a:p>
        </p:txBody>
      </p:sp>
      <p:sp>
        <p:nvSpPr>
          <p:cNvPr id="8806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fld id="{2F3FB52A-A834-4BDC-9402-A1D829D33BBE}" type="slidenum">
              <a:rPr lang="ko-KR" altLang="en-US">
                <a:latin typeface="Calibri" panose="020F0502020204030204" pitchFamily="34" charset="0"/>
                <a:ea typeface="MS PGothic" panose="020B0600070205080204" pitchFamily="34" charset="-128"/>
              </a:rPr>
              <a:pPr/>
              <a:t>35</a:t>
            </a:fld>
            <a:endParaRPr lang="ko-KR" altLang="en-US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8687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>
              <a:latin typeface="맑은 고딕" panose="020B0503020000020004" pitchFamily="50" charset="-127"/>
            </a:endParaRPr>
          </a:p>
        </p:txBody>
      </p:sp>
      <p:sp>
        <p:nvSpPr>
          <p:cNvPr id="8909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fld id="{BF5719E2-3FC7-4E05-9F86-076C78286ACF}" type="slidenum">
              <a:rPr lang="ko-KR" altLang="en-US">
                <a:latin typeface="Calibri" panose="020F0502020204030204" pitchFamily="34" charset="0"/>
                <a:ea typeface="MS PGothic" panose="020B0600070205080204" pitchFamily="34" charset="-128"/>
              </a:rPr>
              <a:pPr/>
              <a:t>36</a:t>
            </a:fld>
            <a:endParaRPr lang="ko-KR" altLang="en-US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5364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>
              <a:latin typeface="맑은 고딕" panose="020B0503020000020004" pitchFamily="50" charset="-127"/>
            </a:endParaRPr>
          </a:p>
        </p:txBody>
      </p:sp>
      <p:sp>
        <p:nvSpPr>
          <p:cNvPr id="9011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fld id="{27AAA581-7AC5-4650-A4A2-5A63FAB9EB55}" type="slidenum">
              <a:rPr lang="ko-KR" altLang="en-US">
                <a:latin typeface="Calibri" panose="020F0502020204030204" pitchFamily="34" charset="0"/>
                <a:ea typeface="MS PGothic" panose="020B0600070205080204" pitchFamily="34" charset="-128"/>
              </a:rPr>
              <a:pPr/>
              <a:t>39</a:t>
            </a:fld>
            <a:endParaRPr lang="ko-KR" altLang="en-US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5570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>
              <a:latin typeface="맑은 고딕" panose="020B0503020000020004" pitchFamily="50" charset="-127"/>
            </a:endParaRPr>
          </a:p>
        </p:txBody>
      </p:sp>
      <p:sp>
        <p:nvSpPr>
          <p:cNvPr id="9114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fld id="{7C78C465-0C7A-4F7E-AABD-85EC2665818D}" type="slidenum">
              <a:rPr lang="ko-KR" altLang="en-US">
                <a:latin typeface="Calibri" panose="020F0502020204030204" pitchFamily="34" charset="0"/>
                <a:ea typeface="MS PGothic" panose="020B0600070205080204" pitchFamily="34" charset="-128"/>
              </a:rPr>
              <a:pPr/>
              <a:t>40</a:t>
            </a:fld>
            <a:endParaRPr lang="ko-KR" altLang="en-US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6947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각 삼각형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 altLang="ko-KR">
              <a:solidFill>
                <a:srgbClr val="FFFFFF"/>
              </a:solidFill>
              <a:ea typeface="굴림" charset="0"/>
              <a:cs typeface="굴림" charset="0"/>
            </a:endParaRPr>
          </a:p>
        </p:txBody>
      </p:sp>
      <p:grpSp>
        <p:nvGrpSpPr>
          <p:cNvPr id="5" name="그룹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자유형 1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eaLnBrk="1" latinLnBrk="1" hangingPunct="1">
                <a:defRPr/>
              </a:pPr>
              <a:endParaRPr kumimoji="0" lang="en-US"/>
            </a:p>
          </p:txBody>
        </p:sp>
        <p:sp>
          <p:nvSpPr>
            <p:cNvPr id="7" name="자유형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6 w 5760"/>
                <a:gd name="T3" fmla="*/ 0 h 528"/>
                <a:gd name="T4" fmla="*/ 2147483646 w 5760"/>
                <a:gd name="T5" fmla="*/ 2147483646 h 528"/>
                <a:gd name="T6" fmla="*/ 2147483646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" name="자유형 19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0"/>
                  <a:ea typeface="굴림" charset="0"/>
                  <a:cs typeface="굴림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0"/>
                  <a:ea typeface="굴림" charset="0"/>
                  <a:cs typeface="굴림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0"/>
                  <a:ea typeface="굴림" charset="0"/>
                  <a:cs typeface="굴림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0"/>
                  <a:ea typeface="굴림" charset="0"/>
                  <a:cs typeface="굴림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0"/>
                  <a:ea typeface="굴림" charset="0"/>
                  <a:cs typeface="굴림" charset="0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0"/>
                  <a:ea typeface="굴림" charset="0"/>
                  <a:cs typeface="굴림" charset="0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0"/>
                  <a:ea typeface="굴림" charset="0"/>
                  <a:cs typeface="굴림" charset="0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0"/>
                  <a:ea typeface="굴림" charset="0"/>
                  <a:cs typeface="굴림" charset="0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0"/>
                  <a:ea typeface="굴림" charset="0"/>
                  <a:cs typeface="굴림" charset="0"/>
                </a:defRPr>
              </a:lvl9pPr>
            </a:lstStyle>
            <a:p>
              <a:pPr algn="ctr" eaLnBrk="1" hangingPunct="1">
                <a:defRPr/>
              </a:pPr>
              <a:endParaRPr kumimoji="0" lang="en-US" altLang="ko-KR" smtClean="0">
                <a:solidFill>
                  <a:srgbClr val="FFFFFF"/>
                </a:solidFill>
                <a:latin typeface="Lucida Sans Unicode" charset="0"/>
              </a:endParaRPr>
            </a:p>
          </p:txBody>
        </p:sp>
        <p:cxnSp>
          <p:nvCxnSpPr>
            <p:cNvPr id="10" name="직선 연결선 20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11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568C04B-1540-48E6-A815-661A6F5C9B72}" type="datetimeFigureOut">
              <a:rPr lang="ko-KR" altLang="en-US"/>
              <a:pPr>
                <a:defRPr/>
              </a:pPr>
              <a:t>2015-03-24</a:t>
            </a:fld>
            <a:endParaRPr lang="ko-KR" altLang="en-US"/>
          </a:p>
        </p:txBody>
      </p:sp>
      <p:sp>
        <p:nvSpPr>
          <p:cNvPr id="12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8F0F4"/>
                </a:solidFill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13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6135A39-C29A-405E-96EF-A1103CB02DA6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261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A2791-82A9-4761-AF1C-2827B9CEB81C}" type="datetimeFigureOut">
              <a:rPr lang="ko-KR" altLang="en-US"/>
              <a:pPr>
                <a:defRPr/>
              </a:pPr>
              <a:t>2015-03-24</a:t>
            </a:fld>
            <a:endParaRPr lang="ko-KR" altLang="en-US"/>
          </a:p>
        </p:txBody>
      </p:sp>
      <p:sp>
        <p:nvSpPr>
          <p:cNvPr id="5" name="바닥글 개체 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52F17A-8CBB-4479-BCCC-6E1D4415B3CA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3780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5EAC4-1693-46F3-93BC-7CD558B85A0E}" type="datetimeFigureOut">
              <a:rPr lang="ko-KR" altLang="en-US"/>
              <a:pPr>
                <a:defRPr/>
              </a:pPr>
              <a:t>2015-03-24</a:t>
            </a:fld>
            <a:endParaRPr lang="ko-KR" altLang="en-US"/>
          </a:p>
        </p:txBody>
      </p:sp>
      <p:sp>
        <p:nvSpPr>
          <p:cNvPr id="5" name="바닥글 개체 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C6A59-1BD2-4ADF-9C18-BD7772B4ABD0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2470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"/>
          <p:cNvSpPr>
            <a:spLocks noGrp="1"/>
          </p:cNvSpPr>
          <p:nvPr>
            <p:ph type="ctrTitle"/>
          </p:nvPr>
        </p:nvSpPr>
        <p:spPr>
          <a:xfrm>
            <a:off x="2604616" y="3068960"/>
            <a:ext cx="6539384" cy="578495"/>
          </a:xfrm>
        </p:spPr>
        <p:txBody>
          <a:bodyPr>
            <a:noAutofit/>
          </a:bodyPr>
          <a:lstStyle>
            <a:lvl1pPr algn="l">
              <a:defRPr lang="ko-KR" altLang="en-US" sz="24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76474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1258888" y="728663"/>
            <a:ext cx="7777162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제목 8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52869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1258888" y="728663"/>
            <a:ext cx="7777162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제목 8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33879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1258888" y="728663"/>
            <a:ext cx="7777162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제목 8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59800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1258888" y="728663"/>
            <a:ext cx="7777162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제목 8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771234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1258888" y="728663"/>
            <a:ext cx="7777162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제목 8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82173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1258888" y="728663"/>
            <a:ext cx="7777162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제목 8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72313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1258888" y="728663"/>
            <a:ext cx="7777162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제목 8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46576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4" name="날짜 개체 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16B3F-03C4-4F2F-BC91-EA4E3CD15A1E}" type="datetimeFigureOut">
              <a:rPr lang="ko-KR" altLang="en-US"/>
              <a:pPr>
                <a:defRPr/>
              </a:pPr>
              <a:t>2015-03-24</a:t>
            </a:fld>
            <a:endParaRPr lang="ko-KR" altLang="en-US"/>
          </a:p>
        </p:txBody>
      </p:sp>
      <p:sp>
        <p:nvSpPr>
          <p:cNvPr id="5" name="바닥글 개체 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62156-E67E-4B60-9AD3-0C07C19C87D7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67102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1258888" y="728663"/>
            <a:ext cx="7777162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제목 8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327443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1258888" y="728663"/>
            <a:ext cx="7777162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제목 8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479304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1258888" y="728663"/>
            <a:ext cx="7777162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제목 8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763467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1258888" y="728663"/>
            <a:ext cx="7777162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제목 8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592189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1258888" y="728663"/>
            <a:ext cx="7777162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제목 8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547563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1258888" y="728663"/>
            <a:ext cx="7777162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제목 8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762511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1258888" y="728663"/>
            <a:ext cx="7777162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제목 8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69656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1258888" y="728663"/>
            <a:ext cx="7777162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제목 8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170653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1258888" y="728663"/>
            <a:ext cx="7777162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제목 8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583731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1258888" y="728663"/>
            <a:ext cx="7777162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제목 8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9690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갈매기형 수장 3"/>
          <p:cNvSpPr>
            <a:spLocks noChangeArrowheads="1"/>
          </p:cNvSpPr>
          <p:nvPr/>
        </p:nvSpPr>
        <p:spPr bwMode="auto"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endParaRPr kumimoji="0" lang="en-US" altLang="ko-KR">
              <a:solidFill>
                <a:srgbClr val="FFFFFF"/>
              </a:solidFill>
              <a:latin typeface="Lucida Sans Unicode" charset="0"/>
              <a:ea typeface="굴림" charset="0"/>
              <a:cs typeface="굴림" charset="0"/>
            </a:endParaRPr>
          </a:p>
        </p:txBody>
      </p:sp>
      <p:sp>
        <p:nvSpPr>
          <p:cNvPr id="5" name="갈매기형 수장 15"/>
          <p:cNvSpPr>
            <a:spLocks noChangeArrowheads="1"/>
          </p:cNvSpPr>
          <p:nvPr/>
        </p:nvSpPr>
        <p:spPr bwMode="auto"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endParaRPr kumimoji="0" lang="en-US" altLang="ko-KR">
              <a:solidFill>
                <a:srgbClr val="FFFFFF"/>
              </a:solidFill>
              <a:latin typeface="Lucida Sans Unicode" charset="0"/>
              <a:ea typeface="굴림" charset="0"/>
              <a:cs typeface="굴림" charset="0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955F4-51EC-41AB-BD1F-649D8F6A0E17}" type="datetimeFigureOut">
              <a:rPr lang="ko-KR" altLang="en-US"/>
              <a:pPr>
                <a:defRPr/>
              </a:pPr>
              <a:t>2015-03-24</a:t>
            </a:fld>
            <a:endParaRPr lang="ko-KR" altLang="en-US"/>
          </a:p>
        </p:txBody>
      </p:sp>
      <p:sp>
        <p:nvSpPr>
          <p:cNvPr id="7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F29CE-B340-47FF-B49B-7E31DFF37821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08636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8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1258888" y="728663"/>
            <a:ext cx="7777162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제목 8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499138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9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1258888" y="728663"/>
            <a:ext cx="7777162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제목 8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241060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1258888" y="728663"/>
            <a:ext cx="7777162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제목 8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29955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1258888" y="728663"/>
            <a:ext cx="7777162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제목 8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37661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2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1258888" y="728663"/>
            <a:ext cx="7777162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제목 8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478463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3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1258888" y="728663"/>
            <a:ext cx="7777162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제목 8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51129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4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1258888" y="728663"/>
            <a:ext cx="7777162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제목 8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323566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8706" y="3136613"/>
            <a:ext cx="478528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latinLnBrk="1" hangingPunct="1">
              <a:defRPr/>
            </a:pPr>
            <a:r>
              <a:rPr lang="ko-KR" altLang="en-US" sz="3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조선일보명조" pitchFamily="18" charset="-127"/>
              </a:rPr>
              <a:t>경청해 주셔서 감사합니다</a:t>
            </a:r>
            <a:r>
              <a:rPr lang="en-US" altLang="ko-KR" sz="3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조선일보명조" pitchFamily="18" charset="-127"/>
              </a:rPr>
              <a:t>.</a:t>
            </a:r>
            <a:endParaRPr lang="ko-KR" altLang="en-US" sz="3200" dirty="0"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16200000" scaled="1"/>
                <a:tileRect/>
              </a:gradFill>
              <a:latin typeface="나눔고딕 ExtraBold" pitchFamily="50" charset="-127"/>
              <a:ea typeface="나눔고딕 ExtraBold" pitchFamily="50" charset="-127"/>
              <a:cs typeface="조선일보명조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687156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971550" y="4929188"/>
            <a:ext cx="0" cy="719137"/>
          </a:xfrm>
          <a:prstGeom prst="line">
            <a:avLst/>
          </a:prstGeom>
          <a:ln w="76200">
            <a:solidFill>
              <a:schemeClr val="accent6">
                <a:lumMod val="75000"/>
                <a:alpha val="58039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제목 1"/>
          <p:cNvSpPr>
            <a:spLocks noGrp="1"/>
          </p:cNvSpPr>
          <p:nvPr>
            <p:ph type="ctrTitle"/>
          </p:nvPr>
        </p:nvSpPr>
        <p:spPr>
          <a:xfrm>
            <a:off x="1115616" y="4797152"/>
            <a:ext cx="8028384" cy="578495"/>
          </a:xfrm>
        </p:spPr>
        <p:txBody>
          <a:bodyPr>
            <a:noAutofit/>
          </a:bodyPr>
          <a:lstStyle>
            <a:lvl1pPr algn="l">
              <a:defRPr lang="ko-KR" altLang="en-US" sz="3200" b="0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나눔고딕 ExtraBold" pitchFamily="50" charset="-127"/>
                <a:ea typeface="나눔고딕 ExtraBold" pitchFamily="50" charset="-127"/>
                <a:cs typeface="나눔고딕 ExtraBold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8" name="부제목 2"/>
          <p:cNvSpPr>
            <a:spLocks noGrp="1"/>
          </p:cNvSpPr>
          <p:nvPr>
            <p:ph type="subTitle" idx="1"/>
          </p:nvPr>
        </p:nvSpPr>
        <p:spPr>
          <a:xfrm>
            <a:off x="1115369" y="5396456"/>
            <a:ext cx="8022890" cy="360040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64464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7731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A78B0-232C-4AF5-91F2-69DC5E88CA41}" type="datetimeFigureOut">
              <a:rPr lang="ko-KR" altLang="en-US"/>
              <a:pPr>
                <a:defRPr/>
              </a:pPr>
              <a:t>2015-03-24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174EC0-9181-4370-A53C-A78514F69905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46234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8ECA2-7EE2-4441-9AA8-A1022962E0D1}" type="datetimeFigureOut">
              <a:rPr lang="ko-KR" altLang="en-US"/>
              <a:pPr>
                <a:defRPr/>
              </a:pPr>
              <a:t>2015-03-24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5C4DBA-80C8-4531-B4C1-F7F03BF64475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04306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7F283-3088-44EA-9B7D-5B0BBE4CAD7D}" type="datetimeFigureOut">
              <a:rPr lang="ko-KR" altLang="en-US"/>
              <a:pPr>
                <a:defRPr/>
              </a:pPr>
              <a:t>2015-03-24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4443B8-B1A5-4655-8A75-4AE4C0BF9E3F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77417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83629-67F2-41F9-9183-4A1D97331EBC}" type="datetimeFigureOut">
              <a:rPr lang="ko-KR" altLang="en-US"/>
              <a:pPr>
                <a:defRPr/>
              </a:pPr>
              <a:t>2015-03-24</a:t>
            </a:fld>
            <a:endParaRPr lang="ko-KR" altLang="en-US"/>
          </a:p>
        </p:txBody>
      </p:sp>
      <p:sp>
        <p:nvSpPr>
          <p:cNvPr id="3" name="바닥글 개체 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B92A3-3C8F-45EB-89E4-65EF47D66191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4415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EB32F-E9D0-4D1B-B5E1-4859FFFD1EBD}" type="datetimeFigureOut">
              <a:rPr lang="ko-KR" altLang="en-US"/>
              <a:pPr>
                <a:defRPr/>
              </a:pPr>
              <a:t>2015-03-24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68378A-1871-4AF9-A95D-D94A03B4ACA3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3462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자유형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latinLnBrk="1" hangingPunct="1">
              <a:defRPr/>
            </a:pPr>
            <a:endParaRPr kumimoji="0" lang="en-US"/>
          </a:p>
        </p:txBody>
      </p:sp>
      <p:sp>
        <p:nvSpPr>
          <p:cNvPr id="6" name="자유형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7" name="직각 삼각형 1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9pPr>
          </a:lstStyle>
          <a:p>
            <a:pPr algn="ctr" eaLnBrk="1" hangingPunct="1">
              <a:defRPr/>
            </a:pPr>
            <a:endParaRPr kumimoji="0" lang="en-US" altLang="ko-KR" smtClean="0">
              <a:solidFill>
                <a:srgbClr val="FFFFFF"/>
              </a:solidFill>
              <a:latin typeface="Lucida Sans Unicode" charset="0"/>
            </a:endParaRPr>
          </a:p>
        </p:txBody>
      </p:sp>
      <p:cxnSp>
        <p:nvCxnSpPr>
          <p:cNvPr id="8" name="직선 연결선 18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갈매기형 수장 19"/>
          <p:cNvSpPr>
            <a:spLocks noChangeArrowheads="1"/>
          </p:cNvSpPr>
          <p:nvPr/>
        </p:nvSpPr>
        <p:spPr bwMode="auto"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endParaRPr kumimoji="0" lang="en-US" altLang="ko-KR">
              <a:solidFill>
                <a:srgbClr val="FFFFFF"/>
              </a:solidFill>
              <a:latin typeface="Lucida Sans Unicode" charset="0"/>
              <a:ea typeface="굴림" charset="0"/>
              <a:cs typeface="굴림" charset="0"/>
            </a:endParaRPr>
          </a:p>
        </p:txBody>
      </p:sp>
      <p:sp>
        <p:nvSpPr>
          <p:cNvPr id="10" name="갈매기형 수장 20"/>
          <p:cNvSpPr>
            <a:spLocks noChangeArrowheads="1"/>
          </p:cNvSpPr>
          <p:nvPr/>
        </p:nvSpPr>
        <p:spPr bwMode="auto"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endParaRPr kumimoji="0" lang="en-US" altLang="ko-KR">
              <a:solidFill>
                <a:srgbClr val="FFFFFF"/>
              </a:solidFill>
              <a:latin typeface="Lucida Sans Unicode" charset="0"/>
              <a:ea typeface="굴림" charset="0"/>
              <a:cs typeface="굴림" charset="0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ko-KR" altLang="en-US" noProof="0" smtClean="0"/>
              <a:t>그림을 추가하려면 아이콘을 클릭하십시오</a:t>
            </a:r>
            <a:endParaRPr lang="en-US" noProof="0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11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E8BFF-0DDB-44A9-8826-B94003F72852}" type="datetimeFigureOut">
              <a:rPr lang="ko-KR" altLang="en-US"/>
              <a:pPr>
                <a:defRPr/>
              </a:pPr>
              <a:t>2015-03-24</a:t>
            </a:fld>
            <a:endParaRPr lang="ko-KR" altLang="en-US"/>
          </a:p>
        </p:txBody>
      </p:sp>
      <p:sp>
        <p:nvSpPr>
          <p:cNvPr id="12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13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3F70C3-8F1B-47AB-84B3-BDAEFD38F486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82364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latinLnBrk="1" hangingPunct="1">
              <a:defRPr/>
            </a:pPr>
            <a:endParaRPr kumimoji="0" lang="en-US"/>
          </a:p>
        </p:txBody>
      </p:sp>
      <p:sp>
        <p:nvSpPr>
          <p:cNvPr id="1027" name="자유형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14" name="직각 삼각형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1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9pPr>
          </a:lstStyle>
          <a:p>
            <a:pPr algn="ctr" eaLnBrk="1" hangingPunct="1">
              <a:defRPr/>
            </a:pPr>
            <a:endParaRPr kumimoji="0" lang="en-US" altLang="ko-KR" smtClean="0">
              <a:solidFill>
                <a:srgbClr val="FFFFFF"/>
              </a:solidFill>
              <a:latin typeface="Lucida Sans Unicode" charset="0"/>
            </a:endParaRPr>
          </a:p>
        </p:txBody>
      </p:sp>
      <p:cxnSp>
        <p:nvCxnSpPr>
          <p:cNvPr id="15" name="직선 연결선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1033" name="텍스트 개체 틀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altLang="ko-KR" smtClean="0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 sz="1000"/>
            </a:lvl1pPr>
          </a:lstStyle>
          <a:p>
            <a:pPr>
              <a:defRPr/>
            </a:pPr>
            <a:fld id="{C27CDDB4-609F-47DC-A814-AECB9BFD9EC9}" type="datetimeFigureOut">
              <a:rPr lang="ko-KR" altLang="en-US"/>
              <a:pPr>
                <a:defRPr/>
              </a:pPr>
              <a:t>2015-03-24</a:t>
            </a:fld>
            <a:endParaRPr lang="ko-KR" altLang="en-US"/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0" hangingPunct="1">
              <a:defRPr kumimoji="0" sz="1000">
                <a:latin typeface="굴림" charset="0"/>
                <a:ea typeface="굴림" charset="0"/>
                <a:cs typeface="굴림" charset="0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000"/>
            </a:lvl1pPr>
          </a:lstStyle>
          <a:p>
            <a:fld id="{0DCCD0A3-D747-4465-8CD1-A7B192CB5170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9" r:id="rId1"/>
    <p:sldLayoutId id="2147484475" r:id="rId2"/>
    <p:sldLayoutId id="2147484480" r:id="rId3"/>
    <p:sldLayoutId id="2147484481" r:id="rId4"/>
    <p:sldLayoutId id="2147484482" r:id="rId5"/>
    <p:sldLayoutId id="2147484483" r:id="rId6"/>
    <p:sldLayoutId id="2147484476" r:id="rId7"/>
    <p:sldLayoutId id="2147484484" r:id="rId8"/>
    <p:sldLayoutId id="2147484485" r:id="rId9"/>
    <p:sldLayoutId id="2147484477" r:id="rId10"/>
    <p:sldLayoutId id="2147484478" r:id="rId11"/>
    <p:sldLayoutId id="2147484486" r:id="rId12"/>
    <p:sldLayoutId id="2147484487" r:id="rId13"/>
    <p:sldLayoutId id="2147484488" r:id="rId14"/>
    <p:sldLayoutId id="2147484489" r:id="rId15"/>
    <p:sldLayoutId id="2147484490" r:id="rId16"/>
    <p:sldLayoutId id="2147484491" r:id="rId17"/>
    <p:sldLayoutId id="2147484492" r:id="rId18"/>
    <p:sldLayoutId id="2147484493" r:id="rId19"/>
    <p:sldLayoutId id="2147484494" r:id="rId20"/>
    <p:sldLayoutId id="2147484495" r:id="rId21"/>
    <p:sldLayoutId id="2147484496" r:id="rId22"/>
    <p:sldLayoutId id="2147484497" r:id="rId23"/>
    <p:sldLayoutId id="2147484498" r:id="rId24"/>
    <p:sldLayoutId id="2147484499" r:id="rId25"/>
    <p:sldLayoutId id="2147484500" r:id="rId26"/>
    <p:sldLayoutId id="2147484501" r:id="rId27"/>
    <p:sldLayoutId id="2147484502" r:id="rId28"/>
    <p:sldLayoutId id="2147484503" r:id="rId29"/>
    <p:sldLayoutId id="2147484504" r:id="rId30"/>
    <p:sldLayoutId id="2147484505" r:id="rId31"/>
    <p:sldLayoutId id="2147484506" r:id="rId32"/>
    <p:sldLayoutId id="2147484507" r:id="rId33"/>
    <p:sldLayoutId id="2147484508" r:id="rId34"/>
    <p:sldLayoutId id="2147484509" r:id="rId35"/>
    <p:sldLayoutId id="2147484510" r:id="rId36"/>
    <p:sldLayoutId id="2147484511" r:id="rId37"/>
    <p:sldLayoutId id="2147484512" r:id="rId38"/>
    <p:sldLayoutId id="2147484513" r:id="rId39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맑은 고딕" charset="0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charset="0"/>
          <a:ea typeface="맑은 고딕" charset="0"/>
          <a:cs typeface="맑은 고딕" charset="0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charset="0"/>
          <a:ea typeface="맑은 고딕" charset="0"/>
          <a:cs typeface="맑은 고딕" charset="0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charset="0"/>
          <a:ea typeface="맑은 고딕" charset="0"/>
          <a:cs typeface="맑은 고딕" charset="0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charset="0"/>
          <a:ea typeface="맑은 고딕" charset="0"/>
          <a:cs typeface="맑은 고딕" charset="0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charset="0"/>
          <a:ea typeface="맑은 고딕" charset="0"/>
          <a:cs typeface="맑은 고딕" charset="0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charset="0"/>
          <a:ea typeface="맑은 고딕" charset="0"/>
          <a:cs typeface="맑은 고딕" charset="0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charset="0"/>
          <a:ea typeface="맑은 고딕" charset="0"/>
          <a:cs typeface="맑은 고딕" charset="0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charset="0"/>
          <a:ea typeface="맑은 고딕" charset="0"/>
          <a:cs typeface="맑은 고딕" charset="0"/>
        </a:defRPr>
      </a:lvl9pPr>
      <a:extLst/>
    </p:titleStyle>
    <p:bodyStyle>
      <a:lvl1pPr marL="365125" indent="-255588" algn="l" rtl="0" eaLnBrk="0" fontAlgn="base" latinLnBrk="1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맑은 고딕" charset="0"/>
        </a:defRPr>
      </a:lvl1pPr>
      <a:lvl2pPr marL="620713" indent="-228600" algn="l" rtl="0" eaLnBrk="0" fontAlgn="base" latinLnBrk="1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맑은 고딕" charset="0"/>
        </a:defRPr>
      </a:lvl2pPr>
      <a:lvl3pPr marL="858838" indent="-228600" algn="l" rtl="0" eaLnBrk="0" fontAlgn="base" latinLnBrk="1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맑은 고딕" charset="0"/>
        </a:defRPr>
      </a:lvl3pPr>
      <a:lvl4pPr marL="1143000" indent="-228600" algn="l" rtl="0" eaLnBrk="0" fontAlgn="base" latinLnBrk="1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맑은 고딕" charset="0"/>
        </a:defRPr>
      </a:lvl4pPr>
      <a:lvl5pPr marL="1371600" indent="-228600" algn="l" rtl="0" eaLnBrk="0" fontAlgn="base" latinLnBrk="1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맑은 고딕" charset="0"/>
        </a:defRPr>
      </a:lvl5pPr>
      <a:lvl6pPr marL="16002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fK328bOLbN4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://www.ted.com/talks/lang/ko/clay_shirky_how_cellphones_twitter_facebook_can_make_history.html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ctrTitle"/>
          </p:nvPr>
        </p:nvSpPr>
        <p:spPr>
          <a:xfrm>
            <a:off x="1907704" y="3317280"/>
            <a:ext cx="5211453" cy="831812"/>
          </a:xfrm>
        </p:spPr>
        <p:txBody>
          <a:bodyPr/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ko-KR" sz="3200" dirty="0" smtClean="0">
                <a:solidFill>
                  <a:srgbClr val="108BA4"/>
                </a:solidFill>
                <a:latin typeface="나눔고딕" pitchFamily="50" charset="-127"/>
                <a:ea typeface="나눔고딕" pitchFamily="50" charset="-127"/>
                <a:cs typeface="+mj-cs"/>
              </a:rPr>
              <a:t>7</a:t>
            </a:r>
            <a:r>
              <a:rPr lang="ko-KR" altLang="en-US" sz="3200" dirty="0" smtClean="0">
                <a:solidFill>
                  <a:srgbClr val="108BA4"/>
                </a:solidFill>
                <a:latin typeface="나눔고딕" pitchFamily="50" charset="-127"/>
                <a:ea typeface="나눔고딕" pitchFamily="50" charset="-127"/>
                <a:cs typeface="+mj-cs"/>
              </a:rPr>
              <a:t>장</a:t>
            </a:r>
            <a:r>
              <a:rPr lang="en-US" altLang="ko-KR" sz="3200" dirty="0" smtClean="0">
                <a:solidFill>
                  <a:srgbClr val="108BA4"/>
                </a:solidFill>
                <a:latin typeface="나눔고딕" pitchFamily="50" charset="-127"/>
                <a:ea typeface="나눔고딕" pitchFamily="50" charset="-127"/>
                <a:cs typeface="+mj-cs"/>
              </a:rPr>
              <a:t>. </a:t>
            </a:r>
            <a:r>
              <a:rPr lang="ko-KR" altLang="en-US" sz="3200" dirty="0" smtClean="0">
                <a:solidFill>
                  <a:srgbClr val="108BA4"/>
                </a:solidFill>
                <a:latin typeface="나눔고딕" pitchFamily="50" charset="-127"/>
                <a:ea typeface="나눔고딕" pitchFamily="50" charset="-127"/>
                <a:cs typeface="+mj-cs"/>
              </a:rPr>
              <a:t>설득 매체론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431471" y="1808793"/>
            <a:ext cx="8101012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ko-KR" altLang="en-US" sz="4000" b="1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설득 커뮤니케이션의 이해와 활용</a:t>
            </a:r>
            <a:endParaRPr lang="en-US" altLang="ko-KR" sz="4000" b="1">
              <a:solidFill>
                <a:srgbClr val="000000"/>
              </a:solidFill>
              <a:latin typeface="나눔고딕" pitchFamily="50" charset="-127"/>
            </a:endParaRPr>
          </a:p>
          <a:p>
            <a:pPr algn="ctr">
              <a:defRPr/>
            </a:pPr>
            <a:endParaRPr lang="en-US" altLang="ko-KR">
              <a:solidFill>
                <a:srgbClr val="000000"/>
              </a:solidFill>
              <a:latin typeface="나눔고딕" pitchFamily="50" charset="-127"/>
            </a:endParaRPr>
          </a:p>
          <a:p>
            <a:pPr algn="ctr">
              <a:defRPr/>
            </a:pPr>
            <a:r>
              <a:rPr lang="ko-KR" altLang="en-US">
                <a:solidFill>
                  <a:srgbClr val="000000"/>
                </a:solidFill>
                <a:latin typeface="나눔고딕" pitchFamily="50" charset="-127"/>
                <a:ea typeface="나눔고딕" pitchFamily="50" charset="-127"/>
              </a:rPr>
              <a:t>김정현 지음</a:t>
            </a:r>
          </a:p>
        </p:txBody>
      </p:sp>
      <p:pic>
        <p:nvPicPr>
          <p:cNvPr id="37894" name="Picture 2" descr="https://lh5.googleusercontent.com/kLwAVWJPw2X2i63I-2MXEqejLo7Ad1lJGQ70vrKo27PSl-uDdh2HT0ifVjEt9Ji6OsqzpoSk1Rve_erm6Iy67iNGrkJ8siHp_eS8NnmsUSPIhg-jQEeoXOanc-wtY-h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115888"/>
            <a:ext cx="1787525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67"/>
          <p:cNvSpPr>
            <a:spLocks noChangeArrowheads="1"/>
          </p:cNvSpPr>
          <p:nvPr/>
        </p:nvSpPr>
        <p:spPr bwMode="auto">
          <a:xfrm>
            <a:off x="900113" y="1089025"/>
            <a:ext cx="3717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>
              <a:buFont typeface="Wingdings 3" panose="05040102010807070707" pitchFamily="18" charset="2"/>
              <a:buNone/>
            </a:pPr>
            <a:r>
              <a:rPr lang="ko-KR" altLang="en-US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스마트 미디어 광고의 개념 및 특징</a:t>
            </a:r>
          </a:p>
        </p:txBody>
      </p:sp>
      <p:sp>
        <p:nvSpPr>
          <p:cNvPr id="21" name="직사각형 9"/>
          <p:cNvSpPr/>
          <p:nvPr/>
        </p:nvSpPr>
        <p:spPr>
          <a:xfrm>
            <a:off x="817563" y="1265238"/>
            <a:ext cx="82550" cy="77787"/>
          </a:xfrm>
          <a:prstGeom prst="rect">
            <a:avLst/>
          </a:prstGeom>
          <a:solidFill>
            <a:srgbClr val="108B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>
              <a:solidFill>
                <a:srgbClr val="108BA4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22" name="모서리가 둥근 직사각형 13"/>
          <p:cNvSpPr/>
          <p:nvPr/>
        </p:nvSpPr>
        <p:spPr>
          <a:xfrm>
            <a:off x="817563" y="1563688"/>
            <a:ext cx="7502525" cy="1220787"/>
          </a:xfrm>
          <a:prstGeom prst="roundRect">
            <a:avLst>
              <a:gd name="adj" fmla="val 11560"/>
            </a:avLst>
          </a:prstGeom>
          <a:noFill/>
          <a:ln w="9525" cmpd="sng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1" hangingPunct="1">
              <a:lnSpc>
                <a:spcPct val="150000"/>
              </a:lnSpc>
              <a:defRPr/>
            </a:pPr>
            <a:r>
              <a:rPr lang="ko-KR" altLang="en-US" sz="140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스마트미디어 광고는 기존의 매체에서 불가능했던 디지털 기술을 기반으로 </a:t>
            </a:r>
            <a:endParaRPr lang="en-US" altLang="ko-KR" sz="1400" smtClean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eaLnBrk="1" latinLnBrk="1" hangingPunct="1">
              <a:lnSpc>
                <a:spcPct val="150000"/>
              </a:lnSpc>
              <a:defRPr/>
            </a:pPr>
            <a:r>
              <a:rPr lang="ko-KR" altLang="en-US" sz="140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누구에게</a:t>
            </a:r>
            <a:r>
              <a:rPr lang="en-US" altLang="ko-KR" sz="140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언제나</a:t>
            </a:r>
            <a:r>
              <a:rPr lang="en-US" altLang="ko-KR" sz="140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어디서든 소비자와 대화할 수 있는 특성을 갖고 있음</a:t>
            </a:r>
            <a:endParaRPr lang="en-US" altLang="ko-KR" sz="1400" smtClean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eaLnBrk="1" latinLnBrk="1" hangingPunct="1">
              <a:lnSpc>
                <a:spcPct val="150000"/>
              </a:lnSpc>
              <a:defRPr/>
            </a:pPr>
            <a:r>
              <a:rPr lang="ko-KR" altLang="en-US" sz="140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더불어</a:t>
            </a:r>
            <a:r>
              <a:rPr lang="en-US" altLang="ko-KR" sz="140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전통적인 미디어의 광고가 갖고 있는 단점을 보완해줄 수 있음</a:t>
            </a:r>
            <a:endParaRPr lang="en-US" altLang="ko-KR" sz="1400" smtClean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3" name="모서리가 둥근 직사각형 13"/>
          <p:cNvSpPr/>
          <p:nvPr/>
        </p:nvSpPr>
        <p:spPr>
          <a:xfrm>
            <a:off x="1390650" y="3541713"/>
            <a:ext cx="2892425" cy="2484437"/>
          </a:xfrm>
          <a:prstGeom prst="roundRect">
            <a:avLst>
              <a:gd name="adj" fmla="val 11560"/>
            </a:avLst>
          </a:prstGeom>
          <a:noFill/>
          <a:ln w="9525" cmpd="sng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latinLnBrk="1" hangingPunct="1">
              <a:defRPr/>
            </a:pPr>
            <a:endParaRPr lang="en-US" altLang="ko-KR" sz="1400" b="1">
              <a:solidFill>
                <a:schemeClr val="tx1"/>
              </a:solidFill>
              <a:latin typeface="나눔고딕" charset="0"/>
              <a:ea typeface="나눔고딕" charset="0"/>
              <a:cs typeface="나눔고딕" charset="0"/>
            </a:endParaRPr>
          </a:p>
        </p:txBody>
      </p:sp>
      <p:sp>
        <p:nvSpPr>
          <p:cNvPr id="24" name="양쪽 모서리가 둥근 사각형 23"/>
          <p:cNvSpPr>
            <a:spLocks noChangeArrowheads="1"/>
          </p:cNvSpPr>
          <p:nvPr/>
        </p:nvSpPr>
        <p:spPr bwMode="auto">
          <a:xfrm>
            <a:off x="1974850" y="3724275"/>
            <a:ext cx="1724025" cy="566738"/>
          </a:xfrm>
          <a:custGeom>
            <a:avLst/>
            <a:gdLst>
              <a:gd name="T0" fmla="*/ 1511300 w 1511300"/>
              <a:gd name="T1" fmla="*/ 215900 h 431800"/>
              <a:gd name="T2" fmla="*/ 755650 w 1511300"/>
              <a:gd name="T3" fmla="*/ 431800 h 431800"/>
              <a:gd name="T4" fmla="*/ 0 w 1511300"/>
              <a:gd name="T5" fmla="*/ 215900 h 431800"/>
              <a:gd name="T6" fmla="*/ 755650 w 1511300"/>
              <a:gd name="T7" fmla="*/ 0 h 431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63235 w 1511300"/>
              <a:gd name="T13" fmla="*/ 63235 h 431800"/>
              <a:gd name="T14" fmla="*/ 1448065 w 1511300"/>
              <a:gd name="T15" fmla="*/ 368565 h 431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11300" h="431800">
                <a:moveTo>
                  <a:pt x="215900" y="0"/>
                </a:moveTo>
                <a:lnTo>
                  <a:pt x="1295400" y="0"/>
                </a:lnTo>
                <a:lnTo>
                  <a:pt x="1295400" y="-1"/>
                </a:lnTo>
                <a:cubicBezTo>
                  <a:pt x="1414638" y="-1"/>
                  <a:pt x="1511300" y="96661"/>
                  <a:pt x="1511300" y="215900"/>
                </a:cubicBezTo>
                <a:cubicBezTo>
                  <a:pt x="1511300" y="335138"/>
                  <a:pt x="1414638" y="431799"/>
                  <a:pt x="1295400" y="431799"/>
                </a:cubicBezTo>
                <a:lnTo>
                  <a:pt x="215900" y="431800"/>
                </a:lnTo>
                <a:lnTo>
                  <a:pt x="215900" y="431799"/>
                </a:lnTo>
                <a:cubicBezTo>
                  <a:pt x="96661" y="431799"/>
                  <a:pt x="-1" y="335138"/>
                  <a:pt x="-1" y="215899"/>
                </a:cubicBezTo>
                <a:lnTo>
                  <a:pt x="0" y="215900"/>
                </a:lnTo>
                <a:lnTo>
                  <a:pt x="-1" y="215899"/>
                </a:lnTo>
                <a:cubicBezTo>
                  <a:pt x="-1" y="96661"/>
                  <a:pt x="96661" y="-1"/>
                  <a:pt x="215900" y="-1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  <a:effectLst/>
          <a:extLst>
            <a:ext uri="{91240B29-F687-4f45-9708-019B960494DF}"/>
          </a:extLst>
        </p:spPr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Identified </a:t>
            </a:r>
            <a:b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sponsor</a:t>
            </a:r>
          </a:p>
        </p:txBody>
      </p:sp>
      <p:sp>
        <p:nvSpPr>
          <p:cNvPr id="25" name="양쪽 모서리가 둥근 사각형 23"/>
          <p:cNvSpPr>
            <a:spLocks noChangeArrowheads="1"/>
          </p:cNvSpPr>
          <p:nvPr/>
        </p:nvSpPr>
        <p:spPr bwMode="auto">
          <a:xfrm>
            <a:off x="1974850" y="4505325"/>
            <a:ext cx="1724025" cy="566738"/>
          </a:xfrm>
          <a:custGeom>
            <a:avLst/>
            <a:gdLst>
              <a:gd name="T0" fmla="*/ 1511300 w 1511300"/>
              <a:gd name="T1" fmla="*/ 215900 h 431800"/>
              <a:gd name="T2" fmla="*/ 755650 w 1511300"/>
              <a:gd name="T3" fmla="*/ 431800 h 431800"/>
              <a:gd name="T4" fmla="*/ 0 w 1511300"/>
              <a:gd name="T5" fmla="*/ 215900 h 431800"/>
              <a:gd name="T6" fmla="*/ 755650 w 1511300"/>
              <a:gd name="T7" fmla="*/ 0 h 431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63235 w 1511300"/>
              <a:gd name="T13" fmla="*/ 63235 h 431800"/>
              <a:gd name="T14" fmla="*/ 1448065 w 1511300"/>
              <a:gd name="T15" fmla="*/ 368565 h 431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11300" h="431800">
                <a:moveTo>
                  <a:pt x="215900" y="0"/>
                </a:moveTo>
                <a:lnTo>
                  <a:pt x="1295400" y="0"/>
                </a:lnTo>
                <a:lnTo>
                  <a:pt x="1295400" y="-1"/>
                </a:lnTo>
                <a:cubicBezTo>
                  <a:pt x="1414638" y="-1"/>
                  <a:pt x="1511300" y="96661"/>
                  <a:pt x="1511300" y="215900"/>
                </a:cubicBezTo>
                <a:cubicBezTo>
                  <a:pt x="1511300" y="335138"/>
                  <a:pt x="1414638" y="431799"/>
                  <a:pt x="1295400" y="431799"/>
                </a:cubicBezTo>
                <a:lnTo>
                  <a:pt x="215900" y="431800"/>
                </a:lnTo>
                <a:lnTo>
                  <a:pt x="215900" y="431799"/>
                </a:lnTo>
                <a:cubicBezTo>
                  <a:pt x="96661" y="431799"/>
                  <a:pt x="-1" y="335138"/>
                  <a:pt x="-1" y="215899"/>
                </a:cubicBezTo>
                <a:lnTo>
                  <a:pt x="0" y="215900"/>
                </a:lnTo>
                <a:lnTo>
                  <a:pt x="-1" y="215899"/>
                </a:lnTo>
                <a:cubicBezTo>
                  <a:pt x="-1" y="96661"/>
                  <a:pt x="96661" y="-1"/>
                  <a:pt x="215900" y="-1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  <a:effectLst/>
          <a:extLst>
            <a:ext uri="{91240B29-F687-4f45-9708-019B960494DF}"/>
          </a:extLst>
        </p:spPr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Paid</a:t>
            </a:r>
          </a:p>
        </p:txBody>
      </p:sp>
      <p:sp>
        <p:nvSpPr>
          <p:cNvPr id="26" name="양쪽 모서리가 둥근 사각형 23"/>
          <p:cNvSpPr>
            <a:spLocks noChangeArrowheads="1"/>
          </p:cNvSpPr>
          <p:nvPr/>
        </p:nvSpPr>
        <p:spPr bwMode="auto">
          <a:xfrm>
            <a:off x="1974850" y="5268913"/>
            <a:ext cx="1724025" cy="566737"/>
          </a:xfrm>
          <a:custGeom>
            <a:avLst/>
            <a:gdLst>
              <a:gd name="T0" fmla="*/ 1511300 w 1511300"/>
              <a:gd name="T1" fmla="*/ 215900 h 431800"/>
              <a:gd name="T2" fmla="*/ 755650 w 1511300"/>
              <a:gd name="T3" fmla="*/ 431800 h 431800"/>
              <a:gd name="T4" fmla="*/ 0 w 1511300"/>
              <a:gd name="T5" fmla="*/ 215900 h 431800"/>
              <a:gd name="T6" fmla="*/ 755650 w 1511300"/>
              <a:gd name="T7" fmla="*/ 0 h 431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63235 w 1511300"/>
              <a:gd name="T13" fmla="*/ 63235 h 431800"/>
              <a:gd name="T14" fmla="*/ 1448065 w 1511300"/>
              <a:gd name="T15" fmla="*/ 368565 h 431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11300" h="431800">
                <a:moveTo>
                  <a:pt x="215900" y="0"/>
                </a:moveTo>
                <a:lnTo>
                  <a:pt x="1295400" y="0"/>
                </a:lnTo>
                <a:lnTo>
                  <a:pt x="1295400" y="-1"/>
                </a:lnTo>
                <a:cubicBezTo>
                  <a:pt x="1414638" y="-1"/>
                  <a:pt x="1511300" y="96661"/>
                  <a:pt x="1511300" y="215900"/>
                </a:cubicBezTo>
                <a:cubicBezTo>
                  <a:pt x="1511300" y="335138"/>
                  <a:pt x="1414638" y="431799"/>
                  <a:pt x="1295400" y="431799"/>
                </a:cubicBezTo>
                <a:lnTo>
                  <a:pt x="215900" y="431800"/>
                </a:lnTo>
                <a:lnTo>
                  <a:pt x="215900" y="431799"/>
                </a:lnTo>
                <a:cubicBezTo>
                  <a:pt x="96661" y="431799"/>
                  <a:pt x="-1" y="335138"/>
                  <a:pt x="-1" y="215899"/>
                </a:cubicBezTo>
                <a:lnTo>
                  <a:pt x="0" y="215900"/>
                </a:lnTo>
                <a:lnTo>
                  <a:pt x="-1" y="215899"/>
                </a:lnTo>
                <a:cubicBezTo>
                  <a:pt x="-1" y="96661"/>
                  <a:pt x="96661" y="-1"/>
                  <a:pt x="215900" y="-1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  <a:effectLst/>
          <a:extLst>
            <a:ext uri="{91240B29-F687-4f45-9708-019B960494DF}"/>
          </a:extLst>
        </p:spPr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Nonpersonal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/>
            </a:r>
            <a:b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Communication</a:t>
            </a:r>
          </a:p>
        </p:txBody>
      </p:sp>
      <p:sp>
        <p:nvSpPr>
          <p:cNvPr id="47113" name="TextBox 1"/>
          <p:cNvSpPr txBox="1">
            <a:spLocks noChangeArrowheads="1"/>
          </p:cNvSpPr>
          <p:nvPr/>
        </p:nvSpPr>
        <p:spPr bwMode="auto">
          <a:xfrm>
            <a:off x="2551113" y="3094038"/>
            <a:ext cx="5715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lang="ko-KR" altLang="en-US" sz="1600" b="1">
                <a:latin typeface="나눔고딕" panose="020D0604000000000000" pitchFamily="50" charset="-127"/>
                <a:ea typeface="나눔고딕" panose="020D0604000000000000" pitchFamily="50" charset="-127"/>
              </a:rPr>
              <a:t>광고</a:t>
            </a:r>
          </a:p>
        </p:txBody>
      </p:sp>
      <p:sp>
        <p:nvSpPr>
          <p:cNvPr id="47114" name="TextBox 26"/>
          <p:cNvSpPr txBox="1">
            <a:spLocks noChangeArrowheads="1"/>
          </p:cNvSpPr>
          <p:nvPr/>
        </p:nvSpPr>
        <p:spPr bwMode="auto">
          <a:xfrm>
            <a:off x="5221288" y="3108325"/>
            <a:ext cx="18430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lang="ko-KR" altLang="en-US" sz="1600" b="1">
                <a:latin typeface="나눔고딕" panose="020D0604000000000000" pitchFamily="50" charset="-127"/>
                <a:ea typeface="나눔고딕" panose="020D0604000000000000" pitchFamily="50" charset="-127"/>
              </a:rPr>
              <a:t>스마트 미디어 광고</a:t>
            </a:r>
          </a:p>
        </p:txBody>
      </p:sp>
      <p:sp>
        <p:nvSpPr>
          <p:cNvPr id="28" name="모서리가 둥근 직사각형 13"/>
          <p:cNvSpPr/>
          <p:nvPr/>
        </p:nvSpPr>
        <p:spPr>
          <a:xfrm>
            <a:off x="4697413" y="3541713"/>
            <a:ext cx="2892425" cy="2484437"/>
          </a:xfrm>
          <a:prstGeom prst="roundRect">
            <a:avLst>
              <a:gd name="adj" fmla="val 11560"/>
            </a:avLst>
          </a:prstGeom>
          <a:noFill/>
          <a:ln w="9525" cmpd="sng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latinLnBrk="1" hangingPunct="1">
              <a:defRPr/>
            </a:pPr>
            <a:endParaRPr lang="en-US" altLang="ko-KR" sz="1400" b="1">
              <a:solidFill>
                <a:schemeClr val="tx1"/>
              </a:solidFill>
              <a:latin typeface="나눔고딕" charset="0"/>
              <a:ea typeface="나눔고딕" charset="0"/>
              <a:cs typeface="나눔고딕" charset="0"/>
            </a:endParaRPr>
          </a:p>
        </p:txBody>
      </p:sp>
      <p:sp>
        <p:nvSpPr>
          <p:cNvPr id="29" name="양쪽 모서리가 둥근 사각형 23"/>
          <p:cNvSpPr>
            <a:spLocks noChangeArrowheads="1"/>
          </p:cNvSpPr>
          <p:nvPr/>
        </p:nvSpPr>
        <p:spPr bwMode="auto">
          <a:xfrm>
            <a:off x="5281613" y="3724275"/>
            <a:ext cx="1724025" cy="566738"/>
          </a:xfrm>
          <a:custGeom>
            <a:avLst/>
            <a:gdLst>
              <a:gd name="T0" fmla="*/ 1511300 w 1511300"/>
              <a:gd name="T1" fmla="*/ 215900 h 431800"/>
              <a:gd name="T2" fmla="*/ 755650 w 1511300"/>
              <a:gd name="T3" fmla="*/ 431800 h 431800"/>
              <a:gd name="T4" fmla="*/ 0 w 1511300"/>
              <a:gd name="T5" fmla="*/ 215900 h 431800"/>
              <a:gd name="T6" fmla="*/ 755650 w 1511300"/>
              <a:gd name="T7" fmla="*/ 0 h 431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63235 w 1511300"/>
              <a:gd name="T13" fmla="*/ 63235 h 431800"/>
              <a:gd name="T14" fmla="*/ 1448065 w 1511300"/>
              <a:gd name="T15" fmla="*/ 368565 h 431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11300" h="431800">
                <a:moveTo>
                  <a:pt x="215900" y="0"/>
                </a:moveTo>
                <a:lnTo>
                  <a:pt x="1295400" y="0"/>
                </a:lnTo>
                <a:lnTo>
                  <a:pt x="1295400" y="-1"/>
                </a:lnTo>
                <a:cubicBezTo>
                  <a:pt x="1414638" y="-1"/>
                  <a:pt x="1511300" y="96661"/>
                  <a:pt x="1511300" y="215900"/>
                </a:cubicBezTo>
                <a:cubicBezTo>
                  <a:pt x="1511300" y="335138"/>
                  <a:pt x="1414638" y="431799"/>
                  <a:pt x="1295400" y="431799"/>
                </a:cubicBezTo>
                <a:lnTo>
                  <a:pt x="215900" y="431800"/>
                </a:lnTo>
                <a:lnTo>
                  <a:pt x="215900" y="431799"/>
                </a:lnTo>
                <a:cubicBezTo>
                  <a:pt x="96661" y="431799"/>
                  <a:pt x="-1" y="335138"/>
                  <a:pt x="-1" y="215899"/>
                </a:cubicBezTo>
                <a:lnTo>
                  <a:pt x="0" y="215900"/>
                </a:lnTo>
                <a:lnTo>
                  <a:pt x="-1" y="215899"/>
                </a:lnTo>
                <a:cubicBezTo>
                  <a:pt x="-1" y="96661"/>
                  <a:pt x="96661" y="-1"/>
                  <a:pt x="215900" y="-1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  <a:effectLst/>
          <a:extLst>
            <a:ext uri="{91240B29-F687-4f45-9708-019B960494DF}"/>
          </a:extLst>
        </p:spPr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Interactivity</a:t>
            </a:r>
          </a:p>
        </p:txBody>
      </p:sp>
      <p:sp>
        <p:nvSpPr>
          <p:cNvPr id="30" name="양쪽 모서리가 둥근 사각형 23"/>
          <p:cNvSpPr>
            <a:spLocks noChangeArrowheads="1"/>
          </p:cNvSpPr>
          <p:nvPr/>
        </p:nvSpPr>
        <p:spPr bwMode="auto">
          <a:xfrm>
            <a:off x="5281613" y="4505325"/>
            <a:ext cx="1724025" cy="566738"/>
          </a:xfrm>
          <a:custGeom>
            <a:avLst/>
            <a:gdLst>
              <a:gd name="T0" fmla="*/ 1511300 w 1511300"/>
              <a:gd name="T1" fmla="*/ 215900 h 431800"/>
              <a:gd name="T2" fmla="*/ 755650 w 1511300"/>
              <a:gd name="T3" fmla="*/ 431800 h 431800"/>
              <a:gd name="T4" fmla="*/ 0 w 1511300"/>
              <a:gd name="T5" fmla="*/ 215900 h 431800"/>
              <a:gd name="T6" fmla="*/ 755650 w 1511300"/>
              <a:gd name="T7" fmla="*/ 0 h 431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63235 w 1511300"/>
              <a:gd name="T13" fmla="*/ 63235 h 431800"/>
              <a:gd name="T14" fmla="*/ 1448065 w 1511300"/>
              <a:gd name="T15" fmla="*/ 368565 h 431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11300" h="431800">
                <a:moveTo>
                  <a:pt x="215900" y="0"/>
                </a:moveTo>
                <a:lnTo>
                  <a:pt x="1295400" y="0"/>
                </a:lnTo>
                <a:lnTo>
                  <a:pt x="1295400" y="-1"/>
                </a:lnTo>
                <a:cubicBezTo>
                  <a:pt x="1414638" y="-1"/>
                  <a:pt x="1511300" y="96661"/>
                  <a:pt x="1511300" y="215900"/>
                </a:cubicBezTo>
                <a:cubicBezTo>
                  <a:pt x="1511300" y="335138"/>
                  <a:pt x="1414638" y="431799"/>
                  <a:pt x="1295400" y="431799"/>
                </a:cubicBezTo>
                <a:lnTo>
                  <a:pt x="215900" y="431800"/>
                </a:lnTo>
                <a:lnTo>
                  <a:pt x="215900" y="431799"/>
                </a:lnTo>
                <a:cubicBezTo>
                  <a:pt x="96661" y="431799"/>
                  <a:pt x="-1" y="335138"/>
                  <a:pt x="-1" y="215899"/>
                </a:cubicBezTo>
                <a:lnTo>
                  <a:pt x="0" y="215900"/>
                </a:lnTo>
                <a:lnTo>
                  <a:pt x="-1" y="215899"/>
                </a:lnTo>
                <a:cubicBezTo>
                  <a:pt x="-1" y="96661"/>
                  <a:pt x="96661" y="-1"/>
                  <a:pt x="215900" y="-1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  <a:effectLst/>
          <a:extLst>
            <a:ext uri="{91240B29-F687-4f45-9708-019B960494DF}"/>
          </a:extLst>
        </p:spPr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Paid</a:t>
            </a:r>
          </a:p>
        </p:txBody>
      </p:sp>
      <p:sp>
        <p:nvSpPr>
          <p:cNvPr id="31" name="양쪽 모서리가 둥근 사각형 23"/>
          <p:cNvSpPr>
            <a:spLocks noChangeArrowheads="1"/>
          </p:cNvSpPr>
          <p:nvPr/>
        </p:nvSpPr>
        <p:spPr bwMode="auto">
          <a:xfrm>
            <a:off x="5281613" y="5268913"/>
            <a:ext cx="1724025" cy="566737"/>
          </a:xfrm>
          <a:custGeom>
            <a:avLst/>
            <a:gdLst>
              <a:gd name="T0" fmla="*/ 1511300 w 1511300"/>
              <a:gd name="T1" fmla="*/ 215900 h 431800"/>
              <a:gd name="T2" fmla="*/ 755650 w 1511300"/>
              <a:gd name="T3" fmla="*/ 431800 h 431800"/>
              <a:gd name="T4" fmla="*/ 0 w 1511300"/>
              <a:gd name="T5" fmla="*/ 215900 h 431800"/>
              <a:gd name="T6" fmla="*/ 755650 w 1511300"/>
              <a:gd name="T7" fmla="*/ 0 h 431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63235 w 1511300"/>
              <a:gd name="T13" fmla="*/ 63235 h 431800"/>
              <a:gd name="T14" fmla="*/ 1448065 w 1511300"/>
              <a:gd name="T15" fmla="*/ 368565 h 431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11300" h="431800">
                <a:moveTo>
                  <a:pt x="215900" y="0"/>
                </a:moveTo>
                <a:lnTo>
                  <a:pt x="1295400" y="0"/>
                </a:lnTo>
                <a:lnTo>
                  <a:pt x="1295400" y="-1"/>
                </a:lnTo>
                <a:cubicBezTo>
                  <a:pt x="1414638" y="-1"/>
                  <a:pt x="1511300" y="96661"/>
                  <a:pt x="1511300" y="215900"/>
                </a:cubicBezTo>
                <a:cubicBezTo>
                  <a:pt x="1511300" y="335138"/>
                  <a:pt x="1414638" y="431799"/>
                  <a:pt x="1295400" y="431799"/>
                </a:cubicBezTo>
                <a:lnTo>
                  <a:pt x="215900" y="431800"/>
                </a:lnTo>
                <a:lnTo>
                  <a:pt x="215900" y="431799"/>
                </a:lnTo>
                <a:cubicBezTo>
                  <a:pt x="96661" y="431799"/>
                  <a:pt x="-1" y="335138"/>
                  <a:pt x="-1" y="215899"/>
                </a:cubicBezTo>
                <a:lnTo>
                  <a:pt x="0" y="215900"/>
                </a:lnTo>
                <a:lnTo>
                  <a:pt x="-1" y="215899"/>
                </a:lnTo>
                <a:cubicBezTo>
                  <a:pt x="-1" y="96661"/>
                  <a:pt x="96661" y="-1"/>
                  <a:pt x="215900" y="-1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  <a:effectLst/>
          <a:extLst>
            <a:ext uri="{91240B29-F687-4f45-9708-019B960494DF}"/>
          </a:extLst>
        </p:spPr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Customization</a:t>
            </a:r>
          </a:p>
        </p:txBody>
      </p:sp>
      <p:grpSp>
        <p:nvGrpSpPr>
          <p:cNvPr id="47119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47121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r>
                <a:rPr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매체의 유형</a:t>
              </a:r>
            </a:p>
          </p:txBody>
        </p:sp>
        <p:sp>
          <p:nvSpPr>
            <p:cNvPr id="27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7123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r>
                <a:rPr lang="en-US" altLang="ko-KR" sz="2400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</a:t>
              </a:r>
              <a:endParaRPr lang="ko-KR" altLang="en-US" sz="2400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47120" name="TextBox 2"/>
          <p:cNvSpPr txBox="1">
            <a:spLocks noChangeArrowheads="1"/>
          </p:cNvSpPr>
          <p:nvPr/>
        </p:nvSpPr>
        <p:spPr bwMode="auto">
          <a:xfrm>
            <a:off x="539750" y="528638"/>
            <a:ext cx="1468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r>
              <a:rPr kumimoji="0" lang="en-US" altLang="ko-KR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4) </a:t>
            </a:r>
            <a:r>
              <a:rPr kumimoji="0" lang="ko-KR" altLang="en-US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스마트 미디어</a:t>
            </a:r>
            <a:endParaRPr kumimoji="0" lang="en-US" altLang="ko-KR" sz="1400" b="1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7"/>
          <p:cNvSpPr txBox="1">
            <a:spLocks noChangeArrowheads="1"/>
          </p:cNvSpPr>
          <p:nvPr/>
        </p:nvSpPr>
        <p:spPr bwMode="auto">
          <a:xfrm>
            <a:off x="3495675" y="971550"/>
            <a:ext cx="15303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lang="ko-KR" altLang="en-US" sz="1200">
                <a:latin typeface="나눔고딕" panose="020D0604000000000000" pitchFamily="50" charset="-127"/>
                <a:ea typeface="나눔고딕" panose="020D0604000000000000" pitchFamily="50" charset="-127"/>
              </a:rPr>
              <a:t>광고계동향</a:t>
            </a:r>
            <a:r>
              <a:rPr lang="en-US" altLang="ko-KR" sz="1200">
                <a:latin typeface="나눔고딕" panose="020D0604000000000000" pitchFamily="50" charset="-127"/>
                <a:ea typeface="나눔고딕" panose="020D0604000000000000" pitchFamily="50" charset="-127"/>
              </a:rPr>
              <a:t>(2013.7)</a:t>
            </a:r>
            <a:endParaRPr lang="ko-KR" altLang="en-US" sz="120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8131" name="직사각형 3"/>
          <p:cNvSpPr>
            <a:spLocks noChangeArrowheads="1"/>
          </p:cNvSpPr>
          <p:nvPr/>
        </p:nvSpPr>
        <p:spPr bwMode="auto">
          <a:xfrm>
            <a:off x="431800" y="1385888"/>
            <a:ext cx="8304213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>
              <a:lnSpc>
                <a:spcPct val="150000"/>
              </a:lnSpc>
            </a:pPr>
            <a:r>
              <a:rPr lang="ko-KR" altLang="en-US" sz="1300">
                <a:latin typeface="나눔고딕" panose="020D0604000000000000" pitchFamily="50" charset="-127"/>
                <a:ea typeface="나눔고딕" panose="020D0604000000000000" pitchFamily="50" charset="-127"/>
              </a:rPr>
              <a:t>최근 </a:t>
            </a:r>
            <a:r>
              <a:rPr lang="en-US" altLang="ko-KR" sz="1300">
                <a:latin typeface="나눔고딕" panose="020D0604000000000000" pitchFamily="50" charset="-127"/>
                <a:ea typeface="나눔고딕" panose="020D0604000000000000" pitchFamily="50" charset="-127"/>
              </a:rPr>
              <a:t>10</a:t>
            </a:r>
            <a:r>
              <a:rPr lang="ko-KR" altLang="en-US" sz="1300">
                <a:latin typeface="나눔고딕" panose="020D0604000000000000" pitchFamily="50" charset="-127"/>
                <a:ea typeface="나눔고딕" panose="020D0604000000000000" pitchFamily="50" charset="-127"/>
              </a:rPr>
              <a:t>년간 우리 광고시장의 성장률은 </a:t>
            </a:r>
            <a:r>
              <a:rPr lang="en-US" altLang="ko-KR" sz="1300">
                <a:latin typeface="나눔고딕" panose="020D0604000000000000" pitchFamily="50" charset="-127"/>
                <a:ea typeface="나눔고딕" panose="020D0604000000000000" pitchFamily="50" charset="-127"/>
              </a:rPr>
              <a:t>4.1% </a:t>
            </a:r>
            <a:r>
              <a:rPr lang="ko-KR" altLang="en-US" sz="1300">
                <a:latin typeface="나눔고딕" panose="020D0604000000000000" pitchFamily="50" charset="-127"/>
                <a:ea typeface="나눔고딕" panose="020D0604000000000000" pitchFamily="50" charset="-127"/>
              </a:rPr>
              <a:t>수준에서 머물며 </a:t>
            </a:r>
            <a:r>
              <a:rPr lang="en-US" altLang="ko-KR" sz="1300">
                <a:latin typeface="나눔고딕" panose="020D0604000000000000" pitchFamily="50" charset="-127"/>
                <a:ea typeface="나눔고딕" panose="020D0604000000000000" pitchFamily="50" charset="-127"/>
              </a:rPr>
              <a:t>GDP </a:t>
            </a:r>
            <a:r>
              <a:rPr lang="ko-KR" altLang="en-US" sz="1300">
                <a:latin typeface="나눔고딕" panose="020D0604000000000000" pitchFamily="50" charset="-127"/>
                <a:ea typeface="나눔고딕" panose="020D0604000000000000" pitchFamily="50" charset="-127"/>
              </a:rPr>
              <a:t>성장률 </a:t>
            </a:r>
            <a:r>
              <a:rPr lang="en-US" altLang="ko-KR" sz="1300">
                <a:latin typeface="나눔고딕" panose="020D0604000000000000" pitchFamily="50" charset="-127"/>
                <a:ea typeface="나눔고딕" panose="020D0604000000000000" pitchFamily="50" charset="-127"/>
              </a:rPr>
              <a:t>5.8%</a:t>
            </a:r>
            <a:r>
              <a:rPr lang="ko-KR" altLang="en-US" sz="1300">
                <a:latin typeface="나눔고딕" panose="020D0604000000000000" pitchFamily="50" charset="-127"/>
                <a:ea typeface="나눔고딕" panose="020D0604000000000000" pitchFamily="50" charset="-127"/>
              </a:rPr>
              <a:t>에 비해 </a:t>
            </a:r>
            <a:r>
              <a:rPr lang="en-US" altLang="ko-KR" sz="1300">
                <a:latin typeface="나눔고딕" panose="020D0604000000000000" pitchFamily="50" charset="-127"/>
                <a:ea typeface="나눔고딕" panose="020D0604000000000000" pitchFamily="50" charset="-127"/>
              </a:rPr>
              <a:t>1.7%p</a:t>
            </a:r>
            <a:r>
              <a:rPr lang="ko-KR" altLang="en-US" sz="1300">
                <a:latin typeface="나눔고딕" panose="020D0604000000000000" pitchFamily="50" charset="-127"/>
                <a:ea typeface="나눔고딕" panose="020D0604000000000000" pitchFamily="50" charset="-127"/>
              </a:rPr>
              <a:t>나 하회하고 있다</a:t>
            </a:r>
            <a:r>
              <a:rPr lang="en-US" altLang="ko-KR" sz="130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1300">
                <a:latin typeface="나눔고딕" panose="020D0604000000000000" pitchFamily="50" charset="-127"/>
                <a:ea typeface="나눔고딕" panose="020D0604000000000000" pitchFamily="50" charset="-127"/>
              </a:rPr>
              <a:t>아울러 경기둔화에 따른 광고수요 감소와 시장 내 경쟁확대 등의 어려움으로 향후 시장 전망도 밝은 것만은 아니다</a:t>
            </a:r>
            <a:r>
              <a:rPr lang="en-US" altLang="ko-KR" sz="130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1300">
                <a:latin typeface="나눔고딕" panose="020D0604000000000000" pitchFamily="50" charset="-127"/>
                <a:ea typeface="나눔고딕" panose="020D0604000000000000" pitchFamily="50" charset="-127"/>
              </a:rPr>
              <a:t>그러나 기존 광고매체의 저성장 추세와 달리</a:t>
            </a:r>
            <a:r>
              <a:rPr lang="en-US" altLang="ko-KR" sz="130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300">
                <a:latin typeface="나눔고딕" panose="020D0604000000000000" pitchFamily="50" charset="-127"/>
                <a:ea typeface="나눔고딕" panose="020D0604000000000000" pitchFamily="50" charset="-127"/>
              </a:rPr>
              <a:t>최근 스마트폰과 태블릿</a:t>
            </a:r>
            <a:r>
              <a:rPr lang="en-US" altLang="ko-KR" sz="1300">
                <a:latin typeface="나눔고딕" panose="020D0604000000000000" pitchFamily="50" charset="-127"/>
                <a:ea typeface="나눔고딕" panose="020D0604000000000000" pitchFamily="50" charset="-127"/>
              </a:rPr>
              <a:t>PC, </a:t>
            </a:r>
            <a:r>
              <a:rPr lang="ko-KR" altLang="en-US" sz="1300">
                <a:latin typeface="나눔고딕" panose="020D0604000000000000" pitchFamily="50" charset="-127"/>
                <a:ea typeface="나눔고딕" panose="020D0604000000000000" pitchFamily="50" charset="-127"/>
              </a:rPr>
              <a:t>스마트</a:t>
            </a:r>
            <a:r>
              <a:rPr lang="en-US" altLang="ko-KR" sz="1300">
                <a:latin typeface="나눔고딕" panose="020D0604000000000000" pitchFamily="50" charset="-127"/>
                <a:ea typeface="나눔고딕" panose="020D0604000000000000" pitchFamily="50" charset="-127"/>
              </a:rPr>
              <a:t>TV</a:t>
            </a:r>
            <a:r>
              <a:rPr lang="ko-KR" altLang="en-US" sz="1300">
                <a:latin typeface="나눔고딕" panose="020D0604000000000000" pitchFamily="50" charset="-127"/>
                <a:ea typeface="나눔고딕" panose="020D0604000000000000" pitchFamily="50" charset="-127"/>
              </a:rPr>
              <a:t>와 같은</a:t>
            </a:r>
            <a:endParaRPr lang="en-US" altLang="ko-KR" sz="13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lnSpc>
                <a:spcPct val="150000"/>
              </a:lnSpc>
            </a:pPr>
            <a:r>
              <a:rPr lang="ko-KR" altLang="en-US" sz="1300">
                <a:latin typeface="나눔고딕" panose="020D0604000000000000" pitchFamily="50" charset="-127"/>
                <a:ea typeface="나눔고딕" panose="020D0604000000000000" pitchFamily="50" charset="-127"/>
              </a:rPr>
              <a:t>스마트기기가 확산됨에 따라 이들 수요층을 겨냥한 스마트광고에 대한 관심이 빠르게 증가하고 있다</a:t>
            </a:r>
            <a:r>
              <a:rPr lang="en-US" altLang="ko-KR" sz="130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br>
              <a:rPr lang="en-US" altLang="ko-KR" sz="130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1300">
                <a:latin typeface="나눔고딕" panose="020D0604000000000000" pitchFamily="50" charset="-127"/>
                <a:ea typeface="나눔고딕" panose="020D0604000000000000" pitchFamily="50" charset="-127"/>
              </a:rPr>
              <a:t>미디어 이용 행태가 변하면서 양방향 맞춤형 특성을 가진 스마트미디어가 주요 광고 수단으로 성장한 것이다</a:t>
            </a:r>
            <a:r>
              <a:rPr lang="en-US" altLang="ko-KR" sz="130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br>
              <a:rPr lang="en-US" altLang="ko-KR" sz="130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1300">
                <a:latin typeface="나눔고딕" panose="020D0604000000000000" pitchFamily="50" charset="-127"/>
                <a:ea typeface="나눔고딕" panose="020D0604000000000000" pitchFamily="50" charset="-127"/>
              </a:rPr>
              <a:t>실제로 </a:t>
            </a:r>
            <a:r>
              <a:rPr lang="en-US" altLang="ko-KR" sz="1300">
                <a:latin typeface="나눔고딕" panose="020D0604000000000000" pitchFamily="50" charset="-127"/>
                <a:ea typeface="나눔고딕" panose="020D0604000000000000" pitchFamily="50" charset="-127"/>
              </a:rPr>
              <a:t>2012</a:t>
            </a:r>
            <a:r>
              <a:rPr lang="ko-KR" altLang="en-US" sz="1300">
                <a:latin typeface="나눔고딕" panose="020D0604000000000000" pitchFamily="50" charset="-127"/>
                <a:ea typeface="나눔고딕" panose="020D0604000000000000" pitchFamily="50" charset="-127"/>
              </a:rPr>
              <a:t>년 인터넷</a:t>
            </a:r>
            <a:r>
              <a:rPr lang="en-US" altLang="ko-KR" sz="130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300">
                <a:latin typeface="나눔고딕" panose="020D0604000000000000" pitchFamily="50" charset="-127"/>
                <a:ea typeface="나눔고딕" panose="020D0604000000000000" pitchFamily="50" charset="-127"/>
              </a:rPr>
              <a:t>모바일 광고 매출은 이미 지상파 방송 </a:t>
            </a:r>
            <a:r>
              <a:rPr lang="en-US" altLang="ko-KR" sz="1300"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r>
              <a:rPr lang="ko-KR" altLang="en-US" sz="1300">
                <a:latin typeface="나눔고딕" panose="020D0604000000000000" pitchFamily="50" charset="-127"/>
                <a:ea typeface="나눔고딕" panose="020D0604000000000000" pitchFamily="50" charset="-127"/>
              </a:rPr>
              <a:t>사의 광고매출을 넘어선 것으로 분석됐다</a:t>
            </a:r>
            <a:r>
              <a:rPr lang="en-US" altLang="ko-KR" sz="130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br>
              <a:rPr lang="en-US" altLang="ko-KR" sz="130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1300">
                <a:latin typeface="나눔고딕" panose="020D0604000000000000" pitchFamily="50" charset="-127"/>
                <a:ea typeface="나눔고딕" panose="020D0604000000000000" pitchFamily="50" charset="-127"/>
              </a:rPr>
              <a:t>이제 </a:t>
            </a:r>
            <a:r>
              <a:rPr lang="ko-KR" altLang="en-US" sz="1400" b="1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스마트미디어는 실시간 방송</a:t>
            </a:r>
            <a:r>
              <a:rPr lang="en-US" altLang="ko-KR" sz="1400" b="1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 b="1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신문</a:t>
            </a:r>
            <a:r>
              <a:rPr lang="en-US" altLang="ko-KR" sz="1400" b="1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 b="1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잡지 등의 이용을 대체하며 새로운 핵심 광고 플랫폼이 된 것이다</a:t>
            </a:r>
            <a:r>
              <a:rPr lang="en-US" altLang="ko-KR" sz="1400" b="1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200" b="1">
              <a:solidFill>
                <a:srgbClr val="C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8132" name="직사각형 5"/>
          <p:cNvSpPr>
            <a:spLocks noChangeArrowheads="1"/>
          </p:cNvSpPr>
          <p:nvPr/>
        </p:nvSpPr>
        <p:spPr bwMode="auto">
          <a:xfrm>
            <a:off x="431800" y="3643313"/>
            <a:ext cx="84074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>
              <a:lnSpc>
                <a:spcPct val="150000"/>
              </a:lnSpc>
            </a:pPr>
            <a:r>
              <a:rPr lang="ko-KR" altLang="en-US" sz="1300">
                <a:latin typeface="나눔고딕" panose="020D0604000000000000" pitchFamily="50" charset="-127"/>
                <a:ea typeface="나눔고딕" panose="020D0604000000000000" pitchFamily="50" charset="-127"/>
              </a:rPr>
              <a:t>이에 따라 </a:t>
            </a:r>
            <a:r>
              <a:rPr lang="ko-KR" altLang="en-US" sz="1400" b="1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정부도 스마트광고 산업의 성장 기반을 마련하기 위한 적극적인 노력을 기울이고 있다</a:t>
            </a:r>
            <a:r>
              <a:rPr lang="en-US" altLang="ko-KR" sz="1400" b="1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200" b="1">
              <a:solidFill>
                <a:srgbClr val="C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lnSpc>
                <a:spcPct val="150000"/>
              </a:lnSpc>
            </a:pPr>
            <a:r>
              <a:rPr lang="ko-KR" altLang="en-US" sz="1300">
                <a:latin typeface="나눔고딕" panose="020D0604000000000000" pitchFamily="50" charset="-127"/>
                <a:ea typeface="나눔고딕" panose="020D0604000000000000" pitchFamily="50" charset="-127"/>
              </a:rPr>
              <a:t>미래창조과학부</a:t>
            </a:r>
            <a:r>
              <a:rPr lang="en-US" altLang="ko-KR" sz="130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300">
                <a:latin typeface="나눔고딕" panose="020D0604000000000000" pitchFamily="50" charset="-127"/>
                <a:ea typeface="나눔고딕" panose="020D0604000000000000" pitchFamily="50" charset="-127"/>
              </a:rPr>
              <a:t>이하 미래부</a:t>
            </a:r>
            <a:r>
              <a:rPr lang="en-US" altLang="ko-KR" sz="130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300">
                <a:latin typeface="나눔고딕" panose="020D0604000000000000" pitchFamily="50" charset="-127"/>
                <a:ea typeface="나눔고딕" panose="020D0604000000000000" pitchFamily="50" charset="-127"/>
              </a:rPr>
              <a:t>가 최근 발표한 ‘스마트광고산업 육성전략’이 그것이다</a:t>
            </a:r>
            <a:r>
              <a:rPr lang="en-US" altLang="ko-KR" sz="130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br>
              <a:rPr lang="en-US" altLang="ko-KR" sz="130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1300">
                <a:latin typeface="나눔고딕" panose="020D0604000000000000" pitchFamily="50" charset="-127"/>
                <a:ea typeface="나눔고딕" panose="020D0604000000000000" pitchFamily="50" charset="-127"/>
              </a:rPr>
              <a:t>미래부는 국내스마트광고 산업이 글로벌 경쟁력을 가질 수 있도록 제작 인프라 구축을 적극 추진할 계획이다</a:t>
            </a:r>
            <a:r>
              <a:rPr lang="en-US" altLang="ko-KR" sz="130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br>
              <a:rPr lang="en-US" altLang="ko-KR" sz="130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1300">
                <a:latin typeface="나눔고딕" panose="020D0604000000000000" pitchFamily="50" charset="-127"/>
                <a:ea typeface="나눔고딕" panose="020D0604000000000000" pitchFamily="50" charset="-127"/>
              </a:rPr>
              <a:t>우선 </a:t>
            </a:r>
            <a:r>
              <a:rPr lang="en-US" altLang="ko-KR" sz="1300">
                <a:latin typeface="나눔고딕" panose="020D0604000000000000" pitchFamily="50" charset="-127"/>
                <a:ea typeface="나눔고딕" panose="020D0604000000000000" pitchFamily="50" charset="-127"/>
              </a:rPr>
              <a:t>2013</a:t>
            </a:r>
            <a:r>
              <a:rPr lang="ko-KR" altLang="en-US" sz="1300">
                <a:latin typeface="나눔고딕" panose="020D0604000000000000" pitchFamily="50" charset="-127"/>
                <a:ea typeface="나눔고딕" panose="020D0604000000000000" pitchFamily="50" charset="-127"/>
              </a:rPr>
              <a:t>년 </a:t>
            </a:r>
            <a:r>
              <a:rPr lang="en-US" altLang="ko-KR" sz="1300">
                <a:latin typeface="나눔고딕" panose="020D0604000000000000" pitchFamily="50" charset="-127"/>
                <a:ea typeface="나눔고딕" panose="020D0604000000000000" pitchFamily="50" charset="-127"/>
              </a:rPr>
              <a:t>9</a:t>
            </a:r>
            <a:r>
              <a:rPr lang="ko-KR" altLang="en-US" sz="1300">
                <a:latin typeface="나눔고딕" panose="020D0604000000000000" pitchFamily="50" charset="-127"/>
                <a:ea typeface="나눔고딕" panose="020D0604000000000000" pitchFamily="50" charset="-127"/>
              </a:rPr>
              <a:t>월 일산에 완공될 ‘빛마루’</a:t>
            </a:r>
            <a:r>
              <a:rPr lang="en-US" altLang="ko-KR" sz="130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300">
                <a:latin typeface="나눔고딕" panose="020D0604000000000000" pitchFamily="50" charset="-127"/>
                <a:ea typeface="나눔고딕" panose="020D0604000000000000" pitchFamily="50" charset="-127"/>
              </a:rPr>
              <a:t>디지털방송콘텐츠지원센터</a:t>
            </a:r>
            <a:r>
              <a:rPr lang="en-US" altLang="ko-KR" sz="130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300">
                <a:latin typeface="나눔고딕" panose="020D0604000000000000" pitchFamily="50" charset="-127"/>
                <a:ea typeface="나눔고딕" panose="020D0604000000000000" pitchFamily="50" charset="-127"/>
              </a:rPr>
              <a:t>와 시청자미디어센터 등에 </a:t>
            </a:r>
            <a:endParaRPr lang="en-US" altLang="ko-KR" sz="13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lnSpc>
                <a:spcPct val="150000"/>
              </a:lnSpc>
            </a:pPr>
            <a:r>
              <a:rPr lang="ko-KR" altLang="en-US" sz="1300">
                <a:latin typeface="나눔고딕" panose="020D0604000000000000" pitchFamily="50" charset="-127"/>
                <a:ea typeface="나눔고딕" panose="020D0604000000000000" pitchFamily="50" charset="-127"/>
              </a:rPr>
              <a:t>스마트광고 제작시설을 구축하여 중소광고회사가 저렴한 비용으로 스마트광고 제작시설을</a:t>
            </a:r>
            <a:r>
              <a:rPr lang="en-US" altLang="ko-KR" sz="130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300">
                <a:latin typeface="나눔고딕" panose="020D0604000000000000" pitchFamily="50" charset="-127"/>
                <a:ea typeface="나눔고딕" panose="020D0604000000000000" pitchFamily="50" charset="-127"/>
              </a:rPr>
              <a:t>이용할 수 있도록 추진한다</a:t>
            </a:r>
            <a:r>
              <a:rPr lang="en-US" altLang="ko-KR" sz="130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1300">
                <a:latin typeface="나눔고딕" panose="020D0604000000000000" pitchFamily="50" charset="-127"/>
                <a:ea typeface="나눔고딕" panose="020D0604000000000000" pitchFamily="50" charset="-127"/>
              </a:rPr>
              <a:t>아울러 ‘</a:t>
            </a:r>
            <a:r>
              <a:rPr lang="en-US" altLang="ko-KR" sz="130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1300">
                <a:latin typeface="나눔고딕" panose="020D0604000000000000" pitchFamily="50" charset="-127"/>
                <a:ea typeface="나눔고딕" panose="020D0604000000000000" pitchFamily="50" charset="-127"/>
              </a:rPr>
              <a:t>인 창업 및 비즈니스 지원센터’ 설립을 통해 사무</a:t>
            </a:r>
            <a:r>
              <a:rPr lang="en-US" altLang="ko-KR" sz="1300">
                <a:latin typeface="나눔고딕" panose="020D0604000000000000" pitchFamily="50" charset="-127"/>
                <a:ea typeface="나눔고딕" panose="020D0604000000000000" pitchFamily="50" charset="-127"/>
              </a:rPr>
              <a:t>·</a:t>
            </a:r>
            <a:r>
              <a:rPr lang="ko-KR" altLang="en-US" sz="1300">
                <a:latin typeface="나눔고딕" panose="020D0604000000000000" pitchFamily="50" charset="-127"/>
                <a:ea typeface="나눔고딕" panose="020D0604000000000000" pitchFamily="50" charset="-127"/>
              </a:rPr>
              <a:t>제작 공간</a:t>
            </a:r>
            <a:r>
              <a:rPr lang="en-US" altLang="ko-KR" sz="130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300">
                <a:latin typeface="나눔고딕" panose="020D0604000000000000" pitchFamily="50" charset="-127"/>
                <a:ea typeface="나눔고딕" panose="020D0604000000000000" pitchFamily="50" charset="-127"/>
              </a:rPr>
              <a:t>전문교육</a:t>
            </a:r>
            <a:r>
              <a:rPr lang="en-US" altLang="ko-KR" sz="130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300">
                <a:latin typeface="나눔고딕" panose="020D0604000000000000" pitchFamily="50" charset="-127"/>
                <a:ea typeface="나눔고딕" panose="020D0604000000000000" pitchFamily="50" charset="-127"/>
              </a:rPr>
              <a:t>경영</a:t>
            </a:r>
            <a:r>
              <a:rPr lang="en-US" altLang="ko-KR" sz="1300">
                <a:latin typeface="나눔고딕" panose="020D0604000000000000" pitchFamily="50" charset="-127"/>
                <a:ea typeface="나눔고딕" panose="020D0604000000000000" pitchFamily="50" charset="-127"/>
              </a:rPr>
              <a:t>·</a:t>
            </a:r>
            <a:r>
              <a:rPr lang="ko-KR" altLang="en-US" sz="1300">
                <a:latin typeface="나눔고딕" panose="020D0604000000000000" pitchFamily="50" charset="-127"/>
                <a:ea typeface="나눔고딕" panose="020D0604000000000000" pitchFamily="50" charset="-127"/>
              </a:rPr>
              <a:t>법률자문</a:t>
            </a:r>
            <a:r>
              <a:rPr lang="en-US" altLang="ko-KR" sz="130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300">
                <a:latin typeface="나눔고딕" panose="020D0604000000000000" pitchFamily="50" charset="-127"/>
                <a:ea typeface="나눔고딕" panose="020D0604000000000000" pitchFamily="50" charset="-127"/>
              </a:rPr>
              <a:t>창업 등을 </a:t>
            </a:r>
            <a:endParaRPr lang="en-US" altLang="ko-KR" sz="13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lnSpc>
                <a:spcPct val="150000"/>
              </a:lnSpc>
            </a:pPr>
            <a:r>
              <a:rPr lang="ko-KR" altLang="en-US" sz="1300">
                <a:latin typeface="나눔고딕" panose="020D0604000000000000" pitchFamily="50" charset="-127"/>
                <a:ea typeface="나눔고딕" panose="020D0604000000000000" pitchFamily="50" charset="-127"/>
              </a:rPr>
              <a:t>원스톱으로 지원하여 </a:t>
            </a:r>
            <a:r>
              <a:rPr lang="en-US" altLang="ko-KR" sz="130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1300">
                <a:latin typeface="나눔고딕" panose="020D0604000000000000" pitchFamily="50" charset="-127"/>
                <a:ea typeface="나눔고딕" panose="020D0604000000000000" pitchFamily="50" charset="-127"/>
              </a:rPr>
              <a:t>인 창조기업이나 소규모 광고회사를 적극적으로 육성할 방침이다</a:t>
            </a:r>
            <a:r>
              <a:rPr lang="en-US" altLang="ko-KR" sz="130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30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8133" name="Rectangle 1067"/>
          <p:cNvSpPr>
            <a:spLocks noChangeArrowheads="1"/>
          </p:cNvSpPr>
          <p:nvPr/>
        </p:nvSpPr>
        <p:spPr bwMode="auto">
          <a:xfrm>
            <a:off x="635000" y="938213"/>
            <a:ext cx="33877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>
              <a:buFont typeface="Wingdings 3" panose="05040102010807070707" pitchFamily="18" charset="2"/>
              <a:buNone/>
            </a:pPr>
            <a:r>
              <a:rPr lang="ko-KR" altLang="en-US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스마트 미디어 광고의 유형 분류</a:t>
            </a:r>
          </a:p>
        </p:txBody>
      </p:sp>
      <p:sp>
        <p:nvSpPr>
          <p:cNvPr id="12" name="직사각형 9"/>
          <p:cNvSpPr/>
          <p:nvPr/>
        </p:nvSpPr>
        <p:spPr>
          <a:xfrm>
            <a:off x="552450" y="1087438"/>
            <a:ext cx="82550" cy="77787"/>
          </a:xfrm>
          <a:prstGeom prst="rect">
            <a:avLst/>
          </a:prstGeom>
          <a:solidFill>
            <a:srgbClr val="108B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>
              <a:solidFill>
                <a:srgbClr val="108BA4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  <p:grpSp>
        <p:nvGrpSpPr>
          <p:cNvPr id="48135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48137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r>
                <a:rPr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매체의 유형</a:t>
              </a:r>
            </a:p>
          </p:txBody>
        </p:sp>
        <p:sp>
          <p:nvSpPr>
            <p:cNvPr id="14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8139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r>
                <a:rPr lang="en-US" altLang="ko-KR" sz="2400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</a:t>
              </a:r>
              <a:endParaRPr lang="ko-KR" altLang="en-US" sz="2400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48136" name="TextBox 2"/>
          <p:cNvSpPr txBox="1">
            <a:spLocks noChangeArrowheads="1"/>
          </p:cNvSpPr>
          <p:nvPr/>
        </p:nvSpPr>
        <p:spPr bwMode="auto">
          <a:xfrm>
            <a:off x="539750" y="528638"/>
            <a:ext cx="1468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r>
              <a:rPr kumimoji="0" lang="en-US" altLang="ko-KR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4) </a:t>
            </a:r>
            <a:r>
              <a:rPr kumimoji="0" lang="ko-KR" altLang="en-US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스마트 미디어</a:t>
            </a:r>
            <a:endParaRPr kumimoji="0" lang="en-US" altLang="ko-KR" sz="1400" b="1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모서리가 둥근 직사각형 13"/>
          <p:cNvSpPr/>
          <p:nvPr/>
        </p:nvSpPr>
        <p:spPr>
          <a:xfrm>
            <a:off x="817563" y="1517650"/>
            <a:ext cx="7502525" cy="2690813"/>
          </a:xfrm>
          <a:prstGeom prst="roundRect">
            <a:avLst>
              <a:gd name="adj" fmla="val 11560"/>
            </a:avLst>
          </a:prstGeom>
          <a:noFill/>
          <a:ln w="9525" cmpd="sng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1" hangingPunct="1">
              <a:lnSpc>
                <a:spcPct val="150000"/>
              </a:lnSpc>
              <a:defRPr/>
            </a:pPr>
            <a:r>
              <a:rPr lang="ko-KR" altLang="en-US" sz="1800" b="1" dirty="0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스마트 광고</a:t>
            </a:r>
            <a:r>
              <a:rPr lang="ko-KR" altLang="en-US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란</a:t>
            </a:r>
            <a:r>
              <a:rPr lang="en-US" altLang="ko-KR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</a:p>
          <a:p>
            <a:pPr algn="ctr" eaLnBrk="1" latinLnBrk="1" hangingPunct="1">
              <a:lnSpc>
                <a:spcPct val="150000"/>
              </a:lnSpc>
              <a:defRPr/>
            </a:pPr>
            <a:r>
              <a:rPr lang="ko-KR" altLang="en-US" sz="1600" b="1" dirty="0" smtClean="0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상호작용성과 개인 맞춤형 광고로 정의</a:t>
            </a:r>
            <a:r>
              <a:rPr lang="ko-KR" altLang="en-US" sz="16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될 수 있다</a:t>
            </a:r>
            <a:r>
              <a:rPr lang="en-US" altLang="ko-KR" sz="16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algn="ctr" eaLnBrk="1" latinLnBrk="1" hangingPunct="1">
              <a:lnSpc>
                <a:spcPct val="150000"/>
              </a:lnSpc>
              <a:defRPr/>
            </a:pPr>
            <a:endParaRPr lang="en-US" altLang="ko-KR" sz="16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eaLnBrk="1" latinLnBrk="1" hangingPunct="1">
              <a:lnSpc>
                <a:spcPct val="150000"/>
              </a:lnSpc>
              <a:buFontTx/>
              <a:buAutoNum type="arabicParenR"/>
              <a:defRPr/>
            </a:pPr>
            <a:r>
              <a:rPr lang="ko-KR" altLang="en-US" sz="16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상호작용이 가능하고</a:t>
            </a:r>
            <a:endParaRPr lang="en-US" altLang="ko-KR" sz="16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eaLnBrk="1" latinLnBrk="1" hangingPunct="1">
              <a:lnSpc>
                <a:spcPct val="150000"/>
              </a:lnSpc>
              <a:buFontTx/>
              <a:buAutoNum type="arabicParenR"/>
              <a:defRPr/>
            </a:pPr>
            <a:r>
              <a:rPr lang="ko-KR" altLang="en-US" sz="16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특정 고객을 대상으로 하는 광고가 가능하며</a:t>
            </a:r>
            <a:endParaRPr lang="en-US" altLang="ko-KR" sz="16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eaLnBrk="1" latinLnBrk="1" hangingPunct="1">
              <a:lnSpc>
                <a:spcPct val="150000"/>
              </a:lnSpc>
              <a:buFontTx/>
              <a:buAutoNum type="arabicParenR"/>
              <a:defRPr/>
            </a:pPr>
            <a:r>
              <a:rPr lang="ko-KR" altLang="en-US" sz="16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광고가 구현되는 위치와 형태가 기존과 다르다</a:t>
            </a:r>
            <a:endParaRPr lang="en-US" altLang="ko-KR" sz="16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7" name="Isosceles Triangle 23"/>
          <p:cNvSpPr/>
          <p:nvPr/>
        </p:nvSpPr>
        <p:spPr>
          <a:xfrm rot="10800000">
            <a:off x="4360863" y="4387850"/>
            <a:ext cx="390525" cy="177800"/>
          </a:xfrm>
          <a:prstGeom prst="triangle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>
              <a:solidFill>
                <a:srgbClr val="FFFFFF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43016" name="양쪽 모서리가 둥근 사각형 46"/>
          <p:cNvSpPr>
            <a:spLocks/>
          </p:cNvSpPr>
          <p:nvPr/>
        </p:nvSpPr>
        <p:spPr bwMode="auto">
          <a:xfrm>
            <a:off x="804863" y="4716463"/>
            <a:ext cx="7502525" cy="865187"/>
          </a:xfrm>
          <a:custGeom>
            <a:avLst/>
            <a:gdLst>
              <a:gd name="T0" fmla="*/ 801877 w 6967537"/>
              <a:gd name="T1" fmla="*/ 0 h 679450"/>
              <a:gd name="T2" fmla="*/ 15644058 w 6967537"/>
              <a:gd name="T3" fmla="*/ 0 h 679450"/>
              <a:gd name="T4" fmla="*/ 16445935 w 6967537"/>
              <a:gd name="T5" fmla="*/ 178228 h 679450"/>
              <a:gd name="T6" fmla="*/ 16445935 w 6967537"/>
              <a:gd name="T7" fmla="*/ 178228 h 679450"/>
              <a:gd name="T8" fmla="*/ 15644058 w 6967537"/>
              <a:gd name="T9" fmla="*/ 356456 h 679450"/>
              <a:gd name="T10" fmla="*/ 801877 w 6967537"/>
              <a:gd name="T11" fmla="*/ 356456 h 679450"/>
              <a:gd name="T12" fmla="*/ 0 w 6967537"/>
              <a:gd name="T13" fmla="*/ 178228 h 679450"/>
              <a:gd name="T14" fmla="*/ 0 w 6967537"/>
              <a:gd name="T15" fmla="*/ 178228 h 679450"/>
              <a:gd name="T16" fmla="*/ 801877 w 6967537"/>
              <a:gd name="T17" fmla="*/ 0 h 6794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967537"/>
              <a:gd name="T28" fmla="*/ 0 h 679450"/>
              <a:gd name="T29" fmla="*/ 6967537 w 6967537"/>
              <a:gd name="T30" fmla="*/ 679450 h 67945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967537" h="679450">
                <a:moveTo>
                  <a:pt x="339725" y="0"/>
                </a:moveTo>
                <a:lnTo>
                  <a:pt x="6627812" y="0"/>
                </a:lnTo>
                <a:cubicBezTo>
                  <a:pt x="6815437" y="0"/>
                  <a:pt x="6967537" y="152100"/>
                  <a:pt x="6967537" y="339725"/>
                </a:cubicBezTo>
                <a:cubicBezTo>
                  <a:pt x="6967537" y="527350"/>
                  <a:pt x="6815437" y="679450"/>
                  <a:pt x="6627812" y="679450"/>
                </a:cubicBezTo>
                <a:lnTo>
                  <a:pt x="339725" y="679450"/>
                </a:lnTo>
                <a:cubicBezTo>
                  <a:pt x="152100" y="679450"/>
                  <a:pt x="0" y="527350"/>
                  <a:pt x="0" y="339725"/>
                </a:cubicBezTo>
                <a:cubicBezTo>
                  <a:pt x="0" y="152100"/>
                  <a:pt x="152100" y="0"/>
                  <a:pt x="339725" y="0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eaLnBrk="1" latinLnBrk="1" hangingPunct="1">
              <a:defRPr/>
            </a:pPr>
            <a:r>
              <a:rPr lang="ko-KR" altLang="en-US" sz="1600" dirty="0">
                <a:latin typeface="나눔고딕" charset="0"/>
                <a:ea typeface="나눔고딕" charset="0"/>
                <a:cs typeface="나눔고딕" charset="0"/>
              </a:rPr>
              <a:t>이러한 스마트 광고는 스마트 미디어가 점점 보편화 되면서 </a:t>
            </a:r>
            <a:r>
              <a:rPr lang="en-US" altLang="ko-KR" sz="1600" dirty="0">
                <a:latin typeface="나눔고딕" charset="0"/>
                <a:ea typeface="나눔고딕" charset="0"/>
                <a:cs typeface="나눔고딕" charset="0"/>
              </a:rPr>
              <a:t/>
            </a:r>
            <a:br>
              <a:rPr lang="en-US" altLang="ko-KR" sz="1600" dirty="0">
                <a:latin typeface="나눔고딕" charset="0"/>
                <a:ea typeface="나눔고딕" charset="0"/>
                <a:cs typeface="나눔고딕" charset="0"/>
              </a:rPr>
            </a:br>
            <a:r>
              <a:rPr lang="ko-KR" altLang="en-US" sz="1600" b="1" dirty="0">
                <a:solidFill>
                  <a:srgbClr val="C00000"/>
                </a:solidFill>
                <a:latin typeface="나눔고딕" charset="0"/>
                <a:ea typeface="나눔고딕" charset="0"/>
                <a:cs typeface="나눔고딕" charset="0"/>
              </a:rPr>
              <a:t>소비자들의 미디어 소비 패턴에도 지대한 영향</a:t>
            </a:r>
            <a:r>
              <a:rPr lang="ko-KR" altLang="en-US" sz="1600" dirty="0">
                <a:latin typeface="나눔고딕" charset="0"/>
                <a:ea typeface="나눔고딕" charset="0"/>
                <a:cs typeface="나눔고딕" charset="0"/>
              </a:rPr>
              <a:t>을 주었다</a:t>
            </a:r>
            <a:r>
              <a:rPr lang="en-US" altLang="ko-KR" sz="1600" dirty="0">
                <a:latin typeface="나눔고딕" charset="0"/>
                <a:ea typeface="나눔고딕" charset="0"/>
                <a:cs typeface="나눔고딕" charset="0"/>
              </a:rPr>
              <a:t>.</a:t>
            </a:r>
            <a:endParaRPr lang="ko-KR" altLang="en-US" sz="1600" dirty="0">
              <a:latin typeface="나눔고딕" charset="0"/>
              <a:ea typeface="나눔고딕" charset="0"/>
              <a:cs typeface="나눔고딕" charset="0"/>
            </a:endParaRPr>
          </a:p>
        </p:txBody>
      </p:sp>
      <p:grpSp>
        <p:nvGrpSpPr>
          <p:cNvPr id="49157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49159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r>
                <a:rPr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매체의 유형</a:t>
              </a:r>
            </a:p>
          </p:txBody>
        </p:sp>
        <p:sp>
          <p:nvSpPr>
            <p:cNvPr id="14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9161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r>
                <a:rPr lang="en-US" altLang="ko-KR" sz="2400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</a:t>
              </a:r>
              <a:endParaRPr lang="ko-KR" altLang="en-US" sz="2400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49158" name="TextBox 2"/>
          <p:cNvSpPr txBox="1">
            <a:spLocks noChangeArrowheads="1"/>
          </p:cNvSpPr>
          <p:nvPr/>
        </p:nvSpPr>
        <p:spPr bwMode="auto">
          <a:xfrm>
            <a:off x="539750" y="528638"/>
            <a:ext cx="1468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r>
              <a:rPr kumimoji="0" lang="en-US" altLang="ko-KR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4) </a:t>
            </a:r>
            <a:r>
              <a:rPr kumimoji="0" lang="ko-KR" altLang="en-US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스마트 미디어</a:t>
            </a:r>
            <a:endParaRPr kumimoji="0" lang="en-US" altLang="ko-KR" sz="1400" b="1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직사각형 12"/>
          <p:cNvSpPr>
            <a:spLocks noChangeArrowheads="1"/>
          </p:cNvSpPr>
          <p:nvPr/>
        </p:nvSpPr>
        <p:spPr bwMode="auto">
          <a:xfrm>
            <a:off x="1227138" y="1117600"/>
            <a:ext cx="30495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kumimoji="0" lang="ko-KR" altLang="en-US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스마트 미디어 광고의 유형</a:t>
            </a:r>
            <a:endParaRPr kumimoji="0" lang="en-US" altLang="ko-KR" sz="1600" b="1">
              <a:solidFill>
                <a:srgbClr val="108BA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12" name="표 24"/>
          <p:cNvGraphicFramePr>
            <a:graphicFrameLocks noGrp="1"/>
          </p:cNvGraphicFramePr>
          <p:nvPr/>
        </p:nvGraphicFramePr>
        <p:xfrm>
          <a:off x="984250" y="1465263"/>
          <a:ext cx="7239000" cy="3040171"/>
        </p:xfrm>
        <a:graphic>
          <a:graphicData uri="http://schemas.openxmlformats.org/drawingml/2006/table">
            <a:tbl>
              <a:tblPr/>
              <a:tblGrid>
                <a:gridCol w="1965892"/>
                <a:gridCol w="2794485"/>
                <a:gridCol w="2478623"/>
              </a:tblGrid>
              <a:tr h="308649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광 고 유 형</a:t>
                      </a:r>
                    </a:p>
                  </a:txBody>
                  <a:tcPr marL="60966" marR="60966" marT="30467" marB="3046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개 념</a:t>
                      </a:r>
                    </a:p>
                  </a:txBody>
                  <a:tcPr marL="60966" marR="60966" marT="30467" marB="3046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해 당 광 고</a:t>
                      </a:r>
                    </a:p>
                  </a:txBody>
                  <a:tcPr marL="60966" marR="60966" marT="30467" marB="3046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679025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능동형 타겟 광고</a:t>
                      </a:r>
                    </a:p>
                  </a:txBody>
                  <a:tcPr marL="60966" marR="60966" marT="30467" marB="30467" anchor="ctr" horzOverflow="overflow">
                    <a:lnL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이용자의 성향 및 퓌향에 맞는 광고를 선별하여 노출시키는 광고</a:t>
                      </a:r>
                    </a:p>
                  </a:txBody>
                  <a:tcPr marL="60966" marR="60966" marT="30467" marB="30467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171450" marR="0" lvl="0" indent="-17145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모바일 증강현실 및 </a:t>
                      </a: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LBS </a:t>
                      </a:r>
                      <a:r>
                        <a:rPr kumimoji="0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기반 광고</a:t>
                      </a:r>
                      <a:endParaRPr kumimoji="0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171450" marR="0" lvl="0" indent="-17145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인터넷 및 </a:t>
                      </a: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SNS </a:t>
                      </a:r>
                      <a:r>
                        <a:rPr kumimoji="0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광고</a:t>
                      </a:r>
                      <a:endParaRPr kumimoji="0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171450" marR="0" lvl="0" indent="-17145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스마트 </a:t>
                      </a: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TV </a:t>
                      </a:r>
                      <a:r>
                        <a:rPr kumimoji="0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기반 광고</a:t>
                      </a:r>
                      <a:endParaRPr kumimoji="0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66" marR="60966" marT="30467" marB="30467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3349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정보 전달형 광고</a:t>
                      </a:r>
                    </a:p>
                  </a:txBody>
                  <a:tcPr marL="60966" marR="60966" marT="30467" marB="30467" anchor="ctr" horzOverflow="overflow">
                    <a:lnL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기존의 감성적 광고 외에 정보와 광고를 혼합시키는 정보 전달적 성격을 갖는 광고</a:t>
                      </a:r>
                    </a:p>
                  </a:txBody>
                  <a:tcPr marL="60966" marR="60966" marT="30467" marB="30467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171450" marR="0" lvl="0" indent="-17145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스마트 </a:t>
                      </a: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TV </a:t>
                      </a:r>
                      <a:r>
                        <a:rPr kumimoji="0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기반 인포머셜형 광고</a:t>
                      </a:r>
                      <a:endParaRPr kumimoji="0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171450" marR="0" lvl="0" indent="-17145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SNS </a:t>
                      </a:r>
                      <a:r>
                        <a:rPr kumimoji="0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광고</a:t>
                      </a:r>
                      <a:endParaRPr kumimoji="0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171450" marR="0" lvl="0" indent="-17145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스마트 </a:t>
                      </a: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TV</a:t>
                      </a:r>
                      <a:r>
                        <a:rPr kumimoji="0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에서의 정보 전달적 광고</a:t>
                      </a:r>
                    </a:p>
                  </a:txBody>
                  <a:tcPr marL="60966" marR="60966" marT="30467" marB="30467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519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콘텐츠 결합형 광고</a:t>
                      </a:r>
                    </a:p>
                  </a:txBody>
                  <a:tcPr marL="60966" marR="60966" marT="30467" marB="30467" anchor="ctr" horzOverflow="overflow">
                    <a:lnL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간접광고와 같이 콘텐츠와 광고를 결합시켜 이용자가 광고라는 것을 인지하기 어렵게 하는 유형의 광고</a:t>
                      </a:r>
                    </a:p>
                  </a:txBody>
                  <a:tcPr marL="60966" marR="60966" marT="30467" marB="30467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171450" marR="0" lvl="0" indent="-17145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LBS </a:t>
                      </a:r>
                      <a:r>
                        <a:rPr kumimoji="0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기반 광고</a:t>
                      </a:r>
                      <a:endParaRPr kumimoji="0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171450" marR="0" lvl="0" indent="-17145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SNS </a:t>
                      </a:r>
                      <a:r>
                        <a:rPr kumimoji="0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광고</a:t>
                      </a:r>
                      <a:endParaRPr kumimoji="0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171450" marR="0" lvl="0" indent="-17145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스마트 </a:t>
                      </a: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TV</a:t>
                      </a:r>
                      <a:r>
                        <a:rPr kumimoji="0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에서의 간접 광고</a:t>
                      </a:r>
                    </a:p>
                  </a:txBody>
                  <a:tcPr marL="60966" marR="60966" marT="30467" marB="30467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519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라이프 스타일 밀착형 광고</a:t>
                      </a:r>
                    </a:p>
                  </a:txBody>
                  <a:tcPr marL="60966" marR="60966" marT="30467" marB="30467" anchor="ctr" horzOverflow="overflow">
                    <a:lnL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이용자의 라이프스타일 및 생활패턴에 맞춰 노출시키는 광고</a:t>
                      </a:r>
                    </a:p>
                  </a:txBody>
                  <a:tcPr marL="60966" marR="60966" marT="30467" marB="30467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171450" marR="0" lvl="0" indent="-17145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 시간대 별 타겟형 광고</a:t>
                      </a:r>
                      <a:endParaRPr kumimoji="0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171450" marR="0" lvl="0" indent="-17145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계절별 타겟 광고</a:t>
                      </a:r>
                      <a:endParaRPr kumimoji="0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171450" marR="0" lvl="0" indent="-17145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직업별 타겟 광고</a:t>
                      </a:r>
                    </a:p>
                  </a:txBody>
                  <a:tcPr marL="60966" marR="60966" marT="30467" marB="30467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50200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50204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r>
                <a:rPr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매체의 유형</a:t>
              </a:r>
            </a:p>
          </p:txBody>
        </p:sp>
        <p:sp>
          <p:nvSpPr>
            <p:cNvPr id="14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0206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r>
                <a:rPr lang="en-US" altLang="ko-KR" sz="2400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</a:t>
              </a:r>
              <a:endParaRPr lang="ko-KR" altLang="en-US" sz="2400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50201" name="TextBox 2"/>
          <p:cNvSpPr txBox="1">
            <a:spLocks noChangeArrowheads="1"/>
          </p:cNvSpPr>
          <p:nvPr/>
        </p:nvSpPr>
        <p:spPr bwMode="auto">
          <a:xfrm>
            <a:off x="539750" y="528638"/>
            <a:ext cx="1468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r>
              <a:rPr kumimoji="0" lang="en-US" altLang="ko-KR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4) </a:t>
            </a:r>
            <a:r>
              <a:rPr kumimoji="0" lang="ko-KR" altLang="en-US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스마트 미디어</a:t>
            </a:r>
            <a:endParaRPr kumimoji="0" lang="en-US" altLang="ko-KR" sz="1400" b="1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8" name="직사각형 9"/>
          <p:cNvSpPr/>
          <p:nvPr/>
        </p:nvSpPr>
        <p:spPr>
          <a:xfrm>
            <a:off x="1144588" y="1247775"/>
            <a:ext cx="82550" cy="77788"/>
          </a:xfrm>
          <a:prstGeom prst="rect">
            <a:avLst/>
          </a:prstGeom>
          <a:solidFill>
            <a:srgbClr val="108B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>
              <a:solidFill>
                <a:srgbClr val="108BA4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50203" name="TextBox 19"/>
          <p:cNvSpPr txBox="1">
            <a:spLocks noChangeArrowheads="1"/>
          </p:cNvSpPr>
          <p:nvPr/>
        </p:nvSpPr>
        <p:spPr bwMode="auto">
          <a:xfrm>
            <a:off x="1266825" y="4624388"/>
            <a:ext cx="6956425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lnSpc>
                <a:spcPct val="150000"/>
              </a:lnSpc>
            </a:pPr>
            <a:r>
              <a:rPr lang="en-US" altLang="ko-KR" sz="1100"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1100">
                <a:latin typeface="나눔고딕" panose="020D0604000000000000" pitchFamily="50" charset="-127"/>
                <a:ea typeface="나눔고딕" panose="020D0604000000000000" pitchFamily="50" charset="-127"/>
              </a:rPr>
              <a:t>   스마트 미디어 광고유형은 </a:t>
            </a:r>
            <a:r>
              <a:rPr lang="en-US" altLang="ko-KR" sz="1200" b="1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  <a:r>
              <a:rPr lang="ko-KR" altLang="en-US" sz="1200" b="1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가지 속성이 결합</a:t>
            </a:r>
            <a:r>
              <a:rPr lang="ko-KR" altLang="en-US" sz="1100">
                <a:latin typeface="나눔고딕" panose="020D0604000000000000" pitchFamily="50" charset="-127"/>
                <a:ea typeface="나눔고딕" panose="020D0604000000000000" pitchFamily="50" charset="-127"/>
              </a:rPr>
              <a:t>되어 매우 다양하게 나타나 일률적으로 유형화하기 어렵기 때문에</a:t>
            </a:r>
            <a:endParaRPr lang="en-US" altLang="ko-KR" sz="11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r" eaLnBrk="1" hangingPunct="1">
              <a:lnSpc>
                <a:spcPct val="150000"/>
              </a:lnSpc>
            </a:pPr>
            <a:r>
              <a:rPr lang="ko-KR" altLang="en-US" sz="1100">
                <a:latin typeface="나눔고딕" panose="020D0604000000000000" pitchFamily="50" charset="-127"/>
                <a:ea typeface="나눔고딕" panose="020D0604000000000000" pitchFamily="50" charset="-127"/>
              </a:rPr>
              <a:t>    스마트 미디어 광고의 개념 및 유형화는 보다 다양하게 접근되어 질 수 있음</a:t>
            </a:r>
            <a:endParaRPr lang="en-US" altLang="ko-KR" sz="11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r" eaLnBrk="1" hangingPunct="1">
              <a:lnSpc>
                <a:spcPct val="150000"/>
              </a:lnSpc>
            </a:pPr>
            <a:r>
              <a:rPr lang="en-US" altLang="ko-KR" sz="1100">
                <a:latin typeface="나눔고딕" panose="020D0604000000000000" pitchFamily="50" charset="-127"/>
                <a:ea typeface="나눔고딕" panose="020D0604000000000000" pitchFamily="50" charset="-127"/>
              </a:rPr>
              <a:t>-   </a:t>
            </a:r>
            <a:r>
              <a:rPr lang="ko-KR" altLang="en-US" sz="1100">
                <a:latin typeface="나눔고딕" panose="020D0604000000000000" pitchFamily="50" charset="-127"/>
                <a:ea typeface="나눔고딕" panose="020D0604000000000000" pitchFamily="50" charset="-127"/>
              </a:rPr>
              <a:t>스마트 미디어 광고의 모바일성을 주목하여 모바일 스마트 광고의 유형으로 분류해 볼 수 도 있음</a:t>
            </a:r>
            <a:endParaRPr lang="en-US" altLang="ko-KR" sz="11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r" eaLnBrk="1" hangingPunct="1">
              <a:lnSpc>
                <a:spcPct val="150000"/>
              </a:lnSpc>
            </a:pPr>
            <a:r>
              <a:rPr lang="en-US" altLang="ko-KR" sz="1100">
                <a:latin typeface="나눔고딕" panose="020D0604000000000000" pitchFamily="50" charset="-127"/>
                <a:ea typeface="나눔고딕" panose="020D0604000000000000" pitchFamily="50" charset="-127"/>
              </a:rPr>
              <a:t>-   </a:t>
            </a:r>
            <a:r>
              <a:rPr lang="ko-KR" altLang="en-US" sz="1100">
                <a:latin typeface="나눔고딕" panose="020D0604000000000000" pitchFamily="50" charset="-127"/>
                <a:ea typeface="나눔고딕" panose="020D0604000000000000" pitchFamily="50" charset="-127"/>
              </a:rPr>
              <a:t>스마트 미디어의 대표적인 미디어 유형으로는 </a:t>
            </a:r>
            <a:r>
              <a:rPr lang="ko-KR" altLang="en-US" sz="1200" b="1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스마트폰</a:t>
            </a:r>
            <a:r>
              <a:rPr lang="en-US" altLang="ko-KR" sz="1200" b="1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 b="1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스마트 패드</a:t>
            </a:r>
            <a:r>
              <a:rPr lang="en-US" altLang="ko-KR" sz="1200" b="1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200" b="1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태블릿 </a:t>
            </a:r>
            <a:r>
              <a:rPr lang="en-US" altLang="ko-KR" sz="1200" b="1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PC), </a:t>
            </a:r>
            <a:r>
              <a:rPr lang="ko-KR" altLang="en-US" sz="1200" b="1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스마트 </a:t>
            </a:r>
            <a:r>
              <a:rPr lang="en-US" altLang="ko-KR" sz="1200" b="1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TV</a:t>
            </a:r>
            <a:r>
              <a:rPr lang="ko-KR" altLang="en-US" sz="1100">
                <a:latin typeface="나눔고딕" panose="020D0604000000000000" pitchFamily="50" charset="-127"/>
                <a:ea typeface="나눔고딕" panose="020D0604000000000000" pitchFamily="50" charset="-127"/>
              </a:rPr>
              <a:t>가 있음</a:t>
            </a:r>
            <a:endParaRPr lang="en-US" altLang="ko-KR" sz="11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r" eaLnBrk="1" hangingPunct="1">
              <a:lnSpc>
                <a:spcPct val="150000"/>
              </a:lnSpc>
            </a:pPr>
            <a:r>
              <a:rPr lang="en-US" altLang="ko-KR" sz="1100">
                <a:latin typeface="나눔고딕" panose="020D0604000000000000" pitchFamily="50" charset="-127"/>
                <a:ea typeface="나눔고딕" panose="020D0604000000000000" pitchFamily="50" charset="-127"/>
              </a:rPr>
              <a:t>-   </a:t>
            </a:r>
            <a:r>
              <a:rPr lang="ko-KR" altLang="en-US" sz="1100">
                <a:latin typeface="나눔고딕" panose="020D0604000000000000" pitchFamily="50" charset="-127"/>
                <a:ea typeface="나눔고딕" panose="020D0604000000000000" pitchFamily="50" charset="-127"/>
              </a:rPr>
              <a:t>스마트 미디어에서 구현되는 광고 유형이 다른 미디어에서도 구현되며</a:t>
            </a:r>
            <a:r>
              <a:rPr lang="en-US" altLang="ko-KR" sz="110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sz="11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r" eaLnBrk="1" hangingPunct="1">
              <a:lnSpc>
                <a:spcPct val="150000"/>
              </a:lnSpc>
            </a:pPr>
            <a:r>
              <a:rPr lang="ko-KR" altLang="en-US" sz="1100">
                <a:latin typeface="나눔고딕" panose="020D0604000000000000" pitchFamily="50" charset="-127"/>
                <a:ea typeface="나눔고딕" panose="020D0604000000000000" pitchFamily="50" charset="-127"/>
              </a:rPr>
              <a:t>    한 가지 광고유형의 특징이 아닌 </a:t>
            </a:r>
            <a:r>
              <a:rPr lang="ko-KR" altLang="en-US" sz="1200" b="1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복합적인 광고유형의 특징</a:t>
            </a:r>
            <a:r>
              <a:rPr lang="ko-KR" altLang="en-US" sz="1100">
                <a:latin typeface="나눔고딕" panose="020D0604000000000000" pitchFamily="50" charset="-127"/>
                <a:ea typeface="나눔고딕" panose="020D0604000000000000" pitchFamily="50" charset="-127"/>
              </a:rPr>
              <a:t>을 가지고 있음</a:t>
            </a:r>
            <a:endParaRPr lang="en-US" altLang="ko-KR" sz="11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endParaRPr lang="ko-KR" altLang="en-US" sz="1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14"/>
          <p:cNvGrpSpPr>
            <a:grpSpLocks/>
          </p:cNvGrpSpPr>
          <p:nvPr/>
        </p:nvGrpSpPr>
        <p:grpSpPr bwMode="auto">
          <a:xfrm>
            <a:off x="1046163" y="1724025"/>
            <a:ext cx="6765925" cy="4406900"/>
            <a:chOff x="383155" y="152400"/>
            <a:chExt cx="9827873" cy="6802673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628357" y="3293980"/>
              <a:ext cx="731671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357045" y="703770"/>
              <a:ext cx="0" cy="569258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7448524" y="941471"/>
              <a:ext cx="1657963" cy="742512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latinLnBrk="1" hangingPunct="1">
                <a:defRPr/>
              </a:pPr>
              <a:r>
                <a:rPr lang="ko-KR" altLang="en-US" sz="12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검색광고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5467730" y="1683982"/>
              <a:ext cx="2884719" cy="759664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latinLnBrk="1" hangingPunct="1">
                <a:defRPr/>
              </a:pPr>
              <a:r>
                <a:rPr lang="ko-KR" altLang="en-US" sz="12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적시형</a:t>
              </a:r>
              <a:r>
                <a:rPr lang="en-US" altLang="ko-KR" sz="12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2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장소기반 </a:t>
              </a:r>
              <a:r>
                <a:rPr lang="en-US" altLang="ko-KR" sz="12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SMS/MMS</a:t>
              </a:r>
              <a:endPara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6549211" y="5215196"/>
              <a:ext cx="2091478" cy="808675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latinLnBrk="1" hangingPunct="1">
                <a:defRPr/>
              </a:pPr>
              <a:r>
                <a:rPr lang="en-US" altLang="ko-KR" sz="12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QR</a:t>
              </a:r>
              <a:r>
                <a:rPr lang="ko-KR" altLang="en-US" sz="12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코드광고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5276338" y="3232718"/>
              <a:ext cx="2172186" cy="767015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latinLnBrk="1" hangingPunct="1">
                <a:defRPr/>
              </a:pPr>
              <a:r>
                <a:rPr lang="ko-KR" altLang="en-US" sz="12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쿠폰형</a:t>
              </a:r>
              <a:endPara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 eaLnBrk="1" latinLnBrk="1" hangingPunct="1">
                <a:defRPr/>
              </a:pPr>
              <a:r>
                <a:rPr lang="en-US" altLang="ko-KR" sz="12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SMS/MMS</a:t>
              </a:r>
              <a:endPara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3666799" y="5609732"/>
              <a:ext cx="2019995" cy="786620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latinLnBrk="1" hangingPunct="1">
                <a:defRPr/>
              </a:pPr>
              <a:r>
                <a:rPr lang="ko-KR" altLang="en-US" sz="12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일반</a:t>
              </a:r>
              <a:endPara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 eaLnBrk="1" latinLnBrk="1" hangingPunct="1">
                <a:defRPr/>
              </a:pPr>
              <a:r>
                <a:rPr lang="en-US" altLang="ko-KR" sz="12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SMS/MMS</a:t>
              </a:r>
              <a:endPara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2398538" y="4526598"/>
              <a:ext cx="2418920" cy="693499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latinLnBrk="1" hangingPunct="1">
                <a:defRPr/>
              </a:pPr>
              <a:r>
                <a:rPr lang="ko-KR" altLang="en-US" sz="12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배너광고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2838970" y="3570891"/>
              <a:ext cx="1657964" cy="742510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latinLnBrk="1" hangingPunct="1">
                <a:defRPr/>
              </a:pPr>
              <a:r>
                <a:rPr lang="en-US" altLang="ko-KR" sz="1200">
                  <a:latin typeface="나눔고딕" panose="020D0604000000000000" pitchFamily="50" charset="-127"/>
                  <a:ea typeface="나눔고딕" panose="020D0604000000000000" pitchFamily="50" charset="-127"/>
                </a:rPr>
                <a:t>DMB</a:t>
              </a:r>
            </a:p>
            <a:p>
              <a:pPr algn="ctr" eaLnBrk="1" latinLnBrk="1" hangingPunct="1">
                <a:defRPr/>
              </a:pPr>
              <a:r>
                <a:rPr lang="ko-KR" altLang="en-US" sz="120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토막광고</a:t>
              </a:r>
            </a:p>
          </p:txBody>
        </p:sp>
        <p:sp>
          <p:nvSpPr>
            <p:cNvPr id="51219" name="TextBox 24"/>
            <p:cNvSpPr txBox="1">
              <a:spLocks noChangeArrowheads="1"/>
            </p:cNvSpPr>
            <p:nvPr/>
          </p:nvSpPr>
          <p:spPr bwMode="auto">
            <a:xfrm>
              <a:off x="4381503" y="152400"/>
              <a:ext cx="1725298" cy="410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lang="en-US" altLang="ko-KR" sz="1200">
                  <a:latin typeface="나눔고딕" panose="020D0604000000000000" pitchFamily="50" charset="-127"/>
                  <a:ea typeface="나눔고딕" panose="020D0604000000000000" pitchFamily="50" charset="-127"/>
                </a:rPr>
                <a:t>Customization(+)</a:t>
              </a:r>
              <a:endParaRPr lang="ko-KR" altLang="en-US" sz="120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51220" name="TextBox 25"/>
            <p:cNvSpPr txBox="1">
              <a:spLocks noChangeArrowheads="1"/>
            </p:cNvSpPr>
            <p:nvPr/>
          </p:nvSpPr>
          <p:spPr bwMode="auto">
            <a:xfrm>
              <a:off x="4381503" y="6544803"/>
              <a:ext cx="1670847" cy="410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lang="en-US" altLang="ko-KR" sz="1200">
                  <a:latin typeface="나눔고딕" panose="020D0604000000000000" pitchFamily="50" charset="-127"/>
                  <a:ea typeface="나눔고딕" panose="020D0604000000000000" pitchFamily="50" charset="-127"/>
                </a:rPr>
                <a:t>Customization(-)</a:t>
              </a:r>
              <a:endParaRPr lang="ko-KR" altLang="en-US" sz="120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51221" name="TextBox 26"/>
            <p:cNvSpPr txBox="1">
              <a:spLocks noChangeArrowheads="1"/>
            </p:cNvSpPr>
            <p:nvPr/>
          </p:nvSpPr>
          <p:spPr bwMode="auto">
            <a:xfrm>
              <a:off x="9059404" y="2994302"/>
              <a:ext cx="1151624" cy="683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latinLnBrk="1" hangingPunct="1"/>
              <a:r>
                <a:rPr lang="ko-KR" altLang="en-US" sz="1200">
                  <a:latin typeface="나눔고딕" panose="020D0604000000000000" pitchFamily="50" charset="-127"/>
                  <a:ea typeface="나눔고딕" panose="020D0604000000000000" pitchFamily="50" charset="-127"/>
                </a:rPr>
                <a:t>선택 중심형</a:t>
              </a:r>
              <a:endParaRPr lang="en-US" altLang="ko-KR" sz="120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 eaLnBrk="1" latinLnBrk="1" hangingPunct="1"/>
              <a:r>
                <a:rPr lang="ko-KR" altLang="en-US" sz="1200">
                  <a:latin typeface="나눔고딕" panose="020D0604000000000000" pitchFamily="50" charset="-127"/>
                  <a:ea typeface="나눔고딕" panose="020D0604000000000000" pitchFamily="50" charset="-127"/>
                </a:rPr>
                <a:t>광고</a:t>
              </a:r>
            </a:p>
          </p:txBody>
        </p:sp>
        <p:sp>
          <p:nvSpPr>
            <p:cNvPr id="51222" name="TextBox 27"/>
            <p:cNvSpPr txBox="1">
              <a:spLocks noChangeArrowheads="1"/>
            </p:cNvSpPr>
            <p:nvPr/>
          </p:nvSpPr>
          <p:spPr bwMode="auto">
            <a:xfrm>
              <a:off x="383155" y="2994302"/>
              <a:ext cx="1151624" cy="683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latinLnBrk="1" hangingPunct="1"/>
              <a:r>
                <a:rPr lang="ko-KR" altLang="en-US" sz="1200">
                  <a:latin typeface="나눔고딕" panose="020D0604000000000000" pitchFamily="50" charset="-127"/>
                  <a:ea typeface="나눔고딕" panose="020D0604000000000000" pitchFamily="50" charset="-127"/>
                </a:rPr>
                <a:t>노출 중심형</a:t>
              </a:r>
              <a:endParaRPr lang="en-US" altLang="ko-KR" sz="120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 eaLnBrk="1" latinLnBrk="1" hangingPunct="1"/>
              <a:r>
                <a:rPr lang="ko-KR" altLang="en-US" sz="1200">
                  <a:latin typeface="나눔고딕" panose="020D0604000000000000" pitchFamily="50" charset="-127"/>
                  <a:ea typeface="나눔고딕" panose="020D0604000000000000" pitchFamily="50" charset="-127"/>
                </a:rPr>
                <a:t>광고</a:t>
              </a:r>
            </a:p>
          </p:txBody>
        </p:sp>
      </p:grpSp>
      <p:grpSp>
        <p:nvGrpSpPr>
          <p:cNvPr id="51203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51207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r>
                <a:rPr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매체의 유형</a:t>
              </a:r>
            </a:p>
          </p:txBody>
        </p:sp>
        <p:sp>
          <p:nvSpPr>
            <p:cNvPr id="27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1209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r>
                <a:rPr lang="en-US" altLang="ko-KR" sz="2400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</a:t>
              </a:r>
              <a:endParaRPr lang="ko-KR" altLang="en-US" sz="2400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51204" name="TextBox 2"/>
          <p:cNvSpPr txBox="1">
            <a:spLocks noChangeArrowheads="1"/>
          </p:cNvSpPr>
          <p:nvPr/>
        </p:nvSpPr>
        <p:spPr bwMode="auto">
          <a:xfrm>
            <a:off x="539750" y="528638"/>
            <a:ext cx="1468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r>
              <a:rPr kumimoji="0" lang="en-US" altLang="ko-KR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4) </a:t>
            </a:r>
            <a:r>
              <a:rPr kumimoji="0" lang="ko-KR" altLang="en-US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스마트 미디어</a:t>
            </a:r>
            <a:endParaRPr kumimoji="0" lang="en-US" altLang="ko-KR" sz="1400" b="1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1205" name="직사각형 12"/>
          <p:cNvSpPr>
            <a:spLocks noChangeArrowheads="1"/>
          </p:cNvSpPr>
          <p:nvPr/>
        </p:nvSpPr>
        <p:spPr bwMode="auto">
          <a:xfrm>
            <a:off x="1227138" y="1117600"/>
            <a:ext cx="37036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kumimoji="0" lang="ko-KR" altLang="en-US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모바일 스마트 광고 유형 분류 차원</a:t>
            </a:r>
            <a:endParaRPr kumimoji="0" lang="en-US" altLang="ko-KR" sz="1600" b="1">
              <a:solidFill>
                <a:srgbClr val="108BA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2" name="직사각형 9"/>
          <p:cNvSpPr/>
          <p:nvPr/>
        </p:nvSpPr>
        <p:spPr>
          <a:xfrm>
            <a:off x="1144588" y="1247775"/>
            <a:ext cx="82550" cy="77788"/>
          </a:xfrm>
          <a:prstGeom prst="rect">
            <a:avLst/>
          </a:prstGeom>
          <a:solidFill>
            <a:srgbClr val="108B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>
              <a:solidFill>
                <a:srgbClr val="108BA4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Box 7"/>
          <p:cNvSpPr txBox="1">
            <a:spLocks noChangeArrowheads="1"/>
          </p:cNvSpPr>
          <p:nvPr/>
        </p:nvSpPr>
        <p:spPr bwMode="auto">
          <a:xfrm>
            <a:off x="7545388" y="6119813"/>
            <a:ext cx="15303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lang="ko-KR" altLang="en-US" sz="1200">
                <a:latin typeface="나눔고딕" panose="020D0604000000000000" pitchFamily="50" charset="-127"/>
                <a:ea typeface="나눔고딕" panose="020D0604000000000000" pitchFamily="50" charset="-127"/>
              </a:rPr>
              <a:t>광고계동향</a:t>
            </a:r>
            <a:r>
              <a:rPr lang="en-US" altLang="ko-KR" sz="1200">
                <a:latin typeface="나눔고딕" panose="020D0604000000000000" pitchFamily="50" charset="-127"/>
                <a:ea typeface="나눔고딕" panose="020D0604000000000000" pitchFamily="50" charset="-127"/>
              </a:rPr>
              <a:t>(2013.7)</a:t>
            </a:r>
            <a:endParaRPr lang="ko-KR" altLang="en-US" sz="120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 rot="20627429" flipH="1" flipV="1">
            <a:off x="1074829" y="1746287"/>
            <a:ext cx="8036474" cy="3078710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774700" y="3890963"/>
            <a:ext cx="1420813" cy="1412875"/>
          </a:xfrm>
          <a:prstGeom prst="ellipse">
            <a:avLst/>
          </a:prstGeom>
          <a:solidFill>
            <a:srgbClr val="108BA4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ko-KR" altLang="en-US" sz="16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인쇄</a:t>
            </a:r>
            <a:endParaRPr lang="en-US" altLang="ko-KR" sz="16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eaLnBrk="1" latinLnBrk="1" hangingPunct="1">
              <a:defRPr/>
            </a:pPr>
            <a:r>
              <a:rPr lang="ko-KR" altLang="en-US" sz="16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옥외</a:t>
            </a:r>
          </a:p>
        </p:txBody>
      </p:sp>
      <p:sp>
        <p:nvSpPr>
          <p:cNvPr id="22" name="Oval 21"/>
          <p:cNvSpPr/>
          <p:nvPr/>
        </p:nvSpPr>
        <p:spPr>
          <a:xfrm>
            <a:off x="2316163" y="3186113"/>
            <a:ext cx="1419225" cy="1412875"/>
          </a:xfrm>
          <a:prstGeom prst="ellipse">
            <a:avLst/>
          </a:prstGeom>
          <a:solidFill>
            <a:srgbClr val="108BA4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ko-KR" altLang="en-US" sz="16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방송</a:t>
            </a:r>
          </a:p>
        </p:txBody>
      </p:sp>
      <p:sp>
        <p:nvSpPr>
          <p:cNvPr id="23" name="Oval 22"/>
          <p:cNvSpPr/>
          <p:nvPr/>
        </p:nvSpPr>
        <p:spPr>
          <a:xfrm>
            <a:off x="3856038" y="2608263"/>
            <a:ext cx="1420812" cy="1412875"/>
          </a:xfrm>
          <a:prstGeom prst="ellipse">
            <a:avLst/>
          </a:prstGeom>
          <a:solidFill>
            <a:srgbClr val="108BA4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ko-KR" altLang="en-US" sz="16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인터넷</a:t>
            </a:r>
          </a:p>
        </p:txBody>
      </p:sp>
      <p:sp>
        <p:nvSpPr>
          <p:cNvPr id="24" name="Oval 23"/>
          <p:cNvSpPr/>
          <p:nvPr/>
        </p:nvSpPr>
        <p:spPr>
          <a:xfrm>
            <a:off x="5397500" y="2139950"/>
            <a:ext cx="1419225" cy="1412875"/>
          </a:xfrm>
          <a:prstGeom prst="ellipse">
            <a:avLst/>
          </a:prstGeom>
          <a:solidFill>
            <a:srgbClr val="108BA4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ko-KR" altLang="en-US" sz="16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모바일</a:t>
            </a:r>
            <a:endParaRPr lang="en-US" altLang="ko-KR" sz="16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eaLnBrk="1" latinLnBrk="1" hangingPunct="1">
              <a:defRPr/>
            </a:pPr>
            <a:r>
              <a:rPr lang="en-US" altLang="ko-KR" sz="16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(N</a:t>
            </a:r>
            <a:r>
              <a:rPr lang="ko-KR" altLang="en-US" sz="16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스크린</a:t>
            </a:r>
            <a:r>
              <a:rPr lang="en-US" altLang="ko-KR" sz="16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6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6937375" y="1898650"/>
            <a:ext cx="1420813" cy="1412875"/>
          </a:xfrm>
          <a:prstGeom prst="ellipse">
            <a:avLst/>
          </a:prstGeom>
          <a:solidFill>
            <a:srgbClr val="108BA4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ko-KR" altLang="en-US" sz="16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스마트</a:t>
            </a:r>
            <a:r>
              <a:rPr lang="en-US" altLang="ko-KR" sz="16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TV</a:t>
            </a:r>
          </a:p>
          <a:p>
            <a:pPr algn="ctr" eaLnBrk="1" latinLnBrk="1" hangingPunct="1">
              <a:defRPr/>
            </a:pPr>
            <a:r>
              <a:rPr lang="ko-KR" altLang="en-US" sz="16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디지털 </a:t>
            </a:r>
            <a:r>
              <a:rPr lang="en-US" altLang="ko-KR" sz="16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/>
            </a:r>
            <a:br>
              <a:rPr lang="en-US" altLang="ko-KR" sz="16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16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사이니지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95300" y="5665788"/>
            <a:ext cx="85439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95300" y="1244600"/>
            <a:ext cx="0" cy="4413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235" name="TextBox 27"/>
          <p:cNvSpPr txBox="1">
            <a:spLocks noChangeArrowheads="1"/>
          </p:cNvSpPr>
          <p:nvPr/>
        </p:nvSpPr>
        <p:spPr bwMode="auto">
          <a:xfrm>
            <a:off x="147638" y="1244600"/>
            <a:ext cx="3524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기</a:t>
            </a:r>
            <a:endParaRPr lang="en-US" altLang="ko-KR" sz="14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/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술</a:t>
            </a:r>
            <a:endParaRPr lang="en-US" altLang="ko-KR" sz="14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/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발</a:t>
            </a:r>
            <a:endParaRPr lang="en-US" altLang="ko-KR" sz="14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/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전</a:t>
            </a:r>
          </a:p>
        </p:txBody>
      </p:sp>
      <p:sp>
        <p:nvSpPr>
          <p:cNvPr id="52236" name="TextBox 28"/>
          <p:cNvSpPr txBox="1">
            <a:spLocks noChangeArrowheads="1"/>
          </p:cNvSpPr>
          <p:nvPr/>
        </p:nvSpPr>
        <p:spPr bwMode="auto">
          <a:xfrm>
            <a:off x="8561388" y="5665788"/>
            <a:ext cx="520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시간</a:t>
            </a:r>
          </a:p>
        </p:txBody>
      </p:sp>
      <p:sp>
        <p:nvSpPr>
          <p:cNvPr id="52237" name="TextBox 29"/>
          <p:cNvSpPr txBox="1">
            <a:spLocks noChangeArrowheads="1"/>
          </p:cNvSpPr>
          <p:nvPr/>
        </p:nvSpPr>
        <p:spPr bwMode="auto">
          <a:xfrm>
            <a:off x="1028700" y="5330825"/>
            <a:ext cx="857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노출광고</a:t>
            </a:r>
          </a:p>
        </p:txBody>
      </p:sp>
      <p:sp>
        <p:nvSpPr>
          <p:cNvPr id="52238" name="TextBox 30"/>
          <p:cNvSpPr txBox="1">
            <a:spLocks noChangeArrowheads="1"/>
          </p:cNvSpPr>
          <p:nvPr/>
        </p:nvSpPr>
        <p:spPr bwMode="auto">
          <a:xfrm>
            <a:off x="2376488" y="4899025"/>
            <a:ext cx="147796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AV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기반 노출광고</a:t>
            </a:r>
            <a:endParaRPr lang="en-US" altLang="ko-KR" sz="14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/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홈쇼핑 광고</a:t>
            </a:r>
            <a:endParaRPr lang="en-US" altLang="ko-KR" sz="14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/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VOD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광고</a:t>
            </a:r>
          </a:p>
        </p:txBody>
      </p:sp>
      <p:sp>
        <p:nvSpPr>
          <p:cNvPr id="52239" name="TextBox 31"/>
          <p:cNvSpPr txBox="1">
            <a:spLocks noChangeArrowheads="1"/>
          </p:cNvSpPr>
          <p:nvPr/>
        </p:nvSpPr>
        <p:spPr bwMode="auto">
          <a:xfrm>
            <a:off x="4056063" y="4684713"/>
            <a:ext cx="14128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검색 광고</a:t>
            </a:r>
            <a:endParaRPr lang="en-US" altLang="ko-KR" sz="14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/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메일 광고</a:t>
            </a:r>
            <a:endParaRPr lang="en-US" altLang="ko-KR" sz="14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/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디스플레이 광고</a:t>
            </a:r>
            <a:endParaRPr lang="en-US" altLang="ko-KR" sz="14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/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소셜미디어 광고</a:t>
            </a:r>
          </a:p>
        </p:txBody>
      </p:sp>
      <p:sp>
        <p:nvSpPr>
          <p:cNvPr id="52240" name="TextBox 32"/>
          <p:cNvSpPr txBox="1">
            <a:spLocks noChangeArrowheads="1"/>
          </p:cNvSpPr>
          <p:nvPr/>
        </p:nvSpPr>
        <p:spPr bwMode="auto">
          <a:xfrm>
            <a:off x="5435600" y="4684713"/>
            <a:ext cx="16478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웹 광고</a:t>
            </a:r>
            <a:endParaRPr lang="en-US" altLang="ko-KR" sz="14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/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맞춤형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양방향 광고</a:t>
            </a:r>
            <a:endParaRPr lang="en-US" altLang="ko-KR" sz="14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/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N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스크린 광고</a:t>
            </a:r>
            <a:endParaRPr lang="en-US" altLang="ko-KR" sz="14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/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위치기반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지역광고</a:t>
            </a:r>
          </a:p>
        </p:txBody>
      </p:sp>
      <p:sp>
        <p:nvSpPr>
          <p:cNvPr id="52241" name="TextBox 33"/>
          <p:cNvSpPr txBox="1">
            <a:spLocks noChangeArrowheads="1"/>
          </p:cNvSpPr>
          <p:nvPr/>
        </p:nvSpPr>
        <p:spPr bwMode="auto">
          <a:xfrm>
            <a:off x="7262813" y="4899025"/>
            <a:ext cx="16478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실감형 광고</a:t>
            </a:r>
            <a:endParaRPr lang="en-US" altLang="ko-KR" sz="14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/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가상체험 광고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쇼핑</a:t>
            </a:r>
            <a:endParaRPr lang="en-US" altLang="ko-KR" sz="14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/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스마트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TV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앱 광고</a:t>
            </a:r>
          </a:p>
        </p:txBody>
      </p:sp>
      <p:grpSp>
        <p:nvGrpSpPr>
          <p:cNvPr id="52242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52244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r>
                <a:rPr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매체의 유형</a:t>
              </a: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2246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r>
                <a:rPr lang="en-US" altLang="ko-KR" sz="2400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</a:t>
              </a:r>
              <a:endParaRPr lang="ko-KR" altLang="en-US" sz="2400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52243" name="TextBox 2"/>
          <p:cNvSpPr txBox="1">
            <a:spLocks noChangeArrowheads="1"/>
          </p:cNvSpPr>
          <p:nvPr/>
        </p:nvSpPr>
        <p:spPr bwMode="auto">
          <a:xfrm>
            <a:off x="539750" y="528638"/>
            <a:ext cx="1468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r>
              <a:rPr kumimoji="0" lang="en-US" altLang="ko-KR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4) </a:t>
            </a:r>
            <a:r>
              <a:rPr kumimoji="0" lang="ko-KR" altLang="en-US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스마트 미디어</a:t>
            </a:r>
            <a:endParaRPr kumimoji="0" lang="en-US" altLang="ko-KR" sz="1400" b="1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직사각형 10"/>
          <p:cNvSpPr>
            <a:spLocks noChangeArrowheads="1"/>
          </p:cNvSpPr>
          <p:nvPr/>
        </p:nvSpPr>
        <p:spPr bwMode="auto">
          <a:xfrm>
            <a:off x="357188" y="1455738"/>
            <a:ext cx="42513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lang="ko-KR" altLang="en-US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국내외 주요 스마트폰 모바일 광고 사업자 현황</a:t>
            </a:r>
          </a:p>
        </p:txBody>
      </p:sp>
      <p:sp>
        <p:nvSpPr>
          <p:cNvPr id="16" name="직사각형 9"/>
          <p:cNvSpPr/>
          <p:nvPr/>
        </p:nvSpPr>
        <p:spPr>
          <a:xfrm>
            <a:off x="261938" y="1590675"/>
            <a:ext cx="82550" cy="77788"/>
          </a:xfrm>
          <a:prstGeom prst="rect">
            <a:avLst/>
          </a:prstGeom>
          <a:solidFill>
            <a:srgbClr val="108B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>
              <a:solidFill>
                <a:srgbClr val="108BA4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  <p:graphicFrame>
        <p:nvGraphicFramePr>
          <p:cNvPr id="13" name="표 24"/>
          <p:cNvGraphicFramePr>
            <a:graphicFrameLocks noGrp="1"/>
          </p:cNvGraphicFramePr>
          <p:nvPr/>
        </p:nvGraphicFramePr>
        <p:xfrm>
          <a:off x="249238" y="1927225"/>
          <a:ext cx="8683626" cy="3475039"/>
        </p:xfrm>
        <a:graphic>
          <a:graphicData uri="http://schemas.openxmlformats.org/drawingml/2006/table">
            <a:tbl>
              <a:tblPr/>
              <a:tblGrid>
                <a:gridCol w="1072232"/>
                <a:gridCol w="1087342"/>
                <a:gridCol w="1087342"/>
                <a:gridCol w="1087342"/>
                <a:gridCol w="1087342"/>
                <a:gridCol w="1087342"/>
                <a:gridCol w="1087342"/>
                <a:gridCol w="1087342"/>
              </a:tblGrid>
              <a:tr h="469031"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60" marR="60960" marT="30485" marB="3048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Cauly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60" marR="60960" marT="30485" marB="3048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Ad@m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60" marR="60960" marT="30485" marB="3048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U+AD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60" marR="60960" marT="30485" marB="3048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mNATE</a:t>
                      </a:r>
                      <a:r>
                        <a:rPr lang="en-US" altLang="ko-KR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&amp;</a:t>
                      </a:r>
                    </a:p>
                    <a:p>
                      <a:pPr algn="ctr"/>
                      <a:r>
                        <a:rPr lang="en-US" altLang="ko-KR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T-ad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60" marR="60960" marT="30485" marB="3048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Admob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60" marR="60960" marT="30485" marB="3048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iAd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60" marR="60960" marT="30485" marB="3048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InMobi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60" marR="60960" marT="30485" marB="3048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19092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서비스 시작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60" marR="60960" marT="30485" marB="30485" anchor="ctr" horzOverflow="overflow">
                    <a:lnL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2010,</a:t>
                      </a:r>
                      <a:r>
                        <a:rPr lang="en-US" altLang="ko-KR" sz="12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04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60" marR="60960" marT="30485" marB="30485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2010, 12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60" marR="60960" marT="30485" marB="30485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200" kern="12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2010, 9</a:t>
                      </a:r>
                      <a:endParaRPr lang="ko-KR" altLang="en-US" sz="1200" kern="12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marL="60960" marR="60960" marT="30485" marB="30485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200" kern="12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2011, 07</a:t>
                      </a:r>
                      <a:endParaRPr lang="ko-KR" altLang="en-US" sz="1200" kern="12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marL="60960" marR="60960" marT="30485" marB="30485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200" kern="12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2006</a:t>
                      </a:r>
                      <a:endParaRPr lang="ko-KR" altLang="en-US" sz="1200" kern="12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marL="60960" marR="60960" marT="30485" marB="30485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200" kern="12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2010, 06</a:t>
                      </a:r>
                      <a:endParaRPr lang="ko-KR" altLang="en-US" sz="1200" kern="12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marL="60960" marR="60960" marT="30485" marB="30485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200" kern="12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2007</a:t>
                      </a:r>
                      <a:endParaRPr lang="ko-KR" altLang="en-US" sz="1200" kern="12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marL="60960" marR="60960" marT="30485" marB="30485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5053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App</a:t>
                      </a:r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광고 </a:t>
                      </a:r>
                      <a:r>
                        <a:rPr lang="en-US" altLang="ko-KR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/>
                      </a:r>
                      <a:br>
                        <a:rPr lang="en-US" altLang="ko-KR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</a:br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월 </a:t>
                      </a:r>
                      <a:r>
                        <a:rPr lang="en-US" altLang="ko-KR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PV</a:t>
                      </a:r>
                    </a:p>
                    <a:p>
                      <a:pPr algn="ctr"/>
                      <a:r>
                        <a:rPr lang="en-US" altLang="ko-KR" sz="9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(2012</a:t>
                      </a:r>
                      <a:r>
                        <a:rPr lang="ko-KR" altLang="en-US" sz="9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년 </a:t>
                      </a:r>
                      <a:r>
                        <a:rPr lang="en-US" altLang="ko-KR" sz="9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r>
                        <a:rPr lang="ko-KR" altLang="en-US" sz="9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월 기준</a:t>
                      </a:r>
                      <a:r>
                        <a:rPr lang="en-US" altLang="ko-KR" sz="9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9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60" marR="60960" marT="30485" marB="30485" anchor="ctr" horzOverflow="overflow">
                    <a:lnL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75</a:t>
                      </a:r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억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60" marR="60960" marT="30485" marB="30485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150</a:t>
                      </a:r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억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60" marR="60960" marT="30485" marB="30485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200" kern="12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12</a:t>
                      </a:r>
                      <a:r>
                        <a:rPr lang="ko-KR" altLang="en-US" sz="1200" kern="12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억</a:t>
                      </a:r>
                      <a:endParaRPr lang="ko-KR" altLang="en-US" sz="1200" kern="12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marL="60960" marR="60960" marT="30485" marB="30485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200" kern="12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36</a:t>
                      </a:r>
                      <a:r>
                        <a:rPr lang="ko-KR" altLang="en-US" sz="1200" kern="12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억</a:t>
                      </a:r>
                      <a:endParaRPr lang="ko-KR" altLang="en-US" sz="1200" kern="12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marL="60960" marR="60960" marT="30485" marB="30485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200" kern="12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80</a:t>
                      </a:r>
                      <a:r>
                        <a:rPr lang="ko-KR" altLang="en-US" sz="1200" kern="12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억</a:t>
                      </a:r>
                      <a:endParaRPr lang="ko-KR" altLang="en-US" sz="1200" kern="12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marL="60960" marR="60960" marT="30485" marB="30485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200" kern="12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1</a:t>
                      </a:r>
                      <a:r>
                        <a:rPr lang="ko-KR" altLang="en-US" sz="1200" kern="12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억</a:t>
                      </a:r>
                      <a:endParaRPr lang="ko-KR" altLang="en-US" sz="1200" kern="12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marL="60960" marR="60960" marT="30485" marB="30485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200" kern="12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10</a:t>
                      </a:r>
                      <a:r>
                        <a:rPr lang="ko-KR" altLang="en-US" sz="1200" kern="12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억</a:t>
                      </a:r>
                      <a:endParaRPr lang="ko-KR" altLang="en-US" sz="1200" kern="12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marL="60960" marR="60960" marT="30485" marB="30485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694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제휴 매체수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60" marR="60960" marT="30485" marB="30485" anchor="ctr" horzOverflow="overflow">
                    <a:lnL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8,100</a:t>
                      </a:r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여 개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60" marR="60960" marT="30485" marB="30485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3,600</a:t>
                      </a:r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여 개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60" marR="60960" marT="30485" marB="30485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200" kern="12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820</a:t>
                      </a:r>
                      <a:r>
                        <a:rPr lang="ko-KR" altLang="en-US" sz="1200" kern="12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여 개</a:t>
                      </a:r>
                      <a:endParaRPr lang="ko-KR" altLang="en-US" sz="1200" kern="12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marL="60960" marR="60960" marT="30485" marB="30485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200" kern="12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1,050</a:t>
                      </a:r>
                      <a:r>
                        <a:rPr lang="ko-KR" altLang="en-US" sz="1200" kern="12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여 개</a:t>
                      </a:r>
                      <a:endParaRPr lang="ko-KR" altLang="en-US" sz="1200" kern="12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marL="60960" marR="60960" marT="30485" marB="30485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200" kern="12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70,000</a:t>
                      </a:r>
                      <a:r>
                        <a:rPr lang="ko-KR" altLang="en-US" sz="1200" kern="12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여 개</a:t>
                      </a:r>
                      <a:endParaRPr lang="ko-KR" altLang="en-US" sz="1200" kern="12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marL="60960" marR="60960" marT="30485" marB="30485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200" kern="12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확인 어려움</a:t>
                      </a:r>
                      <a:endParaRPr lang="ko-KR" altLang="en-US" sz="1200" kern="12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marL="60960" marR="60960" marT="30485" marB="30485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200" kern="12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10,000</a:t>
                      </a:r>
                      <a:r>
                        <a:rPr lang="ko-KR" altLang="en-US" sz="1200" kern="12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여 개</a:t>
                      </a:r>
                      <a:endParaRPr lang="ko-KR" altLang="en-US" sz="1200" kern="12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marL="60960" marR="60960" marT="30485" marB="30485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92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서비스 지역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60" marR="60960" marT="30485" marB="30485" anchor="ctr" horzOverflow="overflow">
                    <a:lnL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국내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60" marR="60960" marT="30485" marB="30485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국내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60" marR="60960" marT="30485" marB="30485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200" kern="12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국내</a:t>
                      </a:r>
                      <a:endParaRPr lang="ko-KR" altLang="en-US" sz="1200" kern="12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marL="60960" marR="60960" marT="30485" marB="30485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200" kern="12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국내</a:t>
                      </a:r>
                      <a:endParaRPr lang="ko-KR" altLang="en-US" sz="1200" kern="12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marL="60960" marR="60960" marT="30485" marB="30485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200" kern="12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전세계</a:t>
                      </a:r>
                      <a:endParaRPr lang="ko-KR" altLang="en-US" sz="1200" kern="12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marL="60960" marR="60960" marT="30485" marB="30485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kern="12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전세계</a:t>
                      </a:r>
                    </a:p>
                  </a:txBody>
                  <a:tcPr marL="60960" marR="60960" marT="30485" marB="30485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kern="12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전세계</a:t>
                      </a:r>
                    </a:p>
                  </a:txBody>
                  <a:tcPr marL="60960" marR="60960" marT="30485" marB="30485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2077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특징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60" marR="60960" marT="30485" marB="30485" anchor="ctr" horzOverflow="overflow">
                    <a:lnL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현재 국내 시장 </a:t>
                      </a:r>
                      <a:r>
                        <a:rPr lang="en-US" altLang="ko-KR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위로 중국</a:t>
                      </a:r>
                      <a:r>
                        <a:rPr lang="en-US" altLang="ko-KR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/</a:t>
                      </a:r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일본 진출 고려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60" marR="60960" marT="30485" marB="30485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포털 </a:t>
                      </a:r>
                      <a:endParaRPr lang="en-US" altLang="ko-KR" sz="120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/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사업자</a:t>
                      </a:r>
                      <a:r>
                        <a:rPr lang="en-US" altLang="ko-KR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다음</a:t>
                      </a:r>
                      <a:r>
                        <a:rPr lang="en-US" altLang="ko-KR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가 진출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60" marR="60960" marT="30485" marB="30485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200" kern="12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통신망 사업자가 진출</a:t>
                      </a:r>
                      <a:endParaRPr lang="ko-KR" altLang="en-US" sz="1200" kern="12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marL="60960" marR="60960" marT="30485" marB="30485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200" kern="12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포털 사업자</a:t>
                      </a:r>
                      <a:r>
                        <a:rPr lang="en-US" altLang="ko-KR" sz="1200" kern="12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200" kern="12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네이트</a:t>
                      </a:r>
                      <a:r>
                        <a:rPr lang="en-US" altLang="ko-KR" sz="1200" kern="12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)</a:t>
                      </a:r>
                      <a:r>
                        <a:rPr lang="ko-KR" altLang="en-US" sz="1200" kern="12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와 통신망 사업자</a:t>
                      </a:r>
                      <a:r>
                        <a:rPr lang="en-US" altLang="ko-KR" sz="1200" kern="12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(SK</a:t>
                      </a:r>
                      <a:r>
                        <a:rPr lang="ko-KR" altLang="en-US" sz="1200" kern="12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텔레콤</a:t>
                      </a:r>
                      <a:r>
                        <a:rPr lang="en-US" altLang="ko-KR" sz="1200" kern="12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)</a:t>
                      </a:r>
                      <a:r>
                        <a:rPr lang="ko-KR" altLang="en-US" sz="1200" kern="12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가 진출</a:t>
                      </a:r>
                      <a:endParaRPr lang="ko-KR" altLang="en-US" sz="1200" kern="12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marL="60960" marR="60960" marT="30485" marB="30485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200" kern="12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구글의 애플리케이션 광고 플랫폼</a:t>
                      </a:r>
                      <a:endParaRPr lang="ko-KR" altLang="en-US" sz="1200" kern="12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marL="60960" marR="60960" marT="30485" marB="30485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200" kern="12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애플사의 애플리케이션 광고 플랫폼</a:t>
                      </a:r>
                      <a:endParaRPr lang="en-US" altLang="ko-KR" sz="1200" kern="1200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  <a:p>
                      <a:pPr marL="0" algn="ctr" defTabSz="914400" rtl="0" eaLnBrk="1" latinLnBrk="1" hangingPunct="1"/>
                      <a:r>
                        <a:rPr lang="ko-KR" altLang="en-US" sz="1200" kern="12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국내 사업자 진출 안 함</a:t>
                      </a:r>
                      <a:endParaRPr lang="ko-KR" altLang="en-US" sz="1200" kern="12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marL="60960" marR="60960" marT="30485" marB="30485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200" kern="12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아시아 시장 </a:t>
                      </a:r>
                      <a:r>
                        <a:rPr lang="en-US" altLang="ko-KR" sz="1200" kern="12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1</a:t>
                      </a:r>
                      <a:r>
                        <a:rPr lang="ko-KR" altLang="en-US" sz="1200" kern="12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위로 </a:t>
                      </a:r>
                      <a:r>
                        <a:rPr lang="en-US" altLang="ko-KR" sz="1200" kern="12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2011</a:t>
                      </a:r>
                      <a:r>
                        <a:rPr lang="ko-KR" altLang="en-US" sz="1200" kern="12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년 </a:t>
                      </a:r>
                      <a:r>
                        <a:rPr lang="en-US" altLang="ko-KR" sz="1200" kern="12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10</a:t>
                      </a:r>
                      <a:r>
                        <a:rPr lang="ko-KR" altLang="en-US" sz="1200" kern="12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월 국내 진출</a:t>
                      </a:r>
                      <a:endParaRPr lang="ko-KR" altLang="en-US" sz="1200" kern="12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marL="60960" marR="60960" marT="30485" marB="30485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53312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53314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r>
                <a:rPr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매체의 유형</a:t>
              </a:r>
            </a:p>
          </p:txBody>
        </p:sp>
        <p:sp>
          <p:nvSpPr>
            <p:cNvPr id="14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3316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r>
                <a:rPr lang="en-US" altLang="ko-KR" sz="2400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</a:t>
              </a:r>
              <a:endParaRPr lang="ko-KR" altLang="en-US" sz="2400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53313" name="TextBox 2"/>
          <p:cNvSpPr txBox="1">
            <a:spLocks noChangeArrowheads="1"/>
          </p:cNvSpPr>
          <p:nvPr/>
        </p:nvSpPr>
        <p:spPr bwMode="auto">
          <a:xfrm>
            <a:off x="539750" y="528638"/>
            <a:ext cx="1468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r>
              <a:rPr kumimoji="0" lang="en-US" altLang="ko-KR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4) </a:t>
            </a:r>
            <a:r>
              <a:rPr kumimoji="0" lang="ko-KR" altLang="en-US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스마트 미디어</a:t>
            </a:r>
            <a:endParaRPr kumimoji="0" lang="en-US" altLang="ko-KR" sz="1400" b="1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다이어그램 1"/>
          <p:cNvGraphicFramePr/>
          <p:nvPr/>
        </p:nvGraphicFramePr>
        <p:xfrm>
          <a:off x="2355995" y="1178234"/>
          <a:ext cx="7242461" cy="4582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4275" name="TextBox 11"/>
          <p:cNvSpPr txBox="1">
            <a:spLocks noChangeArrowheads="1"/>
          </p:cNvSpPr>
          <p:nvPr/>
        </p:nvSpPr>
        <p:spPr bwMode="auto">
          <a:xfrm>
            <a:off x="533400" y="1438275"/>
            <a:ext cx="3675063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>
              <a:lnSpc>
                <a:spcPct val="150000"/>
              </a:lnSpc>
              <a:buFont typeface="Wingdings 3" panose="05040102010807070707" pitchFamily="18" charset="2"/>
              <a:buNone/>
            </a:pPr>
            <a:r>
              <a:rPr lang="ko-KR" altLang="en-US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스마트폰 모바일 광고</a:t>
            </a:r>
            <a:endParaRPr lang="en-US" altLang="ko-KR" sz="1600" b="1">
              <a:solidFill>
                <a:srgbClr val="108BA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lnSpc>
                <a:spcPct val="150000"/>
              </a:lnSpc>
            </a:pP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- 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직관적인 사용자의 이용만족도를 끌어냄</a:t>
            </a:r>
            <a:endParaRPr lang="en-US" altLang="ko-KR" sz="14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lnSpc>
                <a:spcPct val="150000"/>
              </a:lnSpc>
            </a:pP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- 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기존의 광고들 보다 세밀한 타케팅 가능</a:t>
            </a:r>
            <a:endParaRPr lang="en-US" altLang="ko-KR" sz="14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lnSpc>
                <a:spcPct val="150000"/>
              </a:lnSpc>
            </a:pP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- 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비교적 저렴한 가격</a:t>
            </a:r>
            <a:endParaRPr lang="en-US" altLang="ko-KR" sz="140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3" name="직사각형 9"/>
          <p:cNvSpPr/>
          <p:nvPr/>
        </p:nvSpPr>
        <p:spPr>
          <a:xfrm>
            <a:off x="446088" y="1687513"/>
            <a:ext cx="82550" cy="77787"/>
          </a:xfrm>
          <a:prstGeom prst="rect">
            <a:avLst/>
          </a:prstGeom>
          <a:solidFill>
            <a:srgbClr val="108B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>
              <a:solidFill>
                <a:srgbClr val="108BA4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  <p:grpSp>
        <p:nvGrpSpPr>
          <p:cNvPr id="54277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54279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r>
                <a:rPr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매체의 유형</a:t>
              </a:r>
            </a:p>
          </p:txBody>
        </p:sp>
        <p:sp>
          <p:nvSpPr>
            <p:cNvPr id="14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4281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r>
                <a:rPr lang="en-US" altLang="ko-KR" sz="2400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</a:t>
              </a:r>
              <a:endParaRPr lang="ko-KR" altLang="en-US" sz="2400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54278" name="TextBox 2"/>
          <p:cNvSpPr txBox="1">
            <a:spLocks noChangeArrowheads="1"/>
          </p:cNvSpPr>
          <p:nvPr/>
        </p:nvSpPr>
        <p:spPr bwMode="auto">
          <a:xfrm>
            <a:off x="539750" y="528638"/>
            <a:ext cx="1468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r>
              <a:rPr kumimoji="0" lang="en-US" altLang="ko-KR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4) </a:t>
            </a:r>
            <a:r>
              <a:rPr kumimoji="0" lang="ko-KR" altLang="en-US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스마트 미디어</a:t>
            </a:r>
            <a:endParaRPr kumimoji="0" lang="en-US" altLang="ko-KR" sz="1400" b="1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모서리가 둥근 직사각형 13"/>
          <p:cNvSpPr/>
          <p:nvPr/>
        </p:nvSpPr>
        <p:spPr>
          <a:xfrm>
            <a:off x="752475" y="2078038"/>
            <a:ext cx="7607300" cy="2535237"/>
          </a:xfrm>
          <a:prstGeom prst="roundRect">
            <a:avLst>
              <a:gd name="adj" fmla="val 11560"/>
            </a:avLst>
          </a:prstGeom>
          <a:noFill/>
          <a:ln w="9525" cmpd="sng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>
              <a:lnSpc>
                <a:spcPct val="150000"/>
              </a:lnSpc>
              <a:defRPr/>
            </a:pPr>
            <a:r>
              <a:rPr lang="en-US" altLang="ko-KR" sz="14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400" b="1" dirty="0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애플리케이션</a:t>
            </a:r>
            <a:r>
              <a:rPr lang="ko-KR" altLang="en-US" sz="14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4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4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특정한 기능을 직접 수행하기 위한 목적으로 설계된 응용프로그램의 줄임말로</a:t>
            </a:r>
            <a:r>
              <a:rPr lang="en-US" altLang="ko-KR" sz="14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</a:p>
          <a:p>
            <a:pPr eaLnBrk="1" latinLnBrk="1" hangingPunct="1">
              <a:lnSpc>
                <a:spcPct val="150000"/>
              </a:lnSpc>
              <a:defRPr/>
            </a:pPr>
            <a:r>
              <a:rPr lang="en-US" altLang="ko-KR" sz="14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                      </a:t>
            </a:r>
            <a:r>
              <a:rPr lang="ko-KR" altLang="en-US" sz="14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앱</a:t>
            </a:r>
            <a:r>
              <a:rPr lang="en-US" altLang="ko-KR" sz="14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(APP)</a:t>
            </a:r>
            <a:r>
              <a:rPr lang="ko-KR" altLang="en-US" sz="14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이라고 함</a:t>
            </a:r>
            <a:endParaRPr lang="en-US" altLang="ko-KR" sz="1400" dirty="0" smtClean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lnSpc>
                <a:spcPct val="150000"/>
              </a:lnSpc>
              <a:defRPr/>
            </a:pPr>
            <a:r>
              <a:rPr lang="en-US" altLang="ko-KR" sz="14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 </a:t>
            </a:r>
            <a:r>
              <a:rPr lang="ko-KR" altLang="en-US" sz="14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스마트 폰에서 애플리케이션은 애플의 운영체제인 </a:t>
            </a:r>
            <a:r>
              <a:rPr lang="en-US" altLang="ko-KR" sz="14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IOS</a:t>
            </a:r>
            <a:r>
              <a:rPr lang="ko-KR" altLang="en-US" sz="14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나 구글의 운영체제인 안드로이드 등 </a:t>
            </a:r>
            <a:endParaRPr lang="en-US" altLang="ko-KR" sz="1400" dirty="0" smtClean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lnSpc>
                <a:spcPct val="150000"/>
              </a:lnSpc>
              <a:defRPr/>
            </a:pPr>
            <a:r>
              <a:rPr lang="ko-KR" altLang="en-US" sz="14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스마트폰에서</a:t>
            </a:r>
            <a:r>
              <a:rPr lang="en-US" altLang="ko-KR" sz="14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사용되는 개방형 운영체제 기반에서 구동되도록 설계되어진 다운로드 형식의 </a:t>
            </a:r>
            <a:endParaRPr lang="en-US" altLang="ko-KR" sz="1400" dirty="0" smtClean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lnSpc>
                <a:spcPct val="150000"/>
              </a:lnSpc>
              <a:defRPr/>
            </a:pPr>
            <a:r>
              <a:rPr lang="ko-KR" altLang="en-US" sz="14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프로그램을 말함</a:t>
            </a:r>
            <a:endParaRPr lang="en-US" altLang="ko-KR" sz="1400" dirty="0" smtClean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lnSpc>
                <a:spcPct val="150000"/>
              </a:lnSpc>
              <a:defRPr/>
            </a:pPr>
            <a:r>
              <a:rPr lang="en-US" altLang="ko-KR" sz="14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4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사용자의 필요에 따라 </a:t>
            </a:r>
            <a:r>
              <a:rPr lang="en-US" altLang="ko-KR" sz="1400" b="1" dirty="0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‘</a:t>
            </a:r>
            <a:r>
              <a:rPr lang="ko-KR" altLang="en-US" sz="1400" b="1" dirty="0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앱스토어</a:t>
            </a:r>
            <a:r>
              <a:rPr lang="en-US" altLang="ko-KR" sz="1400" b="1" dirty="0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’</a:t>
            </a:r>
            <a:r>
              <a:rPr lang="ko-KR" altLang="en-US" sz="14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혹은</a:t>
            </a:r>
            <a:r>
              <a:rPr lang="ko-KR" altLang="en-US" sz="1400" b="1" dirty="0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400" b="1" dirty="0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‘</a:t>
            </a:r>
            <a:r>
              <a:rPr lang="ko-KR" altLang="en-US" sz="1400" b="1" dirty="0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안드로이드마켓</a:t>
            </a:r>
            <a:r>
              <a:rPr lang="en-US" altLang="ko-KR" sz="1400" b="1" dirty="0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’</a:t>
            </a:r>
            <a:r>
              <a:rPr lang="ko-KR" altLang="en-US" sz="1400" b="1" dirty="0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등에서 유로 또는 무료로  사용자가 앱을 </a:t>
            </a:r>
            <a:endParaRPr lang="en-US" altLang="ko-KR" sz="1400" dirty="0" smtClean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lnSpc>
                <a:spcPct val="150000"/>
              </a:lnSpc>
              <a:defRPr/>
            </a:pPr>
            <a:r>
              <a:rPr lang="ko-KR" altLang="en-US" sz="14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</a:t>
            </a:r>
            <a:r>
              <a:rPr lang="ko-KR" altLang="en-US" sz="1400" b="1" dirty="0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직접 다운받아 사용 가능</a:t>
            </a:r>
            <a:endParaRPr lang="en-US" altLang="ko-KR" sz="1400" b="1" dirty="0">
              <a:solidFill>
                <a:srgbClr val="108BA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5299" name="TextBox 12"/>
          <p:cNvSpPr txBox="1">
            <a:spLocks noChangeArrowheads="1"/>
          </p:cNvSpPr>
          <p:nvPr/>
        </p:nvSpPr>
        <p:spPr bwMode="auto">
          <a:xfrm>
            <a:off x="1022350" y="1628775"/>
            <a:ext cx="20383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lang="en-US" altLang="ko-KR" sz="1600" b="1">
                <a:latin typeface="나눔고딕" panose="020D0604000000000000" pitchFamily="50" charset="-127"/>
                <a:ea typeface="나눔고딕" panose="020D0604000000000000" pitchFamily="50" charset="-127"/>
              </a:rPr>
              <a:t>1) </a:t>
            </a:r>
            <a:r>
              <a:rPr lang="ko-KR" altLang="en-US" sz="1600" b="1">
                <a:latin typeface="나눔고딕" panose="020D0604000000000000" pitchFamily="50" charset="-127"/>
                <a:ea typeface="나눔고딕" panose="020D0604000000000000" pitchFamily="50" charset="-127"/>
              </a:rPr>
              <a:t>애플리케이션 광고</a:t>
            </a:r>
          </a:p>
        </p:txBody>
      </p:sp>
      <p:grpSp>
        <p:nvGrpSpPr>
          <p:cNvPr id="55300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55302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r>
                <a:rPr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매체의 유형</a:t>
              </a:r>
            </a:p>
          </p:txBody>
        </p:sp>
        <p:sp>
          <p:nvSpPr>
            <p:cNvPr id="13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5304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r>
                <a:rPr lang="en-US" altLang="ko-KR" sz="2400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</a:t>
              </a:r>
              <a:endParaRPr lang="ko-KR" altLang="en-US" sz="2400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55301" name="TextBox 2"/>
          <p:cNvSpPr txBox="1">
            <a:spLocks noChangeArrowheads="1"/>
          </p:cNvSpPr>
          <p:nvPr/>
        </p:nvSpPr>
        <p:spPr bwMode="auto">
          <a:xfrm>
            <a:off x="539750" y="528638"/>
            <a:ext cx="1468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r>
              <a:rPr kumimoji="0" lang="en-US" altLang="ko-KR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4) </a:t>
            </a:r>
            <a:r>
              <a:rPr kumimoji="0" lang="ko-KR" altLang="en-US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스마트 미디어</a:t>
            </a:r>
            <a:endParaRPr kumimoji="0" lang="en-US" altLang="ko-KR" sz="1400" b="1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직사각형 10"/>
          <p:cNvSpPr>
            <a:spLocks noChangeArrowheads="1"/>
          </p:cNvSpPr>
          <p:nvPr/>
        </p:nvSpPr>
        <p:spPr bwMode="auto">
          <a:xfrm>
            <a:off x="541338" y="1455738"/>
            <a:ext cx="42513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lang="ko-KR" altLang="en-US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애플리케이션 광고와 목적에 따른 유형 분류</a:t>
            </a:r>
          </a:p>
        </p:txBody>
      </p:sp>
      <p:sp>
        <p:nvSpPr>
          <p:cNvPr id="16" name="직사각형 9"/>
          <p:cNvSpPr/>
          <p:nvPr/>
        </p:nvSpPr>
        <p:spPr>
          <a:xfrm>
            <a:off x="446088" y="1590675"/>
            <a:ext cx="82550" cy="77788"/>
          </a:xfrm>
          <a:prstGeom prst="rect">
            <a:avLst/>
          </a:prstGeom>
          <a:solidFill>
            <a:srgbClr val="108B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>
              <a:solidFill>
                <a:srgbClr val="108BA4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  <p:graphicFrame>
        <p:nvGraphicFramePr>
          <p:cNvPr id="27" name="표 24"/>
          <p:cNvGraphicFramePr>
            <a:graphicFrameLocks noGrp="1"/>
          </p:cNvGraphicFramePr>
          <p:nvPr/>
        </p:nvGraphicFramePr>
        <p:xfrm>
          <a:off x="477838" y="1863725"/>
          <a:ext cx="8239126" cy="3960813"/>
        </p:xfrm>
        <a:graphic>
          <a:graphicData uri="http://schemas.openxmlformats.org/drawingml/2006/table">
            <a:tbl>
              <a:tblPr/>
              <a:tblGrid>
                <a:gridCol w="1038493"/>
                <a:gridCol w="2400211"/>
                <a:gridCol w="2400211"/>
                <a:gridCol w="2400211"/>
              </a:tblGrid>
              <a:tr h="433965">
                <a:tc>
                  <a:txBody>
                    <a:bodyPr/>
                    <a:lstStyle/>
                    <a:p>
                      <a:pPr algn="ctr"/>
                      <a:endParaRPr lang="ko-KR" altLang="en-US" sz="1400" b="1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58" marR="60958" marT="30480" marB="3048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비즈니스 확장형</a:t>
                      </a:r>
                      <a:endParaRPr lang="ko-KR" altLang="en-US" sz="1400" b="1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58" marR="60958" marT="30480" marB="3048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차별적 서비스 제공형</a:t>
                      </a:r>
                      <a:endParaRPr lang="ko-KR" altLang="en-US" sz="1400" b="1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58" marR="60958" marT="30480" marB="3048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마케팅 채널형</a:t>
                      </a:r>
                      <a:endParaRPr lang="ko-KR" altLang="en-US" sz="1400" b="1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58" marR="60958" marT="30480" marB="3048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65413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목적</a:t>
                      </a:r>
                      <a:endParaRPr lang="ko-KR" altLang="en-US" sz="10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58" marR="60958" marT="30480" marB="3048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비즈니스 모델 확장</a:t>
                      </a:r>
                      <a:endParaRPr lang="ko-KR" altLang="en-US" sz="10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58" marR="60958" marT="30480" marB="3048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브랜드 가치 상승</a:t>
                      </a:r>
                      <a:endParaRPr lang="ko-KR" altLang="en-US" sz="10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58" marR="60958" marT="30480" marB="3048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000" kern="12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광범위한 정보 제공</a:t>
                      </a:r>
                      <a:endParaRPr lang="ko-KR" altLang="en-US" sz="1000" kern="12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marL="60958" marR="60958" marT="30480" marB="3048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5195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특징</a:t>
                      </a:r>
                      <a:endParaRPr lang="ko-KR" altLang="en-US" sz="10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58" marR="60958" marT="30480" marB="3048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기존의 비즈니스 모델을 확장하기 때문에 인터넷 기업이 선도하여 구매까지 연결 가능</a:t>
                      </a:r>
                      <a:endParaRPr lang="ko-KR" altLang="en-US" sz="10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58" marR="60958" marT="30480" marB="3048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가장 일반적인 형태로 비인터넷 기업도 자사의 비즈니스와 더불어 차별적 서비스를 제공</a:t>
                      </a:r>
                      <a:endParaRPr lang="ko-KR" altLang="en-US" sz="10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58" marR="60958" marT="30480" marB="3048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000" kern="12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인터넷 홈페이지 같이 제품정보</a:t>
                      </a: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000" kern="12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주변 매장 정보 등을 제공</a:t>
                      </a:r>
                      <a:endParaRPr lang="ko-KR" altLang="en-US" sz="1000" kern="12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marL="60958" marR="60958" marT="30480" marB="3048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624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사례</a:t>
                      </a:r>
                      <a:endParaRPr lang="ko-KR" altLang="en-US" sz="10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58" marR="60958" marT="30480" marB="30480" anchor="ctr" horzOverflow="overflow">
                    <a:lnL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Facebook</a:t>
                      </a:r>
                    </a:p>
                    <a:p>
                      <a:pPr algn="ctr"/>
                      <a:endParaRPr lang="en-US" altLang="ko-KR" sz="100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/>
                      <a:endParaRPr lang="en-US" altLang="ko-KR" sz="100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/>
                      <a:endParaRPr lang="en-US" altLang="ko-KR" sz="100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/>
                      <a:endParaRPr lang="en-US" altLang="ko-KR" sz="100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/>
                      <a:endParaRPr lang="en-US" altLang="ko-KR" sz="100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/>
                      <a:endParaRPr lang="en-US" altLang="ko-KR" sz="100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/>
                      <a:endParaRPr lang="en-US" altLang="ko-KR" sz="100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/>
                      <a:endParaRPr lang="en-US" altLang="ko-KR" sz="100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/>
                      <a:endParaRPr lang="en-US" altLang="ko-KR" sz="100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/>
                      <a:endParaRPr lang="en-US" altLang="ko-KR" sz="100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/>
                      <a:endParaRPr lang="en-US" altLang="ko-KR" sz="100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/>
                      <a:endParaRPr lang="en-US" altLang="ko-KR" sz="100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/>
                      <a:r>
                        <a:rPr lang="ko-KR" altLang="en-US" sz="10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온라인에서 제공하던 네트워크 서비스를 모바일로 확장</a:t>
                      </a:r>
                      <a:endParaRPr lang="en-US" altLang="ko-KR" sz="100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/>
                      <a:endParaRPr lang="ko-KR" altLang="en-US" sz="10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58" marR="60958" marT="30480" marB="3048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현대자동차 투싼 </a:t>
                      </a:r>
                      <a:r>
                        <a:rPr lang="en-US" altLang="ko-KR" sz="1000" dirty="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iX</a:t>
                      </a:r>
                      <a:endParaRPr lang="en-US" altLang="ko-KR" sz="100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/>
                      <a:endParaRPr lang="en-US" altLang="ko-KR" sz="100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/>
                      <a:endParaRPr lang="en-US" altLang="ko-KR" sz="100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/>
                      <a:endParaRPr lang="en-US" altLang="ko-KR" sz="100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/>
                      <a:endParaRPr lang="en-US" altLang="ko-KR" sz="100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/>
                      <a:endParaRPr lang="en-US" altLang="ko-KR" sz="100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/>
                      <a:endParaRPr lang="en-US" altLang="ko-KR" sz="100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/>
                      <a:endParaRPr lang="en-US" altLang="ko-KR" sz="100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/>
                      <a:endParaRPr lang="en-US" altLang="ko-KR" sz="100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/>
                      <a:endParaRPr lang="en-US" altLang="ko-KR" sz="100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/>
                      <a:endParaRPr lang="en-US" altLang="ko-KR" sz="100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/>
                      <a:endParaRPr lang="en-US" altLang="ko-KR" sz="100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/>
                      <a:endParaRPr lang="en-US" altLang="ko-KR" sz="100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/>
                      <a:r>
                        <a:rPr lang="ko-KR" altLang="en-US" sz="10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자동차의 성능과 함께 연인과 데이트하기 좋은 장소 등 타겟에 맞는 다양한 정보 제공</a:t>
                      </a:r>
                      <a:endParaRPr lang="en-US" altLang="ko-KR" sz="100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/>
                      <a:endParaRPr lang="en-US" altLang="ko-KR" sz="100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58" marR="60958" marT="30480" marB="3048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샤넬</a:t>
                      </a:r>
                      <a:endParaRPr lang="en-US" altLang="ko-KR" sz="100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/>
                      <a:endParaRPr lang="en-US" altLang="ko-KR" sz="100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/>
                      <a:endParaRPr lang="en-US" altLang="ko-KR" sz="100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/>
                      <a:endParaRPr lang="en-US" altLang="ko-KR" sz="100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/>
                      <a:endParaRPr lang="en-US" altLang="ko-KR" sz="100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/>
                      <a:endParaRPr lang="en-US" altLang="ko-KR" sz="100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/>
                      <a:endParaRPr lang="en-US" altLang="ko-KR" sz="100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/>
                      <a:endParaRPr lang="en-US" altLang="ko-KR" sz="100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/>
                      <a:endParaRPr lang="en-US" altLang="ko-KR" sz="100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/>
                      <a:endParaRPr lang="en-US" altLang="ko-KR" sz="100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/>
                      <a:endParaRPr lang="en-US" altLang="ko-KR" sz="100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/>
                      <a:endParaRPr lang="en-US" altLang="ko-KR" sz="100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/>
                      <a:endParaRPr lang="en-US" altLang="ko-KR" sz="100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/>
                      <a:r>
                        <a:rPr lang="ko-KR" altLang="en-US" sz="10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기업의 최근 소식 및 제품 정보</a:t>
                      </a:r>
                      <a:r>
                        <a:rPr lang="en-US" altLang="ko-KR" sz="10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주변 매장 안내</a:t>
                      </a:r>
                      <a:endParaRPr lang="en-US" altLang="ko-KR" sz="100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/>
                      <a:endParaRPr lang="ko-KR" altLang="en-US" sz="1000" kern="12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marL="60958" marR="60958" marT="30480" marB="30480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6346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3" t="15295" r="7648" b="15282"/>
          <a:stretch>
            <a:fillRect/>
          </a:stretch>
        </p:blipFill>
        <p:spPr bwMode="auto">
          <a:xfrm>
            <a:off x="2032000" y="3622675"/>
            <a:ext cx="1471613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47" name="Picture 2" descr="http://a2.mzstatic.com/us/r30/Purple/v4/43/9d/09/439d097f-9211-550a-5c5e-d641cada1389/screen320x480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5" y="3622675"/>
            <a:ext cx="1524000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48" name="Picture 4" descr="http://cfile27.uf.tistory.com/image/193743334E33FCC72AFB9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438" y="3622675"/>
            <a:ext cx="1524000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6349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56351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r>
                <a:rPr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매체의 유형</a:t>
              </a:r>
            </a:p>
          </p:txBody>
        </p:sp>
        <p:sp>
          <p:nvSpPr>
            <p:cNvPr id="17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6353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r>
                <a:rPr lang="en-US" altLang="ko-KR" sz="2400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</a:t>
              </a:r>
              <a:endParaRPr lang="ko-KR" altLang="en-US" sz="2400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56350" name="TextBox 2"/>
          <p:cNvSpPr txBox="1">
            <a:spLocks noChangeArrowheads="1"/>
          </p:cNvSpPr>
          <p:nvPr/>
        </p:nvSpPr>
        <p:spPr bwMode="auto">
          <a:xfrm>
            <a:off x="539750" y="528638"/>
            <a:ext cx="2085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r>
              <a:rPr kumimoji="0" lang="en-US" altLang="ko-KR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4) </a:t>
            </a:r>
            <a:r>
              <a:rPr kumimoji="0" lang="ko-KR" altLang="en-US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스마트 미디어</a:t>
            </a:r>
            <a:endParaRPr kumimoji="0" lang="en-US" altLang="ko-KR" sz="1400" b="1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kumimoji="0" lang="en-US" altLang="ko-KR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     1_ </a:t>
            </a:r>
            <a:r>
              <a:rPr kumimoji="0" lang="ko-KR" altLang="en-US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애플리케이션 광고</a:t>
            </a:r>
            <a:endParaRPr kumimoji="0" lang="en-US" altLang="ko-KR" sz="1400" b="1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슬라이드 번호 개체 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fld id="{D47E11BE-D2B4-483D-B525-A786D3B97E03}" type="slidenum">
              <a:rPr kumimoji="0" lang="ko-KR" altLang="en-US"/>
              <a:pPr/>
              <a:t>2</a:t>
            </a:fld>
            <a:endParaRPr kumimoji="0" lang="ko-KR" altLang="en-US"/>
          </a:p>
        </p:txBody>
      </p:sp>
      <p:sp>
        <p:nvSpPr>
          <p:cNvPr id="38915" name="내용 개체 틀 2"/>
          <p:cNvSpPr txBox="1">
            <a:spLocks/>
          </p:cNvSpPr>
          <p:nvPr/>
        </p:nvSpPr>
        <p:spPr bwMode="auto">
          <a:xfrm>
            <a:off x="3035300" y="1752600"/>
            <a:ext cx="528161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>
              <a:buClr>
                <a:schemeClr val="accent1"/>
              </a:buClr>
              <a:buSzPct val="68000"/>
              <a:buFont typeface="Lucida Sans Unicode" panose="020B0602030504020204" pitchFamily="34" charset="0"/>
              <a:buAutoNum type="arabicPeriod"/>
            </a:pPr>
            <a:r>
              <a:rPr lang="ko-KR" altLang="en-US" sz="2400">
                <a:latin typeface="나눔고딕" panose="020D0604000000000000" pitchFamily="50" charset="-127"/>
                <a:ea typeface="나눔고딕" panose="020D0604000000000000" pitchFamily="50" charset="-127"/>
              </a:rPr>
              <a:t>매체의 의미</a:t>
            </a:r>
          </a:p>
          <a:p>
            <a:pPr eaLnBrk="1" latinLnBrk="1" hangingPunct="1">
              <a:buClr>
                <a:schemeClr val="accent1"/>
              </a:buClr>
              <a:buSzPct val="68000"/>
              <a:buFont typeface="Lucida Sans Unicode" panose="020B0602030504020204" pitchFamily="34" charset="0"/>
              <a:buAutoNum type="arabicPeriod"/>
            </a:pPr>
            <a:endParaRPr lang="ko-KR" altLang="en-US" sz="24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buClr>
                <a:schemeClr val="accent1"/>
              </a:buClr>
              <a:buSzPct val="68000"/>
              <a:buFont typeface="Lucida Sans Unicode" panose="020B0602030504020204" pitchFamily="34" charset="0"/>
              <a:buAutoNum type="arabicPeriod"/>
            </a:pPr>
            <a:r>
              <a:rPr lang="ko-KR" altLang="en-US" sz="2400">
                <a:latin typeface="나눔고딕" panose="020D0604000000000000" pitchFamily="50" charset="-127"/>
                <a:ea typeface="나눔고딕" panose="020D0604000000000000" pitchFamily="50" charset="-127"/>
              </a:rPr>
              <a:t>매체의 유형</a:t>
            </a:r>
          </a:p>
          <a:p>
            <a:pPr eaLnBrk="1" latinLnBrk="1" hangingPunct="1">
              <a:buClr>
                <a:schemeClr val="accent1"/>
              </a:buClr>
              <a:buSzPct val="68000"/>
              <a:buFont typeface="Lucida Sans Unicode" panose="020B0602030504020204" pitchFamily="34" charset="0"/>
              <a:buAutoNum type="arabicPeriod"/>
            </a:pPr>
            <a:endParaRPr lang="ko-KR" altLang="en-US" sz="240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1800" y="549275"/>
            <a:ext cx="264318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  <a:ea typeface="나눔고딕"/>
                <a:cs typeface="나눔고딕"/>
              </a:rPr>
              <a:t>차례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모서리가 둥근 직사각형 13"/>
          <p:cNvSpPr/>
          <p:nvPr/>
        </p:nvSpPr>
        <p:spPr>
          <a:xfrm>
            <a:off x="777875" y="1366838"/>
            <a:ext cx="7608888" cy="4438650"/>
          </a:xfrm>
          <a:prstGeom prst="roundRect">
            <a:avLst>
              <a:gd name="adj" fmla="val 11560"/>
            </a:avLst>
          </a:prstGeom>
          <a:noFill/>
          <a:ln w="9525" cmpd="sng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latinLnBrk="1" hangingPunct="1">
              <a:lnSpc>
                <a:spcPct val="150000"/>
              </a:lnSpc>
              <a:defRPr/>
            </a:pPr>
            <a:r>
              <a:rPr lang="en-US" altLang="ko-KR" sz="1400" dirty="0">
                <a:solidFill>
                  <a:schemeClr val="tx1"/>
                </a:solidFill>
                <a:latin typeface="나눔고딕" charset="0"/>
                <a:ea typeface="나눔고딕" charset="0"/>
                <a:cs typeface="나눔고딕" charset="0"/>
              </a:rPr>
              <a:t>-  </a:t>
            </a:r>
            <a:r>
              <a:rPr lang="ko-KR" altLang="en-US" sz="1400" dirty="0" err="1">
                <a:solidFill>
                  <a:schemeClr val="tx1"/>
                </a:solidFill>
                <a:latin typeface="나눔고딕" charset="0"/>
                <a:ea typeface="나눔고딕" charset="0"/>
                <a:cs typeface="나눔고딕" charset="0"/>
              </a:rPr>
              <a:t>스마트폰</a:t>
            </a:r>
            <a:r>
              <a:rPr lang="ko-KR" altLang="en-US" sz="1400" dirty="0">
                <a:solidFill>
                  <a:schemeClr val="tx1"/>
                </a:solidFill>
                <a:latin typeface="나눔고딕" charset="0"/>
                <a:ea typeface="나눔고딕" charset="0"/>
                <a:cs typeface="나눔고딕" charset="0"/>
              </a:rPr>
              <a:t> 등장으로 풀 </a:t>
            </a:r>
            <a:r>
              <a:rPr lang="ko-KR" altLang="en-US" sz="1400" dirty="0" err="1">
                <a:solidFill>
                  <a:schemeClr val="tx1"/>
                </a:solidFill>
                <a:latin typeface="나눔고딕" charset="0"/>
                <a:ea typeface="나눔고딕" charset="0"/>
                <a:cs typeface="나눔고딕" charset="0"/>
              </a:rPr>
              <a:t>브라우징이</a:t>
            </a:r>
            <a:r>
              <a:rPr lang="ko-KR" altLang="en-US" sz="1400" dirty="0">
                <a:solidFill>
                  <a:schemeClr val="tx1"/>
                </a:solidFill>
                <a:latin typeface="나눔고딕" charset="0"/>
                <a:ea typeface="나눔고딕" charset="0"/>
                <a:cs typeface="나눔고딕" charset="0"/>
              </a:rPr>
              <a:t> 가능해져 </a:t>
            </a:r>
            <a:r>
              <a:rPr lang="en-US" altLang="ko-KR" sz="1400" dirty="0">
                <a:solidFill>
                  <a:schemeClr val="tx1"/>
                </a:solidFill>
                <a:latin typeface="나눔고딕" charset="0"/>
                <a:ea typeface="나눔고딕" charset="0"/>
                <a:cs typeface="나눔고딕" charset="0"/>
              </a:rPr>
              <a:t>PC</a:t>
            </a:r>
            <a:r>
              <a:rPr lang="ko-KR" altLang="en-US" sz="1400" dirty="0">
                <a:solidFill>
                  <a:schemeClr val="tx1"/>
                </a:solidFill>
                <a:latin typeface="나눔고딕" charset="0"/>
                <a:ea typeface="나눔고딕" charset="0"/>
                <a:cs typeface="나눔고딕" charset="0"/>
              </a:rPr>
              <a:t>에서 구현되는 웹 광고가</a:t>
            </a:r>
            <a:endParaRPr lang="en-US" altLang="ko-KR" sz="1400" dirty="0">
              <a:solidFill>
                <a:schemeClr val="tx1"/>
              </a:solidFill>
              <a:latin typeface="나눔고딕" charset="0"/>
              <a:ea typeface="나눔고딕" charset="0"/>
              <a:cs typeface="나눔고딕" charset="0"/>
            </a:endParaRPr>
          </a:p>
          <a:p>
            <a:pPr eaLnBrk="1" latinLnBrk="1" hangingPunct="1">
              <a:lnSpc>
                <a:spcPct val="150000"/>
              </a:lnSpc>
              <a:defRPr/>
            </a:pPr>
            <a:r>
              <a:rPr lang="ko-KR" altLang="en-US" sz="1400" dirty="0">
                <a:solidFill>
                  <a:schemeClr val="tx1"/>
                </a:solidFill>
                <a:latin typeface="나눔고딕" charset="0"/>
                <a:ea typeface="나눔고딕" charset="0"/>
                <a:cs typeface="나눔고딕" charset="0"/>
              </a:rPr>
              <a:t>    </a:t>
            </a:r>
            <a:r>
              <a:rPr lang="ko-KR" altLang="en-US" sz="1400" dirty="0" err="1">
                <a:solidFill>
                  <a:schemeClr val="tx1"/>
                </a:solidFill>
                <a:latin typeface="나눔고딕" charset="0"/>
                <a:ea typeface="나눔고딕" charset="0"/>
                <a:cs typeface="나눔고딕" charset="0"/>
              </a:rPr>
              <a:t>스마트폰에서</a:t>
            </a:r>
            <a:r>
              <a:rPr lang="ko-KR" altLang="en-US" sz="1400" dirty="0">
                <a:solidFill>
                  <a:schemeClr val="tx1"/>
                </a:solidFill>
                <a:latin typeface="나눔고딕" charset="0"/>
                <a:ea typeface="나눔고딕" charset="0"/>
                <a:cs typeface="나눔고딕" charset="0"/>
              </a:rPr>
              <a:t> 동일하게 구현됨</a:t>
            </a:r>
            <a:endParaRPr lang="en-US" altLang="ko-KR" sz="1400" dirty="0">
              <a:solidFill>
                <a:schemeClr val="tx1"/>
              </a:solidFill>
              <a:latin typeface="나눔고딕" charset="0"/>
              <a:ea typeface="나눔고딕" charset="0"/>
              <a:cs typeface="나눔고딕" charset="0"/>
            </a:endParaRPr>
          </a:p>
          <a:p>
            <a:pPr eaLnBrk="1" latinLnBrk="1" hangingPunct="1">
              <a:lnSpc>
                <a:spcPct val="150000"/>
              </a:lnSpc>
              <a:defRPr/>
            </a:pPr>
            <a:r>
              <a:rPr lang="en-US" altLang="ko-KR" sz="1400" dirty="0">
                <a:solidFill>
                  <a:schemeClr val="tx1"/>
                </a:solidFill>
                <a:latin typeface="나눔고딕" charset="0"/>
                <a:ea typeface="나눔고딕" charset="0"/>
                <a:cs typeface="나눔고딕" charset="0"/>
              </a:rPr>
              <a:t>-  </a:t>
            </a:r>
            <a:r>
              <a:rPr lang="ko-KR" altLang="en-US" sz="1400" dirty="0">
                <a:solidFill>
                  <a:schemeClr val="tx1"/>
                </a:solidFill>
                <a:latin typeface="나눔고딕" charset="0"/>
                <a:ea typeface="나눔고딕" charset="0"/>
                <a:cs typeface="나눔고딕" charset="0"/>
              </a:rPr>
              <a:t>기존의 </a:t>
            </a:r>
            <a:r>
              <a:rPr lang="ko-KR" altLang="en-US" sz="1400" dirty="0" err="1">
                <a:solidFill>
                  <a:schemeClr val="tx1"/>
                </a:solidFill>
                <a:latin typeface="나눔고딕" charset="0"/>
                <a:ea typeface="나눔고딕" charset="0"/>
                <a:cs typeface="나눔고딕" charset="0"/>
              </a:rPr>
              <a:t>웹광고와</a:t>
            </a:r>
            <a:r>
              <a:rPr lang="ko-KR" altLang="en-US" sz="1400" dirty="0">
                <a:solidFill>
                  <a:schemeClr val="tx1"/>
                </a:solidFill>
                <a:latin typeface="나눔고딕" charset="0"/>
                <a:ea typeface="나눔고딕" charset="0"/>
                <a:cs typeface="나눔고딕" charset="0"/>
              </a:rPr>
              <a:t> 같이 디스플레이 광고와 검색광고로 나누어 볼 수 있음</a:t>
            </a:r>
            <a:endParaRPr lang="en-US" altLang="ko-KR" sz="1400" dirty="0">
              <a:solidFill>
                <a:schemeClr val="tx1"/>
              </a:solidFill>
              <a:latin typeface="나눔고딕" charset="0"/>
              <a:ea typeface="나눔고딕" charset="0"/>
              <a:cs typeface="나눔고딕" charset="0"/>
            </a:endParaRPr>
          </a:p>
          <a:p>
            <a:pPr eaLnBrk="1" latinLnBrk="1" hangingPunct="1">
              <a:lnSpc>
                <a:spcPct val="150000"/>
              </a:lnSpc>
              <a:defRPr/>
            </a:pPr>
            <a:endParaRPr lang="en-US" altLang="ko-KR" sz="700" b="1" dirty="0">
              <a:solidFill>
                <a:schemeClr val="accent6"/>
              </a:solidFill>
              <a:latin typeface="나눔고딕" charset="0"/>
              <a:ea typeface="나눔고딕" charset="0"/>
              <a:cs typeface="나눔고딕" charset="0"/>
            </a:endParaRPr>
          </a:p>
          <a:p>
            <a:pPr eaLnBrk="1" latinLnBrk="1" hangingPunct="1">
              <a:lnSpc>
                <a:spcPct val="150000"/>
              </a:lnSpc>
              <a:defRPr/>
            </a:pPr>
            <a:r>
              <a:rPr lang="en-US" altLang="ko-KR" sz="1400" b="1" dirty="0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1) </a:t>
            </a:r>
            <a:r>
              <a:rPr lang="ko-KR" altLang="en-US" sz="1400" b="1" dirty="0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모바일 디스플레이 광고</a:t>
            </a:r>
            <a:endParaRPr lang="en-US" altLang="ko-KR" sz="1400" b="1" dirty="0">
              <a:solidFill>
                <a:srgbClr val="108BA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lnSpc>
                <a:spcPct val="150000"/>
              </a:lnSpc>
              <a:defRPr/>
            </a:pPr>
            <a:r>
              <a:rPr lang="ko-KR" altLang="en-US" sz="1200" dirty="0">
                <a:solidFill>
                  <a:schemeClr val="tx1"/>
                </a:solidFill>
                <a:latin typeface="나눔고딕" charset="0"/>
                <a:ea typeface="나눔고딕" charset="0"/>
                <a:cs typeface="나눔고딕" charset="0"/>
              </a:rPr>
              <a:t>전체 화면의 약 </a:t>
            </a:r>
            <a:r>
              <a:rPr lang="en-US" altLang="ko-KR" sz="1200" dirty="0">
                <a:solidFill>
                  <a:schemeClr val="tx1"/>
                </a:solidFill>
                <a:latin typeface="나눔고딕" charset="0"/>
                <a:ea typeface="나눔고딕" charset="0"/>
                <a:cs typeface="나눔고딕" charset="0"/>
              </a:rPr>
              <a:t>10%</a:t>
            </a:r>
            <a:r>
              <a:rPr lang="ko-KR" altLang="en-US" sz="1200" dirty="0">
                <a:solidFill>
                  <a:schemeClr val="tx1"/>
                </a:solidFill>
                <a:latin typeface="나눔고딕" charset="0"/>
                <a:ea typeface="나눔고딕" charset="0"/>
                <a:cs typeface="나눔고딕" charset="0"/>
              </a:rPr>
              <a:t>에 해당하는 면적을 점유하여 단독으로 광고가 노출되기 때문에 주목도가 높으며</a:t>
            </a:r>
            <a:r>
              <a:rPr lang="en-US" altLang="ko-KR" sz="1200" dirty="0">
                <a:solidFill>
                  <a:schemeClr val="tx1"/>
                </a:solidFill>
                <a:latin typeface="나눔고딕" charset="0"/>
                <a:ea typeface="나눔고딕" charset="0"/>
                <a:cs typeface="나눔고딕" charset="0"/>
              </a:rPr>
              <a:t>, </a:t>
            </a:r>
            <a:r>
              <a:rPr lang="ko-KR" altLang="en-US" sz="1200" dirty="0" err="1">
                <a:solidFill>
                  <a:schemeClr val="tx1"/>
                </a:solidFill>
                <a:latin typeface="나눔고딕" charset="0"/>
                <a:ea typeface="나눔고딕" charset="0"/>
                <a:cs typeface="나눔고딕" charset="0"/>
              </a:rPr>
              <a:t>스마트폰</a:t>
            </a:r>
            <a:r>
              <a:rPr lang="ko-KR" altLang="en-US" sz="1200" dirty="0">
                <a:solidFill>
                  <a:schemeClr val="tx1"/>
                </a:solidFill>
                <a:latin typeface="나눔고딕" charset="0"/>
                <a:ea typeface="나눔고딕" charset="0"/>
                <a:cs typeface="나눔고딕" charset="0"/>
              </a:rPr>
              <a:t> 사용자인 </a:t>
            </a:r>
            <a:r>
              <a:rPr lang="en-US" altLang="ko-KR" sz="1200" dirty="0">
                <a:solidFill>
                  <a:schemeClr val="tx1"/>
                </a:solidFill>
                <a:latin typeface="나눔고딕" charset="0"/>
                <a:ea typeface="나눔고딕" charset="0"/>
                <a:cs typeface="나눔고딕" charset="0"/>
              </a:rPr>
              <a:t>20~30</a:t>
            </a:r>
            <a:r>
              <a:rPr lang="ko-KR" altLang="en-US" sz="1200" dirty="0">
                <a:solidFill>
                  <a:schemeClr val="tx1"/>
                </a:solidFill>
                <a:latin typeface="나눔고딕" charset="0"/>
                <a:ea typeface="나눔고딕" charset="0"/>
                <a:cs typeface="나눔고딕" charset="0"/>
              </a:rPr>
              <a:t>대의 구매력 높은 고객 </a:t>
            </a:r>
            <a:r>
              <a:rPr lang="ko-KR" altLang="en-US" sz="1200" dirty="0" err="1">
                <a:solidFill>
                  <a:schemeClr val="tx1"/>
                </a:solidFill>
                <a:latin typeface="나눔고딕" charset="0"/>
                <a:ea typeface="나눔고딕" charset="0"/>
                <a:cs typeface="나눔고딕" charset="0"/>
              </a:rPr>
              <a:t>타겟팅에도</a:t>
            </a:r>
            <a:r>
              <a:rPr lang="ko-KR" altLang="en-US" sz="1200" dirty="0">
                <a:solidFill>
                  <a:schemeClr val="tx1"/>
                </a:solidFill>
                <a:latin typeface="나눔고딕" charset="0"/>
                <a:ea typeface="나눔고딕" charset="0"/>
                <a:cs typeface="나눔고딕" charset="0"/>
              </a:rPr>
              <a:t> 용이함</a:t>
            </a:r>
            <a:endParaRPr lang="en-US" altLang="ko-KR" sz="1200" dirty="0">
              <a:solidFill>
                <a:schemeClr val="tx1"/>
              </a:solidFill>
              <a:latin typeface="나눔고딕" charset="0"/>
              <a:ea typeface="나눔고딕" charset="0"/>
              <a:cs typeface="나눔고딕" charset="0"/>
            </a:endParaRPr>
          </a:p>
          <a:p>
            <a:pPr eaLnBrk="1" latinLnBrk="1" hangingPunct="1">
              <a:lnSpc>
                <a:spcPct val="150000"/>
              </a:lnSpc>
              <a:defRPr/>
            </a:pPr>
            <a:r>
              <a:rPr lang="en-US" altLang="ko-KR" sz="1400" b="1" dirty="0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2) </a:t>
            </a:r>
            <a:r>
              <a:rPr lang="ko-KR" altLang="en-US" sz="1400" b="1" dirty="0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모바일 검색광고</a:t>
            </a:r>
            <a:endParaRPr lang="en-US" altLang="ko-KR" sz="1400" b="1" dirty="0">
              <a:solidFill>
                <a:srgbClr val="108BA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lnSpc>
                <a:spcPct val="150000"/>
              </a:lnSpc>
              <a:defRPr/>
            </a:pPr>
            <a:r>
              <a:rPr lang="en-US" altLang="ko-KR" sz="1200" dirty="0">
                <a:solidFill>
                  <a:schemeClr val="tx1"/>
                </a:solidFill>
                <a:latin typeface="나눔고딕" charset="0"/>
                <a:ea typeface="나눔고딕" charset="0"/>
                <a:cs typeface="나눔고딕" charset="0"/>
              </a:rPr>
              <a:t>PC</a:t>
            </a:r>
            <a:r>
              <a:rPr lang="ko-KR" altLang="en-US" sz="1200" dirty="0">
                <a:solidFill>
                  <a:schemeClr val="tx1"/>
                </a:solidFill>
                <a:latin typeface="나눔고딕" charset="0"/>
                <a:ea typeface="나눔고딕" charset="0"/>
                <a:cs typeface="나눔고딕" charset="0"/>
              </a:rPr>
              <a:t>상황에서의 검색광고와 유사한 형태로 </a:t>
            </a:r>
            <a:r>
              <a:rPr lang="ko-KR" altLang="en-US" sz="1200" dirty="0" err="1">
                <a:solidFill>
                  <a:schemeClr val="tx1"/>
                </a:solidFill>
                <a:latin typeface="나눔고딕" charset="0"/>
                <a:ea typeface="나눔고딕" charset="0"/>
                <a:cs typeface="나눔고딕" charset="0"/>
              </a:rPr>
              <a:t>모바일</a:t>
            </a:r>
            <a:r>
              <a:rPr lang="ko-KR" altLang="en-US" sz="1200" dirty="0">
                <a:solidFill>
                  <a:schemeClr val="tx1"/>
                </a:solidFill>
                <a:latin typeface="나눔고딕" charset="0"/>
                <a:ea typeface="나눔고딕" charset="0"/>
                <a:cs typeface="나눔고딕" charset="0"/>
              </a:rPr>
              <a:t> 웹 페이지 혹은 </a:t>
            </a:r>
            <a:r>
              <a:rPr lang="ko-KR" altLang="en-US" sz="1200" dirty="0" err="1">
                <a:solidFill>
                  <a:schemeClr val="tx1"/>
                </a:solidFill>
                <a:latin typeface="나눔고딕" charset="0"/>
                <a:ea typeface="나눔고딕" charset="0"/>
                <a:cs typeface="나눔고딕" charset="0"/>
              </a:rPr>
              <a:t>모바일</a:t>
            </a:r>
            <a:r>
              <a:rPr lang="ko-KR" altLang="en-US" sz="1200" dirty="0">
                <a:solidFill>
                  <a:schemeClr val="tx1"/>
                </a:solidFill>
                <a:latin typeface="나눔고딕" charset="0"/>
                <a:ea typeface="나눔고딕" charset="0"/>
                <a:cs typeface="나눔고딕" charset="0"/>
              </a:rPr>
              <a:t> 애플리케이션에서 이루어지는 광고기법</a:t>
            </a:r>
            <a:endParaRPr lang="en-US" altLang="ko-KR" sz="1200" dirty="0">
              <a:solidFill>
                <a:schemeClr val="tx1"/>
              </a:solidFill>
              <a:latin typeface="나눔고딕" charset="0"/>
              <a:ea typeface="나눔고딕" charset="0"/>
              <a:cs typeface="나눔고딕" charset="0"/>
            </a:endParaRPr>
          </a:p>
          <a:p>
            <a:pPr eaLnBrk="1" latinLnBrk="1" hangingPunct="1">
              <a:lnSpc>
                <a:spcPct val="150000"/>
              </a:lnSpc>
              <a:defRPr/>
            </a:pPr>
            <a:r>
              <a:rPr lang="en-US" altLang="ko-KR" sz="1400" b="1" dirty="0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3) </a:t>
            </a:r>
            <a:r>
              <a:rPr lang="ko-KR" altLang="en-US" sz="1400" b="1" dirty="0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모바일 매체 디스플레이 광고</a:t>
            </a:r>
            <a:endParaRPr lang="en-US" altLang="ko-KR" sz="1400" b="1" dirty="0">
              <a:solidFill>
                <a:srgbClr val="108BA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lnSpc>
                <a:spcPct val="150000"/>
              </a:lnSpc>
              <a:defRPr/>
            </a:pPr>
            <a:r>
              <a:rPr lang="ko-KR" altLang="en-US" sz="1200" dirty="0" err="1">
                <a:solidFill>
                  <a:schemeClr val="tx1"/>
                </a:solidFill>
                <a:latin typeface="나눔고딕" charset="0"/>
                <a:ea typeface="나눔고딕" charset="0"/>
                <a:cs typeface="나눔고딕" charset="0"/>
              </a:rPr>
              <a:t>빅포털이나</a:t>
            </a:r>
            <a:r>
              <a:rPr lang="ko-KR" altLang="en-US" sz="1200" dirty="0">
                <a:solidFill>
                  <a:schemeClr val="tx1"/>
                </a:solidFill>
                <a:latin typeface="나눔고딕" charset="0"/>
                <a:ea typeface="나눔고딕" charset="0"/>
                <a:cs typeface="나눔고딕" charset="0"/>
              </a:rPr>
              <a:t> 언론사 등의 </a:t>
            </a:r>
            <a:r>
              <a:rPr lang="ko-KR" altLang="en-US" sz="1200" dirty="0" err="1">
                <a:solidFill>
                  <a:schemeClr val="tx1"/>
                </a:solidFill>
                <a:latin typeface="나눔고딕" charset="0"/>
                <a:ea typeface="나눔고딕" charset="0"/>
                <a:cs typeface="나눔고딕" charset="0"/>
              </a:rPr>
              <a:t>모바일</a:t>
            </a:r>
            <a:r>
              <a:rPr lang="ko-KR" altLang="en-US" sz="1200" dirty="0">
                <a:solidFill>
                  <a:schemeClr val="tx1"/>
                </a:solidFill>
                <a:latin typeface="나눔고딕" charset="0"/>
                <a:ea typeface="나눔고딕" charset="0"/>
                <a:cs typeface="나눔고딕" charset="0"/>
              </a:rPr>
              <a:t> 애플리케이션과 웹에 개별 집행되는 띠 배너 형식의 일반적인 광고 형태</a:t>
            </a:r>
            <a:endParaRPr lang="en-US" altLang="ko-KR" sz="1200" dirty="0">
              <a:solidFill>
                <a:schemeClr val="tx1"/>
              </a:solidFill>
              <a:latin typeface="나눔고딕" charset="0"/>
              <a:ea typeface="나눔고딕" charset="0"/>
              <a:cs typeface="나눔고딕" charset="0"/>
            </a:endParaRPr>
          </a:p>
          <a:p>
            <a:pPr eaLnBrk="1" latinLnBrk="1" hangingPunct="1">
              <a:lnSpc>
                <a:spcPct val="150000"/>
              </a:lnSpc>
              <a:defRPr/>
            </a:pPr>
            <a:r>
              <a:rPr lang="en-US" altLang="ko-KR" sz="1400" b="1" dirty="0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4) </a:t>
            </a:r>
            <a:r>
              <a:rPr lang="ko-KR" altLang="en-US" sz="1400" b="1" dirty="0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모바일 네트워크 디스플레이 광고</a:t>
            </a:r>
            <a:endParaRPr lang="en-US" altLang="ko-KR" sz="1400" b="1" dirty="0">
              <a:solidFill>
                <a:srgbClr val="108BA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lnSpc>
                <a:spcPct val="150000"/>
              </a:lnSpc>
              <a:defRPr/>
            </a:pPr>
            <a:r>
              <a:rPr lang="ko-KR" altLang="en-US" sz="1200" dirty="0" err="1">
                <a:solidFill>
                  <a:schemeClr val="tx1"/>
                </a:solidFill>
                <a:latin typeface="나눔고딕" charset="0"/>
                <a:ea typeface="나눔고딕" charset="0"/>
                <a:cs typeface="나눔고딕" charset="0"/>
              </a:rPr>
              <a:t>모바일</a:t>
            </a:r>
            <a:r>
              <a:rPr lang="ko-KR" altLang="en-US" sz="1200" dirty="0">
                <a:solidFill>
                  <a:schemeClr val="tx1"/>
                </a:solidFill>
                <a:latin typeface="나눔고딕" charset="0"/>
                <a:ea typeface="나눔고딕" charset="0"/>
                <a:cs typeface="나눔고딕" charset="0"/>
              </a:rPr>
              <a:t> 매체 광고에서 한 단계 진화해 여러 </a:t>
            </a:r>
            <a:r>
              <a:rPr lang="ko-KR" altLang="en-US" sz="1200" dirty="0" err="1">
                <a:solidFill>
                  <a:schemeClr val="tx1"/>
                </a:solidFill>
                <a:latin typeface="나눔고딕" charset="0"/>
                <a:ea typeface="나눔고딕" charset="0"/>
                <a:cs typeface="나눔고딕" charset="0"/>
              </a:rPr>
              <a:t>모바일</a:t>
            </a:r>
            <a:r>
              <a:rPr lang="ko-KR" altLang="en-US" sz="1200" dirty="0">
                <a:solidFill>
                  <a:schemeClr val="tx1"/>
                </a:solidFill>
                <a:latin typeface="나눔고딕" charset="0"/>
                <a:ea typeface="나눔고딕" charset="0"/>
                <a:cs typeface="나눔고딕" charset="0"/>
              </a:rPr>
              <a:t> 애플리케이션과 웹을 네트워크로 구성하여 다양한 광고 상품을 통해 </a:t>
            </a:r>
            <a:r>
              <a:rPr lang="ko-KR" altLang="en-US" sz="1200" dirty="0" err="1">
                <a:solidFill>
                  <a:schemeClr val="tx1"/>
                </a:solidFill>
                <a:latin typeface="나눔고딕" charset="0"/>
                <a:ea typeface="나눔고딕" charset="0"/>
                <a:cs typeface="나눔고딕" charset="0"/>
              </a:rPr>
              <a:t>노풀되는</a:t>
            </a:r>
            <a:r>
              <a:rPr lang="ko-KR" altLang="en-US" sz="1200" dirty="0">
                <a:solidFill>
                  <a:schemeClr val="tx1"/>
                </a:solidFill>
                <a:latin typeface="나눔고딕" charset="0"/>
                <a:ea typeface="나눔고딕" charset="0"/>
                <a:cs typeface="나눔고딕" charset="0"/>
              </a:rPr>
              <a:t> 디스플레이 광고를 말함</a:t>
            </a:r>
            <a:endParaRPr lang="en-US" altLang="ko-KR" sz="1200" dirty="0">
              <a:solidFill>
                <a:schemeClr val="tx1"/>
              </a:solidFill>
              <a:latin typeface="나눔고딕" charset="0"/>
              <a:ea typeface="나눔고딕" charset="0"/>
              <a:cs typeface="나눔고딕" charset="0"/>
            </a:endParaRPr>
          </a:p>
        </p:txBody>
      </p:sp>
      <p:sp>
        <p:nvSpPr>
          <p:cNvPr id="57347" name="TextBox 12"/>
          <p:cNvSpPr txBox="1">
            <a:spLocks noChangeArrowheads="1"/>
          </p:cNvSpPr>
          <p:nvPr/>
        </p:nvSpPr>
        <p:spPr bwMode="auto">
          <a:xfrm>
            <a:off x="1127125" y="936625"/>
            <a:ext cx="23447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lang="en-US" altLang="ko-KR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2) </a:t>
            </a:r>
            <a:r>
              <a:rPr lang="ko-KR" altLang="en-US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모바일 웹</a:t>
            </a:r>
            <a:r>
              <a:rPr lang="en-US" altLang="ko-KR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페이지 광고</a:t>
            </a:r>
          </a:p>
        </p:txBody>
      </p:sp>
      <p:sp>
        <p:nvSpPr>
          <p:cNvPr id="57348" name="TextBox 2"/>
          <p:cNvSpPr txBox="1">
            <a:spLocks noChangeArrowheads="1"/>
          </p:cNvSpPr>
          <p:nvPr/>
        </p:nvSpPr>
        <p:spPr bwMode="auto">
          <a:xfrm>
            <a:off x="539750" y="528638"/>
            <a:ext cx="1468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r>
              <a:rPr kumimoji="0" lang="en-US" altLang="ko-KR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4) </a:t>
            </a:r>
            <a:r>
              <a:rPr kumimoji="0" lang="ko-KR" altLang="en-US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스마트 미디어</a:t>
            </a:r>
            <a:endParaRPr kumimoji="0" lang="en-US" altLang="ko-KR" sz="1400" b="1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57349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57350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r>
                <a:rPr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매체의 유형</a:t>
              </a:r>
            </a:p>
          </p:txBody>
        </p:sp>
        <p:sp>
          <p:nvSpPr>
            <p:cNvPr id="23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7352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r>
                <a:rPr lang="en-US" altLang="ko-KR" sz="2400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</a:t>
              </a:r>
              <a:endParaRPr lang="ko-KR" altLang="en-US" sz="2400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66688" y="1276344"/>
            <a:ext cx="3185009" cy="2511432"/>
            <a:chOff x="5242896" y="3141561"/>
            <a:chExt cx="3832209" cy="3034273"/>
          </a:xfrm>
          <a:solidFill>
            <a:schemeClr val="bg1">
              <a:lumMod val="85000"/>
            </a:schemeClr>
          </a:solidFill>
        </p:grpSpPr>
        <p:sp>
          <p:nvSpPr>
            <p:cNvPr id="19" name="Hexagon 18"/>
            <p:cNvSpPr/>
            <p:nvPr/>
          </p:nvSpPr>
          <p:spPr>
            <a:xfrm>
              <a:off x="6430341" y="3790629"/>
              <a:ext cx="1357307" cy="1085483"/>
            </a:xfrm>
            <a:prstGeom prst="hexagon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1" hangingPunct="1">
                <a:defRPr/>
              </a:pPr>
              <a:r>
                <a:rPr lang="ko-KR" altLang="en-US" sz="1200" b="1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모바일</a:t>
              </a:r>
              <a:endParaRPr lang="en-US" altLang="ko-KR" sz="12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 eaLnBrk="1" latinLnBrk="1" hangingPunct="1">
                <a:defRPr/>
              </a:pPr>
              <a:r>
                <a:rPr lang="en-US" altLang="ko-KR" sz="1200" b="1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DA</a:t>
              </a:r>
              <a:r>
                <a:rPr lang="ko-KR" altLang="en-US" sz="1200" b="1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광고</a:t>
              </a:r>
            </a:p>
          </p:txBody>
        </p:sp>
        <p:sp>
          <p:nvSpPr>
            <p:cNvPr id="22" name="Hexagon 21"/>
            <p:cNvSpPr/>
            <p:nvPr/>
          </p:nvSpPr>
          <p:spPr>
            <a:xfrm>
              <a:off x="6471616" y="5090351"/>
              <a:ext cx="1355719" cy="1085483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1" hangingPunct="1">
                <a:defRPr/>
              </a:pPr>
              <a:r>
                <a:rPr lang="ko-KR" altLang="en-US" sz="12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모바일</a:t>
              </a:r>
              <a:endParaRPr lang="en-US" altLang="ko-KR" sz="12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 eaLnBrk="1" latinLnBrk="1" hangingPunct="1">
                <a:defRPr/>
              </a:pPr>
              <a:r>
                <a:rPr lang="ko-KR" altLang="en-US" sz="12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검색광고</a:t>
              </a:r>
            </a:p>
          </p:txBody>
        </p:sp>
        <p:sp>
          <p:nvSpPr>
            <p:cNvPr id="24" name="Hexagon 23"/>
            <p:cNvSpPr/>
            <p:nvPr/>
          </p:nvSpPr>
          <p:spPr>
            <a:xfrm>
              <a:off x="7717799" y="3141561"/>
              <a:ext cx="1357306" cy="1085483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latinLnBrk="1" hangingPunct="1">
                <a:defRPr/>
              </a:pPr>
              <a:r>
                <a:rPr lang="ko-KR" altLang="en-US" sz="12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모바일</a:t>
              </a:r>
              <a:endParaRPr lang="en-US" altLang="ko-KR" sz="12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 eaLnBrk="1" latinLnBrk="1" hangingPunct="1">
                <a:defRPr/>
              </a:pPr>
              <a:r>
                <a:rPr lang="ko-KR" altLang="en-US" sz="12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매체</a:t>
              </a:r>
              <a:r>
                <a:rPr lang="en-US" altLang="ko-KR" sz="12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DA</a:t>
              </a:r>
              <a:endParaRPr lang="ko-KR" altLang="en-US" sz="12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5" name="Hexagon 24"/>
            <p:cNvSpPr/>
            <p:nvPr/>
          </p:nvSpPr>
          <p:spPr>
            <a:xfrm>
              <a:off x="7717799" y="4409545"/>
              <a:ext cx="1357306" cy="1083895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latinLnBrk="1" hangingPunct="1">
                <a:defRPr/>
              </a:pPr>
              <a:r>
                <a:rPr lang="ko-KR" altLang="en-US" sz="12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모바일</a:t>
              </a:r>
              <a:endParaRPr lang="en-US" altLang="ko-KR" sz="12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 eaLnBrk="1" latinLnBrk="1" hangingPunct="1">
                <a:defRPr/>
              </a:pPr>
              <a:r>
                <a:rPr lang="ko-KR" altLang="en-US" sz="12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네트워크</a:t>
              </a:r>
              <a:endParaRPr lang="en-US" altLang="ko-KR" sz="12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 eaLnBrk="1" latinLnBrk="1" hangingPunct="1">
                <a:defRPr/>
              </a:pPr>
              <a:r>
                <a:rPr lang="en-US" altLang="ko-KR" sz="12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DA</a:t>
              </a:r>
              <a:endParaRPr lang="ko-KR" altLang="en-US" sz="12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6" name="Hexagon 25"/>
            <p:cNvSpPr/>
            <p:nvPr/>
          </p:nvSpPr>
          <p:spPr>
            <a:xfrm>
              <a:off x="5242896" y="4473023"/>
              <a:ext cx="1357307" cy="1085483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latinLnBrk="1" hangingPunct="1">
                <a:defRPr/>
              </a:pPr>
              <a:r>
                <a:rPr lang="ko-KR" altLang="en-US" sz="12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모바일</a:t>
              </a:r>
              <a:endParaRPr lang="en-US" altLang="ko-KR" sz="12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 eaLnBrk="1" latinLnBrk="1" hangingPunct="1">
                <a:defRPr/>
              </a:pPr>
              <a:r>
                <a:rPr lang="ko-KR" altLang="en-US" sz="12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웹페이지</a:t>
              </a:r>
              <a:endParaRPr lang="en-US" altLang="ko-KR" sz="12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 eaLnBrk="1" latinLnBrk="1" hangingPunct="1">
                <a:defRPr/>
              </a:pPr>
              <a:r>
                <a:rPr lang="ko-KR" altLang="en-US" sz="12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광고</a:t>
              </a:r>
            </a:p>
          </p:txBody>
        </p:sp>
      </p:grpSp>
      <p:graphicFrame>
        <p:nvGraphicFramePr>
          <p:cNvPr id="28" name="표 24"/>
          <p:cNvGraphicFramePr>
            <a:graphicFrameLocks noGrp="1"/>
          </p:cNvGraphicFramePr>
          <p:nvPr/>
        </p:nvGraphicFramePr>
        <p:xfrm>
          <a:off x="3633788" y="2711450"/>
          <a:ext cx="5243511" cy="3482975"/>
        </p:xfrm>
        <a:graphic>
          <a:graphicData uri="http://schemas.openxmlformats.org/drawingml/2006/table">
            <a:tbl>
              <a:tblPr/>
              <a:tblGrid>
                <a:gridCol w="1747837"/>
                <a:gridCol w="1747837"/>
                <a:gridCol w="1747837"/>
              </a:tblGrid>
              <a:tr h="358352">
                <a:tc gridSpan="3">
                  <a:txBody>
                    <a:bodyPr/>
                    <a:lstStyle/>
                    <a:p>
                      <a:pPr algn="ctr"/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모바일 </a:t>
                      </a:r>
                      <a:r>
                        <a:rPr lang="en-US" altLang="ko-KR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DA </a:t>
                      </a:r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광고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54" marR="60954" marT="30488" marB="3048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60" marR="60960" marT="30478" marB="3047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22417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무료 </a:t>
                      </a:r>
                      <a:r>
                        <a:rPr lang="en-US" altLang="ko-KR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APP </a:t>
                      </a:r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배너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54" marR="60954" marT="30488" marB="30488" anchor="ctr" horzOverflow="overflow">
                    <a:lnL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언론사 </a:t>
                      </a:r>
                      <a:r>
                        <a:rPr lang="en-US" altLang="ko-KR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APP </a:t>
                      </a:r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배너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54" marR="60954" marT="30488" marB="30488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포털 </a:t>
                      </a:r>
                      <a:r>
                        <a:rPr lang="en-US" altLang="ko-KR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WEB </a:t>
                      </a:r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배너</a:t>
                      </a:r>
                    </a:p>
                  </a:txBody>
                  <a:tcPr marL="60954" marR="60954" marT="30488" marB="30488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2206"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54" marR="60954" marT="30488" marB="30488" anchor="ctr" horzOverflow="overflow">
                    <a:lnL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54" marR="60954" marT="30488" marB="30488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54" marR="60954" marT="30488" marB="30488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8382" name="Picture 2" descr="http://img.cafe24.com/images/cmc_09re/display_adv/google_adwords/img_2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2" t="26512" r="74937" b="16959"/>
          <a:stretch>
            <a:fillRect/>
          </a:stretch>
        </p:blipFill>
        <p:spPr bwMode="auto">
          <a:xfrm>
            <a:off x="3633788" y="3608388"/>
            <a:ext cx="1576387" cy="243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3" name="Picture 6" descr="http://cfile6.uf.tistory.com/image/206115345080D43A39D6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" t="3365" r="69926" b="10141"/>
          <a:stretch>
            <a:fillRect/>
          </a:stretch>
        </p:blipFill>
        <p:spPr bwMode="auto">
          <a:xfrm>
            <a:off x="7202488" y="3627438"/>
            <a:ext cx="1646237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4" name="Picture 8" descr="http://www.venturesquare.net/wp-content/uploads/2014/01/%EB%AA%A8%EB%B0%94%EC%9D%B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" t="150" r="49925" b="8044"/>
          <a:stretch>
            <a:fillRect/>
          </a:stretch>
        </p:blipFill>
        <p:spPr bwMode="auto">
          <a:xfrm>
            <a:off x="5492750" y="3648075"/>
            <a:ext cx="1576388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8385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58387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r>
                <a:rPr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매체의 유형</a:t>
              </a:r>
            </a:p>
          </p:txBody>
        </p:sp>
        <p:sp>
          <p:nvSpPr>
            <p:cNvPr id="23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8389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r>
                <a:rPr lang="en-US" altLang="ko-KR" sz="2400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</a:t>
              </a:r>
              <a:endParaRPr lang="ko-KR" altLang="en-US" sz="2400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58386" name="TextBox 2"/>
          <p:cNvSpPr txBox="1">
            <a:spLocks noChangeArrowheads="1"/>
          </p:cNvSpPr>
          <p:nvPr/>
        </p:nvSpPr>
        <p:spPr bwMode="auto">
          <a:xfrm>
            <a:off x="539750" y="528638"/>
            <a:ext cx="23542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r>
              <a:rPr kumimoji="0" lang="en-US" altLang="ko-KR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4) </a:t>
            </a:r>
            <a:r>
              <a:rPr kumimoji="0" lang="ko-KR" altLang="en-US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스마트 미디어</a:t>
            </a:r>
            <a:endParaRPr kumimoji="0" lang="en-US" altLang="ko-KR" sz="1400" b="1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kumimoji="0" lang="en-US" altLang="ko-KR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     2_ </a:t>
            </a:r>
            <a:r>
              <a:rPr kumimoji="0" lang="ko-KR" altLang="en-US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모바일 웹</a:t>
            </a:r>
            <a:r>
              <a:rPr kumimoji="0" lang="en-US" altLang="ko-KR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0" lang="ko-KR" altLang="en-US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페이지 광고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표 24"/>
          <p:cNvGraphicFramePr>
            <a:graphicFrameLocks noGrp="1"/>
          </p:cNvGraphicFramePr>
          <p:nvPr/>
        </p:nvGraphicFramePr>
        <p:xfrm>
          <a:off x="3675063" y="2890838"/>
          <a:ext cx="4733925" cy="3568702"/>
        </p:xfrm>
        <a:graphic>
          <a:graphicData uri="http://schemas.openxmlformats.org/drawingml/2006/table">
            <a:tbl>
              <a:tblPr/>
              <a:tblGrid>
                <a:gridCol w="860417"/>
                <a:gridCol w="1936754"/>
                <a:gridCol w="1936754"/>
              </a:tblGrid>
              <a:tr h="358178"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64" marR="60964" marT="30472" marB="3047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모바일 네트워크 </a:t>
                      </a:r>
                      <a:r>
                        <a:rPr lang="en-US" altLang="ko-KR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DA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64" marR="60964" marT="30472" marB="3047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모바일 매체 </a:t>
                      </a:r>
                      <a:r>
                        <a:rPr lang="en-US" altLang="ko-KR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DA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64" marR="60964" marT="30472" marB="3047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609584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상품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64" marR="60964" marT="30472" marB="30472" anchor="ctr" horzOverflow="overflow">
                    <a:lnL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일반 띠 배너</a:t>
                      </a:r>
                      <a:endParaRPr lang="en-US" altLang="ko-KR" sz="120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l"/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삽입형 광고</a:t>
                      </a:r>
                      <a:r>
                        <a:rPr lang="en-US" altLang="ko-KR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전면광고</a:t>
                      </a:r>
                      <a:r>
                        <a:rPr lang="en-US" altLang="ko-KR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</a:p>
                    <a:p>
                      <a:pPr algn="l"/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동영상 광고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64" marR="60964" marT="30472" marB="30472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일반 띠 배너</a:t>
                      </a:r>
                    </a:p>
                  </a:txBody>
                  <a:tcPr marL="60964" marR="60964" marT="30472" marB="30472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698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집행 구성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64" marR="60964" marT="30472" marB="30472" anchor="ctr" horzOverflow="overflow">
                    <a:lnL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다양한 모바일 </a:t>
                      </a:r>
                      <a:r>
                        <a:rPr lang="en-US" altLang="ko-KR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/>
                      </a:r>
                      <a:br>
                        <a:rPr lang="en-US" altLang="ko-KR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</a:br>
                      <a:r>
                        <a:rPr lang="en-US" altLang="ko-KR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APP/WEB </a:t>
                      </a:r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네트워킹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64" marR="60964" marT="30472" marB="30472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빅포털이나 언론사 등의 모바일 </a:t>
                      </a:r>
                      <a:r>
                        <a:rPr lang="en-US" altLang="ko-KR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WEB/APP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64" marR="60964" marT="30472" marB="30472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698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장점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64" marR="60964" marT="30472" marB="30472" anchor="ctr" horzOverflow="overflow">
                    <a:lnL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넓은 커버리지</a:t>
                      </a:r>
                      <a:endParaRPr lang="en-US" altLang="ko-KR" sz="120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l"/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다양한 광고 샆움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64" marR="60964" marT="30472" marB="30472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CPM</a:t>
                      </a:r>
                      <a:r>
                        <a:rPr lang="en-US" altLang="ko-KR" sz="12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ko-KR" altLang="en-US" sz="12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방식의 광고 단가 책정</a:t>
                      </a:r>
                      <a:endParaRPr lang="en-US" altLang="ko-KR" sz="1200" baseline="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l"/>
                      <a:r>
                        <a:rPr lang="ko-KR" altLang="en-US" sz="12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광고 노출 확인 용이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64" marR="60964" marT="30472" marB="30472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698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단점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64" marR="60964" marT="30472" marB="30472" anchor="ctr" horzOverflow="overflow">
                    <a:lnL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광고 노출 화면 확인 어려움</a:t>
                      </a:r>
                      <a:endParaRPr lang="en-US" altLang="ko-KR" sz="120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l"/>
                      <a:r>
                        <a:rPr lang="en-US" altLang="ko-KR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CPC </a:t>
                      </a:r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상품 위주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64" marR="60964" marT="30472" marB="30472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네트워크 광고에 비해</a:t>
                      </a:r>
                      <a:r>
                        <a:rPr lang="ko-KR" altLang="en-US" sz="12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약한 커버리지</a:t>
                      </a:r>
                      <a:endParaRPr lang="en-US" altLang="ko-KR" sz="120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64" marR="60964" marT="30472" marB="30472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9415" name="TextBox 2"/>
          <p:cNvSpPr txBox="1">
            <a:spLocks noChangeArrowheads="1"/>
          </p:cNvSpPr>
          <p:nvPr/>
        </p:nvSpPr>
        <p:spPr bwMode="auto">
          <a:xfrm>
            <a:off x="539750" y="528638"/>
            <a:ext cx="23542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r>
              <a:rPr kumimoji="0" lang="en-US" altLang="ko-KR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4) </a:t>
            </a:r>
            <a:r>
              <a:rPr kumimoji="0" lang="ko-KR" altLang="en-US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스마트 미디어</a:t>
            </a:r>
            <a:endParaRPr kumimoji="0" lang="en-US" altLang="ko-KR" sz="1400" b="1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kumimoji="0" lang="en-US" altLang="ko-KR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     2_ </a:t>
            </a:r>
            <a:r>
              <a:rPr kumimoji="0" lang="ko-KR" altLang="en-US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모바일 웹</a:t>
            </a:r>
            <a:r>
              <a:rPr kumimoji="0" lang="en-US" altLang="ko-KR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0" lang="ko-KR" altLang="en-US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페이지 광고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66688" y="1276344"/>
            <a:ext cx="3170815" cy="2511432"/>
            <a:chOff x="5242896" y="3141561"/>
            <a:chExt cx="3832209" cy="3034273"/>
          </a:xfrm>
          <a:solidFill>
            <a:schemeClr val="bg1">
              <a:lumMod val="85000"/>
            </a:schemeClr>
          </a:solidFill>
        </p:grpSpPr>
        <p:sp>
          <p:nvSpPr>
            <p:cNvPr id="32" name="Hexagon 18"/>
            <p:cNvSpPr/>
            <p:nvPr/>
          </p:nvSpPr>
          <p:spPr>
            <a:xfrm>
              <a:off x="6430341" y="3790629"/>
              <a:ext cx="1357307" cy="1085483"/>
            </a:xfrm>
            <a:prstGeom prst="hexagon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1" hangingPunct="1">
                <a:defRPr/>
              </a:pPr>
              <a:r>
                <a:rPr lang="ko-KR" altLang="en-US" sz="12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모바일</a:t>
              </a:r>
              <a:endParaRPr lang="en-US" altLang="ko-KR" sz="12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 eaLnBrk="1" latinLnBrk="1" hangingPunct="1">
                <a:defRPr/>
              </a:pPr>
              <a:r>
                <a:rPr lang="en-US" altLang="ko-KR" sz="12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DA</a:t>
              </a:r>
              <a:r>
                <a:rPr lang="ko-KR" altLang="en-US" sz="12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광고</a:t>
              </a:r>
            </a:p>
          </p:txBody>
        </p:sp>
        <p:sp>
          <p:nvSpPr>
            <p:cNvPr id="33" name="Hexagon 21"/>
            <p:cNvSpPr/>
            <p:nvPr/>
          </p:nvSpPr>
          <p:spPr>
            <a:xfrm>
              <a:off x="6471616" y="5090351"/>
              <a:ext cx="1355719" cy="1085483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1" hangingPunct="1">
                <a:defRPr/>
              </a:pPr>
              <a:r>
                <a:rPr lang="ko-KR" altLang="en-US" sz="12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모바일</a:t>
              </a:r>
              <a:endParaRPr lang="en-US" altLang="ko-KR" sz="12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 eaLnBrk="1" latinLnBrk="1" hangingPunct="1">
                <a:defRPr/>
              </a:pPr>
              <a:r>
                <a:rPr lang="ko-KR" altLang="en-US" sz="12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검색광고</a:t>
              </a:r>
            </a:p>
          </p:txBody>
        </p:sp>
        <p:sp>
          <p:nvSpPr>
            <p:cNvPr id="34" name="Hexagon 23"/>
            <p:cNvSpPr/>
            <p:nvPr/>
          </p:nvSpPr>
          <p:spPr>
            <a:xfrm>
              <a:off x="7717799" y="3141561"/>
              <a:ext cx="1357306" cy="1085483"/>
            </a:xfrm>
            <a:prstGeom prst="hexagon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latinLnBrk="1" hangingPunct="1">
                <a:defRPr/>
              </a:pPr>
              <a:r>
                <a:rPr lang="ko-KR" altLang="en-US" sz="1200" b="1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모바일</a:t>
              </a:r>
              <a:endParaRPr lang="en-US" altLang="ko-KR" sz="12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 eaLnBrk="1" latinLnBrk="1" hangingPunct="1">
                <a:defRPr/>
              </a:pPr>
              <a:r>
                <a:rPr lang="ko-KR" altLang="en-US" sz="1200" b="1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매체</a:t>
              </a:r>
              <a:r>
                <a:rPr lang="en-US" altLang="ko-KR" sz="1200" b="1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DA</a:t>
              </a:r>
              <a:endParaRPr lang="ko-KR" altLang="en-US" sz="12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35" name="Hexagon 24"/>
            <p:cNvSpPr/>
            <p:nvPr/>
          </p:nvSpPr>
          <p:spPr>
            <a:xfrm>
              <a:off x="7717799" y="4409545"/>
              <a:ext cx="1357306" cy="1083895"/>
            </a:xfrm>
            <a:prstGeom prst="hexagon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latinLnBrk="1" hangingPunct="1">
                <a:defRPr/>
              </a:pPr>
              <a:r>
                <a:rPr lang="ko-KR" altLang="en-US" sz="1200" b="1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모바일</a:t>
              </a:r>
              <a:endParaRPr lang="en-US" altLang="ko-KR" sz="12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 eaLnBrk="1" latinLnBrk="1" hangingPunct="1">
                <a:defRPr/>
              </a:pPr>
              <a:r>
                <a:rPr lang="ko-KR" altLang="en-US" sz="1200" b="1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네트워크</a:t>
              </a:r>
              <a:endParaRPr lang="en-US" altLang="ko-KR" sz="12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 eaLnBrk="1" latinLnBrk="1" hangingPunct="1">
                <a:defRPr/>
              </a:pPr>
              <a:r>
                <a:rPr lang="en-US" altLang="ko-KR" sz="1200" b="1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DA</a:t>
              </a:r>
              <a:endParaRPr lang="ko-KR" altLang="en-US" sz="12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36" name="Hexagon 25"/>
            <p:cNvSpPr/>
            <p:nvPr/>
          </p:nvSpPr>
          <p:spPr>
            <a:xfrm>
              <a:off x="5242896" y="4473023"/>
              <a:ext cx="1357307" cy="1085483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latinLnBrk="1" hangingPunct="1">
                <a:defRPr/>
              </a:pPr>
              <a:r>
                <a:rPr lang="ko-KR" altLang="en-US" sz="12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모바일</a:t>
              </a:r>
              <a:endParaRPr lang="en-US" altLang="ko-KR" sz="12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 eaLnBrk="1" latinLnBrk="1" hangingPunct="1">
                <a:defRPr/>
              </a:pPr>
              <a:r>
                <a:rPr lang="ko-KR" altLang="en-US" sz="12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웹페이지</a:t>
              </a:r>
              <a:endParaRPr lang="en-US" altLang="ko-KR" sz="12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 eaLnBrk="1" latinLnBrk="1" hangingPunct="1">
                <a:defRPr/>
              </a:pPr>
              <a:r>
                <a:rPr lang="ko-KR" altLang="en-US" sz="12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광고</a:t>
              </a:r>
            </a:p>
          </p:txBody>
        </p:sp>
      </p:grpSp>
      <p:grpSp>
        <p:nvGrpSpPr>
          <p:cNvPr id="59417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59418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r>
                <a:rPr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매체의 유형</a:t>
              </a:r>
            </a:p>
          </p:txBody>
        </p:sp>
        <p:sp>
          <p:nvSpPr>
            <p:cNvPr id="39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9420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r>
                <a:rPr lang="en-US" altLang="ko-KR" sz="2400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</a:t>
              </a:r>
              <a:endParaRPr lang="ko-KR" altLang="en-US" sz="2400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표 24"/>
          <p:cNvGraphicFramePr>
            <a:graphicFrameLocks noGrp="1"/>
          </p:cNvGraphicFramePr>
          <p:nvPr/>
        </p:nvGraphicFramePr>
        <p:xfrm>
          <a:off x="1881188" y="3967163"/>
          <a:ext cx="6996112" cy="2376486"/>
        </p:xfrm>
        <a:graphic>
          <a:graphicData uri="http://schemas.openxmlformats.org/drawingml/2006/table">
            <a:tbl>
              <a:tblPr/>
              <a:tblGrid>
                <a:gridCol w="565360"/>
                <a:gridCol w="2143584"/>
                <a:gridCol w="2143584"/>
                <a:gridCol w="2143584"/>
              </a:tblGrid>
              <a:tr h="404386">
                <a:tc>
                  <a:txBody>
                    <a:bodyPr/>
                    <a:lstStyle/>
                    <a:p>
                      <a:pPr algn="ctr"/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63" marR="60963" marT="30471" marB="3047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네이버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63" marR="60963" marT="30471" marB="3047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다음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63" marR="60963" marT="30471" marB="3047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구글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63" marR="60963" marT="30471" marB="3047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99327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특징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63" marR="60963" marT="30471" marB="30471" anchor="ctr" horzOverflow="overflow">
                    <a:lnL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- </a:t>
                      </a:r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국내 모바일 검색 점유율 </a:t>
                      </a:r>
                      <a:r>
                        <a:rPr lang="en-US" altLang="ko-KR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위</a:t>
                      </a:r>
                      <a:endParaRPr lang="en-US" altLang="ko-KR" sz="120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l"/>
                      <a:r>
                        <a:rPr lang="en-US" altLang="ko-KR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- </a:t>
                      </a:r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광고주가 직접 입력한</a:t>
                      </a:r>
                      <a:endParaRPr lang="en-US" altLang="ko-KR" sz="120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l"/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전화번호 클릭시 바로 연결</a:t>
                      </a:r>
                      <a:endParaRPr lang="en-US" altLang="ko-KR" sz="120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63" marR="60963" marT="30471" marB="30471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- </a:t>
                      </a:r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국내 모바일 검색 점유율 </a:t>
                      </a:r>
                      <a:r>
                        <a:rPr lang="en-US" altLang="ko-KR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위</a:t>
                      </a:r>
                      <a:endParaRPr lang="en-US" altLang="ko-KR" sz="120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l">
                        <a:buFontTx/>
                        <a:buNone/>
                      </a:pPr>
                      <a:r>
                        <a:rPr lang="en-US" altLang="ko-KR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- </a:t>
                      </a:r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다음 클릭스</a:t>
                      </a:r>
                      <a:r>
                        <a:rPr lang="en-US" altLang="ko-KR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키워드 상품</a:t>
                      </a:r>
                      <a:r>
                        <a:rPr lang="en-US" altLang="ko-KR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</a:p>
                    <a:p>
                      <a:pPr algn="l">
                        <a:buFontTx/>
                        <a:buNone/>
                      </a:pPr>
                      <a:r>
                        <a:rPr lang="en-US" altLang="ko-KR" sz="12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 </a:t>
                      </a:r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상품 진행시 무료 제공</a:t>
                      </a:r>
                      <a:endParaRPr lang="en-US" altLang="ko-KR" sz="120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l">
                        <a:buFontTx/>
                        <a:buChar char="-"/>
                      </a:pPr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ko-KR" altLang="en-US" sz="1200" dirty="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모바일</a:t>
                      </a:r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검색으로 발생한</a:t>
                      </a:r>
                      <a:endParaRPr lang="en-US" altLang="ko-KR" sz="120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l">
                        <a:buFontTx/>
                        <a:buNone/>
                      </a:pPr>
                      <a:r>
                        <a:rPr lang="en-US" altLang="ko-KR" sz="12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 </a:t>
                      </a:r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노출</a:t>
                      </a:r>
                      <a:r>
                        <a:rPr lang="en-US" altLang="ko-KR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/</a:t>
                      </a:r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클릭 보고서 제공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63" marR="60963" marT="30471" marB="30471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- </a:t>
                      </a:r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해외 모바일 검색 서비스 </a:t>
                      </a:r>
                      <a:r>
                        <a:rPr lang="en-US" altLang="ko-KR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위</a:t>
                      </a:r>
                      <a:endParaRPr lang="en-US" altLang="ko-KR" sz="120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l"/>
                      <a:r>
                        <a:rPr lang="en-US" altLang="ko-KR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- </a:t>
                      </a:r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국내 모바일 검색 점유율 </a:t>
                      </a:r>
                      <a:r>
                        <a:rPr lang="en-US" altLang="ko-KR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위</a:t>
                      </a:r>
                      <a:endParaRPr lang="en-US" altLang="ko-KR" sz="120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l"/>
                      <a:r>
                        <a:rPr lang="en-US" altLang="ko-KR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- </a:t>
                      </a:r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하나의 키워드 광고 설정 통해 </a:t>
                      </a:r>
                      <a:r>
                        <a:rPr lang="en-US" altLang="ko-KR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APP </a:t>
                      </a:r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및 모바일 웹에도 노출 가능</a:t>
                      </a:r>
                    </a:p>
                  </a:txBody>
                  <a:tcPr marL="60963" marR="60963" marT="30471" marB="30471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883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노출위치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63" marR="60963" marT="30471" marB="30471" anchor="ctr" horzOverflow="overflow">
                    <a:lnL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- </a:t>
                      </a:r>
                      <a:r>
                        <a:rPr lang="ko-KR" altLang="en-US" sz="1200" dirty="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네이버</a:t>
                      </a:r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ko-KR" altLang="en-US" sz="1200" dirty="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모바일</a:t>
                      </a:r>
                      <a:endParaRPr lang="en-US" altLang="ko-KR" sz="120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l"/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 검색 결과 페이지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63" marR="60963" marT="30471" marB="30471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FontTx/>
                        <a:buChar char="-"/>
                      </a:pPr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다음 </a:t>
                      </a:r>
                      <a:r>
                        <a:rPr lang="ko-KR" altLang="en-US" sz="1200" dirty="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모바일</a:t>
                      </a:r>
                      <a:endParaRPr lang="en-US" altLang="ko-KR" sz="120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l">
                        <a:buFontTx/>
                        <a:buNone/>
                      </a:pPr>
                      <a:r>
                        <a:rPr lang="en-US" altLang="ko-KR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 </a:t>
                      </a:r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검색 결과 페이지</a:t>
                      </a:r>
                      <a:r>
                        <a:rPr lang="en-US" altLang="ko-KR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/>
                      </a:r>
                      <a:br>
                        <a:rPr lang="en-US" altLang="ko-KR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</a:br>
                      <a:r>
                        <a:rPr lang="en-US" altLang="ko-KR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 </a:t>
                      </a:r>
                      <a:r>
                        <a:rPr lang="ko-KR" altLang="en-US" sz="1200" dirty="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최상단</a:t>
                      </a:r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최대 </a:t>
                      </a:r>
                      <a:r>
                        <a:rPr lang="en-US" altLang="ko-KR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개 노출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63" marR="60963" marT="30471" marB="30471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FontTx/>
                        <a:buChar char="-"/>
                      </a:pPr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ko-KR" altLang="en-US" sz="1200" dirty="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구글</a:t>
                      </a:r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ko-KR" altLang="en-US" sz="1200" dirty="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모바일</a:t>
                      </a:r>
                      <a:endParaRPr lang="en-US" altLang="ko-KR" sz="120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l">
                        <a:buFontTx/>
                        <a:buNone/>
                      </a:pPr>
                      <a:r>
                        <a:rPr lang="en-US" altLang="ko-KR" sz="12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 </a:t>
                      </a:r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검색 결과 페이지 최대 </a:t>
                      </a:r>
                      <a:r>
                        <a:rPr lang="en-US" altLang="ko-KR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개</a:t>
                      </a:r>
                      <a:r>
                        <a:rPr lang="en-US" altLang="ko-KR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</a:p>
                    <a:p>
                      <a:pPr algn="l">
                        <a:buFontTx/>
                        <a:buNone/>
                      </a:pPr>
                      <a:r>
                        <a:rPr lang="en-US" altLang="ko-KR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하단에 최대 </a:t>
                      </a:r>
                      <a:r>
                        <a:rPr lang="en-US" altLang="ko-KR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개 노출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63" marR="60963" marT="30471" marB="30471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0435" name="Picture 4" descr="http://www.adschool.co.kr/img/m_img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98" t="4463"/>
          <a:stretch>
            <a:fillRect/>
          </a:stretch>
        </p:blipFill>
        <p:spPr bwMode="auto">
          <a:xfrm>
            <a:off x="5468938" y="1096963"/>
            <a:ext cx="1587500" cy="267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6" name="Picture 6" descr="http://www.adschool.co.kr/img/m_img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4" r="52864"/>
          <a:stretch>
            <a:fillRect/>
          </a:stretch>
        </p:blipFill>
        <p:spPr bwMode="auto">
          <a:xfrm>
            <a:off x="3763963" y="1096963"/>
            <a:ext cx="1595437" cy="267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7" name="Picture 8" descr="http://2.bp.blogspot.com/-CIG5mMN9etw/VLNgoLDjB1I/AAAAAAAAAQM/v5m2Nw1CaMI/s1600/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13" t="16891" r="27446" b="23576"/>
          <a:stretch>
            <a:fillRect/>
          </a:stretch>
        </p:blipFill>
        <p:spPr bwMode="auto">
          <a:xfrm>
            <a:off x="7138988" y="1096963"/>
            <a:ext cx="1604962" cy="267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38" name="TextBox 2"/>
          <p:cNvSpPr txBox="1">
            <a:spLocks noChangeArrowheads="1"/>
          </p:cNvSpPr>
          <p:nvPr/>
        </p:nvSpPr>
        <p:spPr bwMode="auto">
          <a:xfrm>
            <a:off x="539750" y="528638"/>
            <a:ext cx="23542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r>
              <a:rPr kumimoji="0" lang="en-US" altLang="ko-KR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4) </a:t>
            </a:r>
            <a:r>
              <a:rPr kumimoji="0" lang="ko-KR" altLang="en-US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스마트 미디어</a:t>
            </a:r>
            <a:endParaRPr kumimoji="0" lang="en-US" altLang="ko-KR" sz="1400" b="1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kumimoji="0" lang="en-US" altLang="ko-KR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     2_ </a:t>
            </a:r>
            <a:r>
              <a:rPr kumimoji="0" lang="ko-KR" altLang="en-US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모바일 웹</a:t>
            </a:r>
            <a:r>
              <a:rPr kumimoji="0" lang="en-US" altLang="ko-KR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0" lang="ko-KR" altLang="en-US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페이지 광고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77759" y="1239040"/>
            <a:ext cx="3217913" cy="2548736"/>
            <a:chOff x="5242896" y="3141561"/>
            <a:chExt cx="3832209" cy="3034273"/>
          </a:xfrm>
          <a:solidFill>
            <a:schemeClr val="bg1">
              <a:lumMod val="85000"/>
            </a:schemeClr>
          </a:solidFill>
        </p:grpSpPr>
        <p:sp>
          <p:nvSpPr>
            <p:cNvPr id="33" name="Hexagon 18"/>
            <p:cNvSpPr/>
            <p:nvPr/>
          </p:nvSpPr>
          <p:spPr>
            <a:xfrm>
              <a:off x="6430341" y="3790629"/>
              <a:ext cx="1357307" cy="1085483"/>
            </a:xfrm>
            <a:prstGeom prst="hexagon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1" hangingPunct="1">
                <a:defRPr/>
              </a:pPr>
              <a:r>
                <a:rPr lang="ko-KR" altLang="en-US" sz="12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모바일</a:t>
              </a:r>
              <a:endParaRPr lang="en-US" altLang="ko-KR" sz="12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 eaLnBrk="1" latinLnBrk="1" hangingPunct="1">
                <a:defRPr/>
              </a:pPr>
              <a:r>
                <a:rPr lang="en-US" altLang="ko-KR" sz="12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DA</a:t>
              </a:r>
              <a:r>
                <a:rPr lang="ko-KR" altLang="en-US" sz="12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광고</a:t>
              </a:r>
            </a:p>
          </p:txBody>
        </p:sp>
        <p:sp>
          <p:nvSpPr>
            <p:cNvPr id="34" name="Hexagon 21"/>
            <p:cNvSpPr/>
            <p:nvPr/>
          </p:nvSpPr>
          <p:spPr>
            <a:xfrm>
              <a:off x="6471616" y="5090351"/>
              <a:ext cx="1355719" cy="1085483"/>
            </a:xfrm>
            <a:prstGeom prst="hexagon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1" hangingPunct="1">
                <a:defRPr/>
              </a:pPr>
              <a:r>
                <a:rPr lang="ko-KR" altLang="en-US" sz="1200" b="1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모바일</a:t>
              </a:r>
              <a:endParaRPr lang="en-US" altLang="ko-KR" sz="12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 eaLnBrk="1" latinLnBrk="1" hangingPunct="1">
                <a:defRPr/>
              </a:pPr>
              <a:r>
                <a:rPr lang="ko-KR" altLang="en-US" sz="1200" b="1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검색광고</a:t>
              </a:r>
            </a:p>
          </p:txBody>
        </p:sp>
        <p:sp>
          <p:nvSpPr>
            <p:cNvPr id="35" name="Hexagon 23"/>
            <p:cNvSpPr/>
            <p:nvPr/>
          </p:nvSpPr>
          <p:spPr>
            <a:xfrm>
              <a:off x="7717799" y="3141561"/>
              <a:ext cx="1357306" cy="1085483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latinLnBrk="1" hangingPunct="1">
                <a:defRPr/>
              </a:pPr>
              <a:r>
                <a:rPr lang="ko-KR" altLang="en-US" sz="12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모바일</a:t>
              </a:r>
              <a:endParaRPr lang="en-US" altLang="ko-KR" sz="12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 eaLnBrk="1" latinLnBrk="1" hangingPunct="1">
                <a:defRPr/>
              </a:pPr>
              <a:r>
                <a:rPr lang="ko-KR" altLang="en-US" sz="12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매체</a:t>
              </a:r>
              <a:r>
                <a:rPr lang="en-US" altLang="ko-KR" sz="12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DA</a:t>
              </a:r>
              <a:endParaRPr lang="ko-KR" altLang="en-US" sz="12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36" name="Hexagon 24"/>
            <p:cNvSpPr/>
            <p:nvPr/>
          </p:nvSpPr>
          <p:spPr>
            <a:xfrm>
              <a:off x="7717799" y="4409545"/>
              <a:ext cx="1357306" cy="1083895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latinLnBrk="1" hangingPunct="1">
                <a:defRPr/>
              </a:pPr>
              <a:r>
                <a:rPr lang="ko-KR" altLang="en-US" sz="12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모바일</a:t>
              </a:r>
              <a:endParaRPr lang="en-US" altLang="ko-KR" sz="12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 eaLnBrk="1" latinLnBrk="1" hangingPunct="1">
                <a:defRPr/>
              </a:pPr>
              <a:r>
                <a:rPr lang="ko-KR" altLang="en-US" sz="12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네트워크</a:t>
              </a:r>
              <a:endParaRPr lang="en-US" altLang="ko-KR" sz="12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 eaLnBrk="1" latinLnBrk="1" hangingPunct="1">
                <a:defRPr/>
              </a:pPr>
              <a:r>
                <a:rPr lang="en-US" altLang="ko-KR" sz="12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DA</a:t>
              </a:r>
              <a:endParaRPr lang="ko-KR" altLang="en-US" sz="12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37" name="Hexagon 25"/>
            <p:cNvSpPr/>
            <p:nvPr/>
          </p:nvSpPr>
          <p:spPr>
            <a:xfrm>
              <a:off x="5242896" y="4473023"/>
              <a:ext cx="1357307" cy="1085483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latinLnBrk="1" hangingPunct="1">
                <a:defRPr/>
              </a:pPr>
              <a:r>
                <a:rPr lang="ko-KR" altLang="en-US" sz="12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모바일</a:t>
              </a:r>
              <a:endParaRPr lang="en-US" altLang="ko-KR" sz="12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 eaLnBrk="1" latinLnBrk="1" hangingPunct="1">
                <a:defRPr/>
              </a:pPr>
              <a:r>
                <a:rPr lang="ko-KR" altLang="en-US" sz="12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웹페이지</a:t>
              </a:r>
              <a:endParaRPr lang="en-US" altLang="ko-KR" sz="12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 eaLnBrk="1" latinLnBrk="1" hangingPunct="1">
                <a:defRPr/>
              </a:pPr>
              <a:r>
                <a:rPr lang="ko-KR" altLang="en-US" sz="12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광고</a:t>
              </a:r>
            </a:p>
          </p:txBody>
        </p:sp>
      </p:grpSp>
      <p:grpSp>
        <p:nvGrpSpPr>
          <p:cNvPr id="60440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60441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r>
                <a:rPr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매체의 유형</a:t>
              </a:r>
            </a:p>
          </p:txBody>
        </p:sp>
        <p:sp>
          <p:nvSpPr>
            <p:cNvPr id="40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0443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r>
                <a:rPr lang="en-US" altLang="ko-KR" sz="2400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</a:t>
              </a:r>
              <a:endParaRPr lang="ko-KR" altLang="en-US" sz="2400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모서리가 둥근 직사각형 13"/>
          <p:cNvSpPr/>
          <p:nvPr/>
        </p:nvSpPr>
        <p:spPr>
          <a:xfrm>
            <a:off x="752475" y="1546225"/>
            <a:ext cx="7607300" cy="1150938"/>
          </a:xfrm>
          <a:prstGeom prst="roundRect">
            <a:avLst>
              <a:gd name="adj" fmla="val 11560"/>
            </a:avLst>
          </a:prstGeom>
          <a:noFill/>
          <a:ln w="9525" cmpd="sng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latinLnBrk="1" hangingPunct="1">
              <a:lnSpc>
                <a:spcPct val="150000"/>
              </a:lnSpc>
              <a:defRPr/>
            </a:pPr>
            <a:r>
              <a:rPr lang="en-US" altLang="ko-KR" sz="1400" dirty="0">
                <a:solidFill>
                  <a:prstClr val="black"/>
                </a:solidFill>
                <a:latin typeface="나눔고딕" charset="0"/>
                <a:ea typeface="나눔고딕" charset="0"/>
                <a:cs typeface="나눔고딕" charset="0"/>
              </a:rPr>
              <a:t> - </a:t>
            </a:r>
            <a:r>
              <a:rPr lang="ko-KR" altLang="en-US" sz="1400" dirty="0" err="1">
                <a:solidFill>
                  <a:prstClr val="black"/>
                </a:solidFill>
                <a:latin typeface="나눔고딕" charset="0"/>
                <a:ea typeface="나눔고딕" charset="0"/>
                <a:cs typeface="나눔고딕" charset="0"/>
              </a:rPr>
              <a:t>모바일</a:t>
            </a:r>
            <a:r>
              <a:rPr lang="ko-KR" altLang="en-US" sz="1400" dirty="0">
                <a:solidFill>
                  <a:prstClr val="black"/>
                </a:solidFill>
                <a:latin typeface="나눔고딕" charset="0"/>
                <a:ea typeface="나눔고딕" charset="0"/>
                <a:cs typeface="나눔고딕" charset="0"/>
              </a:rPr>
              <a:t> 쿠폰은 </a:t>
            </a:r>
            <a:r>
              <a:rPr lang="ko-KR" altLang="en-US" sz="1400" dirty="0" err="1">
                <a:solidFill>
                  <a:prstClr val="black"/>
                </a:solidFill>
                <a:latin typeface="나눔고딕" charset="0"/>
                <a:ea typeface="나눔고딕" charset="0"/>
                <a:cs typeface="나눔고딕" charset="0"/>
              </a:rPr>
              <a:t>모바일폰으로</a:t>
            </a:r>
            <a:r>
              <a:rPr lang="ko-KR" altLang="en-US" sz="1400" dirty="0">
                <a:solidFill>
                  <a:prstClr val="black"/>
                </a:solidFill>
                <a:latin typeface="나눔고딕" charset="0"/>
                <a:ea typeface="나눔고딕" charset="0"/>
                <a:cs typeface="나눔고딕" charset="0"/>
              </a:rPr>
              <a:t> 전송되어 제품 또는 서비스를 구매할 때 할인을 위해 교환할 수 있는</a:t>
            </a:r>
            <a:endParaRPr lang="en-US" altLang="ko-KR" sz="1400" dirty="0">
              <a:solidFill>
                <a:prstClr val="black"/>
              </a:solidFill>
              <a:latin typeface="나눔고딕" charset="0"/>
              <a:ea typeface="나눔고딕" charset="0"/>
              <a:cs typeface="나눔고딕" charset="0"/>
            </a:endParaRPr>
          </a:p>
          <a:p>
            <a:pPr eaLnBrk="1" latinLnBrk="1" hangingPunct="1">
              <a:lnSpc>
                <a:spcPct val="150000"/>
              </a:lnSpc>
              <a:defRPr/>
            </a:pPr>
            <a:r>
              <a:rPr lang="ko-KR" altLang="en-US" sz="1400" dirty="0">
                <a:solidFill>
                  <a:prstClr val="black"/>
                </a:solidFill>
                <a:latin typeface="나눔고딕" charset="0"/>
                <a:ea typeface="나눔고딕" charset="0"/>
                <a:cs typeface="나눔고딕" charset="0"/>
              </a:rPr>
              <a:t>   전자 티켓을 말하는 것으로 현금할인</a:t>
            </a:r>
            <a:r>
              <a:rPr lang="en-US" altLang="ko-KR" sz="1400" dirty="0">
                <a:solidFill>
                  <a:prstClr val="black"/>
                </a:solidFill>
                <a:latin typeface="나눔고딕" charset="0"/>
                <a:ea typeface="나눔고딕" charset="0"/>
                <a:cs typeface="나눔고딕" charset="0"/>
              </a:rPr>
              <a:t>, </a:t>
            </a:r>
            <a:r>
              <a:rPr lang="ko-KR" altLang="en-US" sz="1400" dirty="0">
                <a:solidFill>
                  <a:prstClr val="black"/>
                </a:solidFill>
                <a:latin typeface="나눔고딕" charset="0"/>
                <a:ea typeface="나눔고딕" charset="0"/>
                <a:cs typeface="나눔고딕" charset="0"/>
              </a:rPr>
              <a:t>무료증정 등의 기본적인 유형이 있음</a:t>
            </a:r>
            <a:endParaRPr lang="en-US" altLang="ko-KR" sz="1400" dirty="0">
              <a:solidFill>
                <a:prstClr val="black"/>
              </a:solidFill>
              <a:latin typeface="나눔고딕" charset="0"/>
              <a:ea typeface="나눔고딕" charset="0"/>
              <a:cs typeface="나눔고딕" charset="0"/>
            </a:endParaRPr>
          </a:p>
          <a:p>
            <a:pPr eaLnBrk="1" latinLnBrk="1" hangingPunct="1">
              <a:lnSpc>
                <a:spcPct val="150000"/>
              </a:lnSpc>
              <a:defRPr/>
            </a:pPr>
            <a:r>
              <a:rPr lang="en-US" altLang="ko-KR" sz="1400" dirty="0">
                <a:solidFill>
                  <a:prstClr val="black"/>
                </a:solidFill>
                <a:latin typeface="나눔고딕" charset="0"/>
                <a:ea typeface="나눔고딕" charset="0"/>
                <a:cs typeface="나눔고딕" charset="0"/>
              </a:rPr>
              <a:t>-  </a:t>
            </a:r>
            <a:r>
              <a:rPr lang="ko-KR" altLang="en-US" sz="1400" dirty="0" err="1">
                <a:solidFill>
                  <a:prstClr val="black"/>
                </a:solidFill>
                <a:latin typeface="나눔고딕" charset="0"/>
                <a:ea typeface="나눔고딕" charset="0"/>
                <a:cs typeface="나눔고딕" charset="0"/>
              </a:rPr>
              <a:t>모바일</a:t>
            </a:r>
            <a:r>
              <a:rPr lang="ko-KR" altLang="en-US" sz="1400" dirty="0">
                <a:solidFill>
                  <a:prstClr val="black"/>
                </a:solidFill>
                <a:latin typeface="나눔고딕" charset="0"/>
                <a:ea typeface="나눔고딕" charset="0"/>
                <a:cs typeface="나눔고딕" charset="0"/>
              </a:rPr>
              <a:t> 쿠폰 광고 시장도 </a:t>
            </a:r>
            <a:r>
              <a:rPr lang="ko-KR" altLang="en-US" sz="1400" dirty="0" err="1">
                <a:solidFill>
                  <a:prstClr val="black"/>
                </a:solidFill>
                <a:latin typeface="나눔고딕" charset="0"/>
                <a:ea typeface="나눔고딕" charset="0"/>
                <a:cs typeface="나눔고딕" charset="0"/>
              </a:rPr>
              <a:t>모바일</a:t>
            </a:r>
            <a:r>
              <a:rPr lang="ko-KR" altLang="en-US" sz="1400" dirty="0">
                <a:solidFill>
                  <a:prstClr val="black"/>
                </a:solidFill>
                <a:latin typeface="나눔고딕" charset="0"/>
                <a:ea typeface="나눔고딕" charset="0"/>
                <a:cs typeface="나눔고딕" charset="0"/>
              </a:rPr>
              <a:t> 쿠폰 시장과 함께 성장 할 것으로 예상됨</a:t>
            </a:r>
            <a:endParaRPr lang="en-US" altLang="ko-KR" sz="1400" dirty="0">
              <a:solidFill>
                <a:schemeClr val="accent6"/>
              </a:solidFill>
              <a:latin typeface="나눔고딕" charset="0"/>
              <a:ea typeface="나눔고딕" charset="0"/>
              <a:cs typeface="나눔고딕" charset="0"/>
            </a:endParaRPr>
          </a:p>
        </p:txBody>
      </p:sp>
      <p:sp>
        <p:nvSpPr>
          <p:cNvPr id="61443" name="TextBox 12"/>
          <p:cNvSpPr txBox="1">
            <a:spLocks noChangeArrowheads="1"/>
          </p:cNvSpPr>
          <p:nvPr/>
        </p:nvSpPr>
        <p:spPr bwMode="auto">
          <a:xfrm>
            <a:off x="1022350" y="1096963"/>
            <a:ext cx="19034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lang="en-US" altLang="ko-KR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3) </a:t>
            </a:r>
            <a:r>
              <a:rPr lang="ko-KR" altLang="en-US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모바일 쿠폰 광고</a:t>
            </a:r>
          </a:p>
        </p:txBody>
      </p:sp>
      <p:graphicFrame>
        <p:nvGraphicFramePr>
          <p:cNvPr id="27" name="표 24"/>
          <p:cNvGraphicFramePr>
            <a:graphicFrameLocks noGrp="1"/>
          </p:cNvGraphicFramePr>
          <p:nvPr/>
        </p:nvGraphicFramePr>
        <p:xfrm>
          <a:off x="982663" y="2884488"/>
          <a:ext cx="7377113" cy="1352550"/>
        </p:xfrm>
        <a:graphic>
          <a:graphicData uri="http://schemas.openxmlformats.org/drawingml/2006/table">
            <a:tbl>
              <a:tblPr/>
              <a:tblGrid>
                <a:gridCol w="781172"/>
                <a:gridCol w="2198647"/>
                <a:gridCol w="2198647"/>
                <a:gridCol w="2198647"/>
              </a:tblGrid>
              <a:tr h="437839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앱 명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63" marR="60963" marT="30488" marB="3048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기프트유</a:t>
                      </a:r>
                      <a:r>
                        <a:rPr lang="en-US" altLang="ko-KR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(LG U+)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63" marR="60963" marT="30488" marB="3048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푸드빌쿠폰</a:t>
                      </a:r>
                      <a:r>
                        <a:rPr lang="en-US" altLang="ko-KR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(CJ</a:t>
                      </a:r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푸드빌</a:t>
                      </a:r>
                      <a:r>
                        <a:rPr lang="en-US" altLang="ko-KR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63" marR="60963" marT="30488" marB="3048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SYRUP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63" marR="60963" marT="30488" marB="3048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43922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업체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63" marR="60963" marT="30488" marB="30488" anchor="ctr" horzOverflow="overflow">
                    <a:lnL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LG</a:t>
                      </a:r>
                      <a:r>
                        <a:rPr lang="en-US" altLang="ko-KR" sz="12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U+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63" marR="60963" marT="30488" marB="30488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CJ</a:t>
                      </a:r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푸드빌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63" marR="60963" marT="30488" marB="30488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SK</a:t>
                      </a:r>
                      <a:r>
                        <a:rPr lang="en-US" altLang="ko-KR" sz="12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Planet</a:t>
                      </a:r>
                      <a:endParaRPr lang="ko-KR" altLang="en-US" sz="120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63" marR="60963" marT="30488" marB="30488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867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특징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63" marR="60963" marT="30488" marB="30488" anchor="ctr" horzOverflow="overflow">
                    <a:lnL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다운로드 한 쿠폰을 교환할 수 있는 매장을 확인할 수 있음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63" marR="60963" marT="30488" marB="30488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CJ</a:t>
                      </a:r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푸드빌의 </a:t>
                      </a:r>
                      <a:r>
                        <a:rPr lang="en-US" altLang="ko-KR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14</a:t>
                      </a:r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개 외식 프랜차이즈 브랜드의 항인 혜택 제공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63" marR="60963" marT="30488" marB="30488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LBS </a:t>
                      </a:r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기반으로 가까운 매장 및 지역별 할인 쿠폰 검색 가능</a:t>
                      </a:r>
                    </a:p>
                  </a:txBody>
                  <a:tcPr marL="60963" marR="60963" marT="30488" marB="30488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922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쿠폰형태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63" marR="60963" marT="30488" marB="30488" anchor="ctr" horzOverflow="overflow">
                    <a:lnL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할인 가격으로 구입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63" marR="60963" marT="30488" marB="30488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무료 제공</a:t>
                      </a:r>
                    </a:p>
                  </a:txBody>
                  <a:tcPr marL="60963" marR="60963" marT="30488" marB="30488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무료 제공</a:t>
                      </a:r>
                    </a:p>
                  </a:txBody>
                  <a:tcPr marL="60963" marR="60963" marT="30488" marB="30488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1466" name="Picture 11" descr="http://cfile10.uf.tistory.com/image/111167394E7158432D5D7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75" r="35321" b="7675"/>
          <a:stretch>
            <a:fillRect/>
          </a:stretch>
        </p:blipFill>
        <p:spPr bwMode="auto">
          <a:xfrm>
            <a:off x="2054225" y="4371975"/>
            <a:ext cx="1538288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7" name="Picture 13" descr="http://img.wdjimg.com/mms/screenshot/f/ee/410755724f0b36a3be79bb865c274eef_307_512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725" y="4371975"/>
            <a:ext cx="1512888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8" name="Picture 15" descr="http://i1.daumcdn.net/thumb/R750x0/?fname=http%3A%2F%2Fcfile26.uf.tistory.com%2Fimage%2F2416FA3D5474B3691C41B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75" y="4371975"/>
            <a:ext cx="1512888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9" name="TextBox 2"/>
          <p:cNvSpPr txBox="1">
            <a:spLocks noChangeArrowheads="1"/>
          </p:cNvSpPr>
          <p:nvPr/>
        </p:nvSpPr>
        <p:spPr bwMode="auto">
          <a:xfrm>
            <a:off x="539750" y="528638"/>
            <a:ext cx="1468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r>
              <a:rPr kumimoji="0" lang="en-US" altLang="ko-KR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4) </a:t>
            </a:r>
            <a:r>
              <a:rPr kumimoji="0" lang="ko-KR" altLang="en-US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스마트 미디어</a:t>
            </a:r>
            <a:endParaRPr kumimoji="0" lang="en-US" altLang="ko-KR" sz="1400" b="1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61470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61471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r>
                <a:rPr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매체의 유형</a:t>
              </a:r>
            </a:p>
          </p:txBody>
        </p:sp>
        <p:sp>
          <p:nvSpPr>
            <p:cNvPr id="17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1473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r>
                <a:rPr lang="en-US" altLang="ko-KR" sz="2400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</a:t>
              </a:r>
              <a:endParaRPr lang="ko-KR" altLang="en-US" sz="2400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모서리가 둥근 직사각형 13"/>
          <p:cNvSpPr/>
          <p:nvPr/>
        </p:nvSpPr>
        <p:spPr>
          <a:xfrm>
            <a:off x="765175" y="2443163"/>
            <a:ext cx="7608888" cy="2155825"/>
          </a:xfrm>
          <a:prstGeom prst="roundRect">
            <a:avLst>
              <a:gd name="adj" fmla="val 11560"/>
            </a:avLst>
          </a:prstGeom>
          <a:noFill/>
          <a:ln w="9525" cmpd="sng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>
              <a:lnSpc>
                <a:spcPct val="150000"/>
              </a:lnSpc>
              <a:defRPr/>
            </a:pPr>
            <a:r>
              <a:rPr lang="en-US" altLang="ko-KR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-  </a:t>
            </a:r>
            <a:r>
              <a:rPr lang="ko-KR" altLang="en-US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모바일 광고의 시초로 이동통신사의 메시징 중심의 광고 모델을 말하는 것으로 </a:t>
            </a:r>
            <a:r>
              <a:rPr lang="en-US" altLang="ko-KR" sz="1400" b="1" dirty="0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30</a:t>
            </a:r>
            <a:r>
              <a:rPr lang="ko-KR" altLang="en-US" sz="1400" b="1" dirty="0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자</a:t>
            </a:r>
            <a:r>
              <a:rPr lang="en-US" altLang="ko-KR" sz="1400" b="1" dirty="0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~40</a:t>
            </a:r>
            <a:r>
              <a:rPr lang="ko-KR" altLang="en-US" sz="1400" b="1" dirty="0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자의 </a:t>
            </a:r>
            <a:endParaRPr lang="en-US" altLang="ko-KR" sz="1400" b="1" dirty="0">
              <a:solidFill>
                <a:srgbClr val="108BA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lnSpc>
                <a:spcPct val="150000"/>
              </a:lnSpc>
              <a:defRPr/>
            </a:pPr>
            <a:r>
              <a:rPr lang="ko-KR" altLang="en-US" sz="1400" b="1" dirty="0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짧은</a:t>
            </a:r>
            <a:r>
              <a:rPr lang="en-US" altLang="ko-KR" sz="1400" b="1" dirty="0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 b="1" dirty="0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텍스트형 문자 정보</a:t>
            </a:r>
            <a:r>
              <a:rPr lang="ko-KR" altLang="en-US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를 전달할 수 있는 </a:t>
            </a:r>
            <a:r>
              <a:rPr lang="en-US" altLang="ko-KR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SMS</a:t>
            </a:r>
            <a:r>
              <a:rPr lang="ko-KR" altLang="en-US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를 이용하여 선별된 특정 소비자에게 먼저</a:t>
            </a:r>
            <a:endParaRPr lang="en-US" altLang="ko-KR" sz="14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lnSpc>
                <a:spcPct val="150000"/>
              </a:lnSpc>
              <a:defRPr/>
            </a:pPr>
            <a:r>
              <a:rPr lang="ko-KR" altLang="en-US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 접근하는 </a:t>
            </a:r>
            <a:r>
              <a:rPr lang="ko-KR" altLang="en-US" sz="1400" b="1" dirty="0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푸쉬형 방식의 광고</a:t>
            </a:r>
            <a:endParaRPr lang="en-US" altLang="ko-KR" sz="1400" b="1" dirty="0">
              <a:solidFill>
                <a:srgbClr val="108BA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lnSpc>
                <a:spcPct val="150000"/>
              </a:lnSpc>
              <a:defRPr/>
            </a:pPr>
            <a:r>
              <a:rPr lang="en-US" altLang="ko-KR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-  SMS</a:t>
            </a:r>
            <a:r>
              <a:rPr lang="ko-KR" altLang="en-US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를 기반으로 한 모바일 광고는 고객 데이터베이스에 </a:t>
            </a:r>
            <a:r>
              <a:rPr lang="ko-KR" altLang="en-US" sz="1400" b="1" dirty="0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저장된 고객의 프로파일을 분석</a:t>
            </a:r>
            <a:r>
              <a:rPr lang="ko-KR" altLang="en-US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하여 </a:t>
            </a:r>
            <a:endParaRPr lang="en-US" altLang="ko-KR" sz="14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lnSpc>
                <a:spcPct val="150000"/>
              </a:lnSpc>
              <a:defRPr/>
            </a:pPr>
            <a:r>
              <a:rPr lang="ko-KR" altLang="en-US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 표적시장에 맞는 고객 개개인에게</a:t>
            </a:r>
            <a:r>
              <a:rPr lang="ko-KR" altLang="en-US" sz="1400" b="1" dirty="0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맞춤형 메시지</a:t>
            </a:r>
            <a:r>
              <a:rPr lang="ko-KR" altLang="en-US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를 전달 가능</a:t>
            </a:r>
            <a:endParaRPr lang="en-US" altLang="ko-KR" sz="14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lnSpc>
                <a:spcPct val="150000"/>
              </a:lnSpc>
              <a:defRPr/>
            </a:pPr>
            <a:r>
              <a:rPr lang="en-US" altLang="ko-KR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-   </a:t>
            </a:r>
            <a:r>
              <a:rPr lang="ko-KR" altLang="en-US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쿠폰광고</a:t>
            </a:r>
            <a:r>
              <a:rPr lang="en-US" altLang="ko-KR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프로모션</a:t>
            </a:r>
            <a:r>
              <a:rPr lang="en-US" altLang="ko-KR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이벤트 등 다양한 직접 마케팅 수단을 구사하여 직접적인 반응 촉구 가능</a:t>
            </a:r>
            <a:endParaRPr lang="en-US" altLang="ko-KR" sz="14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2467" name="TextBox 12"/>
          <p:cNvSpPr txBox="1">
            <a:spLocks noChangeArrowheads="1"/>
          </p:cNvSpPr>
          <p:nvPr/>
        </p:nvSpPr>
        <p:spPr bwMode="auto">
          <a:xfrm>
            <a:off x="1035050" y="1993900"/>
            <a:ext cx="18462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lang="en-US" altLang="ko-KR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4) </a:t>
            </a:r>
            <a:r>
              <a:rPr lang="ko-KR" altLang="en-US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문자메시지 광고</a:t>
            </a:r>
          </a:p>
        </p:txBody>
      </p:sp>
      <p:sp>
        <p:nvSpPr>
          <p:cNvPr id="62468" name="TextBox 2"/>
          <p:cNvSpPr txBox="1">
            <a:spLocks noChangeArrowheads="1"/>
          </p:cNvSpPr>
          <p:nvPr/>
        </p:nvSpPr>
        <p:spPr bwMode="auto">
          <a:xfrm>
            <a:off x="539750" y="528638"/>
            <a:ext cx="1468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r>
              <a:rPr kumimoji="0" lang="en-US" altLang="ko-KR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4) </a:t>
            </a:r>
            <a:r>
              <a:rPr kumimoji="0" lang="ko-KR" altLang="en-US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스마트 미디어</a:t>
            </a:r>
            <a:endParaRPr kumimoji="0" lang="en-US" altLang="ko-KR" sz="1400" b="1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62469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62470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r>
                <a:rPr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매체의 유형</a:t>
              </a:r>
            </a:p>
          </p:txBody>
        </p:sp>
        <p:sp>
          <p:nvSpPr>
            <p:cNvPr id="14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2472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r>
                <a:rPr lang="en-US" altLang="ko-KR" sz="2400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</a:t>
              </a:r>
              <a:endParaRPr lang="ko-KR" altLang="en-US" sz="2400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직사각형 10"/>
          <p:cNvSpPr>
            <a:spLocks noChangeArrowheads="1"/>
          </p:cNvSpPr>
          <p:nvPr/>
        </p:nvSpPr>
        <p:spPr bwMode="auto">
          <a:xfrm>
            <a:off x="1046163" y="1833563"/>
            <a:ext cx="42513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lang="ko-KR" altLang="en-US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모바일 문자 메시지의 발전</a:t>
            </a:r>
          </a:p>
        </p:txBody>
      </p:sp>
      <p:sp>
        <p:nvSpPr>
          <p:cNvPr id="20" name="직사각형 9"/>
          <p:cNvSpPr/>
          <p:nvPr/>
        </p:nvSpPr>
        <p:spPr>
          <a:xfrm>
            <a:off x="950913" y="1968500"/>
            <a:ext cx="82550" cy="77788"/>
          </a:xfrm>
          <a:prstGeom prst="rect">
            <a:avLst/>
          </a:prstGeom>
          <a:solidFill>
            <a:srgbClr val="108B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>
              <a:solidFill>
                <a:srgbClr val="108BA4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  <p:graphicFrame>
        <p:nvGraphicFramePr>
          <p:cNvPr id="21" name="Diagram 20"/>
          <p:cNvGraphicFramePr/>
          <p:nvPr/>
        </p:nvGraphicFramePr>
        <p:xfrm>
          <a:off x="625464" y="52176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3493" name="TextBox 2"/>
          <p:cNvSpPr txBox="1">
            <a:spLocks noChangeArrowheads="1"/>
          </p:cNvSpPr>
          <p:nvPr/>
        </p:nvSpPr>
        <p:spPr bwMode="auto">
          <a:xfrm>
            <a:off x="539750" y="528638"/>
            <a:ext cx="18684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r>
              <a:rPr kumimoji="0" lang="en-US" altLang="ko-KR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4) </a:t>
            </a:r>
            <a:r>
              <a:rPr kumimoji="0" lang="ko-KR" altLang="en-US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스마트 미디어</a:t>
            </a:r>
            <a:endParaRPr kumimoji="0" lang="en-US" altLang="ko-KR" sz="1400" b="1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kumimoji="0" lang="en-US" altLang="ko-KR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     4_</a:t>
            </a:r>
            <a:r>
              <a:rPr kumimoji="0" lang="ko-KR" altLang="en-US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문자메시지 광고</a:t>
            </a:r>
          </a:p>
        </p:txBody>
      </p:sp>
      <p:grpSp>
        <p:nvGrpSpPr>
          <p:cNvPr id="63494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63495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r>
                <a:rPr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매체의 유형</a:t>
              </a:r>
            </a:p>
          </p:txBody>
        </p:sp>
        <p:sp>
          <p:nvSpPr>
            <p:cNvPr id="15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3497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r>
                <a:rPr lang="en-US" altLang="ko-KR" sz="2400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</a:t>
              </a:r>
              <a:endParaRPr lang="ko-KR" altLang="en-US" sz="2400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표 24"/>
          <p:cNvGraphicFramePr>
            <a:graphicFrameLocks noGrp="1"/>
          </p:cNvGraphicFramePr>
          <p:nvPr/>
        </p:nvGraphicFramePr>
        <p:xfrm>
          <a:off x="1033463" y="1762125"/>
          <a:ext cx="7221537" cy="3060699"/>
        </p:xfrm>
        <a:graphic>
          <a:graphicData uri="http://schemas.openxmlformats.org/drawingml/2006/table">
            <a:tbl>
              <a:tblPr/>
              <a:tblGrid>
                <a:gridCol w="1983643"/>
                <a:gridCol w="5237894"/>
              </a:tblGrid>
              <a:tr h="279694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브랜드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56" marR="60956" marT="30491" marB="3049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내용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56" marR="60956" marT="30491" marB="3049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90428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맥도날드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56" marR="60956" marT="30491" marB="30491" anchor="ctr" horzOverflow="overflow">
                    <a:lnL w="9525" cap="flat" cmpd="sng" algn="ctr">
                      <a:solidFill>
                        <a:srgbClr val="7F7F7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SMS</a:t>
                      </a:r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를 활용한 모바일 광고의 초기 단계로 점심시간에 해당하는 오전 </a:t>
                      </a:r>
                      <a:r>
                        <a:rPr lang="en-US" altLang="ko-KR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11</a:t>
                      </a:r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시부터 오후</a:t>
                      </a:r>
                      <a:r>
                        <a:rPr lang="en-US" altLang="ko-KR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시까지 모든 세트 메뉴를 할인 가격인 </a:t>
                      </a:r>
                      <a:r>
                        <a:rPr lang="en-US" altLang="ko-KR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천원에 제공한다는 광고 메시지를 광역시 이상의 대도시 거주자 </a:t>
                      </a:r>
                      <a:r>
                        <a:rPr lang="en-US" altLang="ko-KR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15~35</a:t>
                      </a:r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세 모두에게 발송함</a:t>
                      </a:r>
                      <a:r>
                        <a:rPr lang="en-US" altLang="ko-KR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  <a:endParaRPr lang="ko-KR" altLang="en-US" sz="120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56" marR="60956" marT="30491" marB="30491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7068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TGIF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56" marR="60956" marT="30491" marB="30491" anchor="ctr" horzOverflow="overflow">
                    <a:lnL w="9525" cap="flat" cmpd="sng" algn="ctr">
                      <a:solidFill>
                        <a:srgbClr val="7F7F7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지역정보와 회원정보를 통하여 타겟을 설정하고 모바일 광고를 진행한 사례로 </a:t>
                      </a:r>
                      <a:r>
                        <a:rPr lang="en-US" altLang="ko-KR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OK</a:t>
                      </a:r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캐쉬백 사용 데이터를 분석해 </a:t>
                      </a:r>
                      <a:r>
                        <a:rPr lang="en-US" altLang="ko-KR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TGIF</a:t>
                      </a:r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를 </a:t>
                      </a:r>
                      <a:r>
                        <a:rPr lang="en-US" altLang="ko-KR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회 이상 이용하였고</a:t>
                      </a:r>
                      <a:r>
                        <a:rPr lang="en-US" altLang="ko-KR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</a:t>
                      </a:r>
                      <a:r>
                        <a:rPr lang="en-US" altLang="ko-KR" sz="12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ko-KR" altLang="en-US" sz="12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점심시간 대에 이용한 적이 있는 소비자</a:t>
                      </a:r>
                      <a:r>
                        <a:rPr lang="en-US" altLang="ko-KR" sz="12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2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그리고 </a:t>
                      </a:r>
                      <a:r>
                        <a:rPr lang="en-US" altLang="ko-KR" sz="12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TTL</a:t>
                      </a:r>
                      <a:r>
                        <a:rPr lang="ko-KR" altLang="en-US" sz="12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회원인 소비자를 대상으로 점심시간 직전에 </a:t>
                      </a:r>
                      <a:r>
                        <a:rPr lang="en-US" altLang="ko-KR" sz="12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SMS </a:t>
                      </a:r>
                      <a:r>
                        <a:rPr lang="ko-KR" altLang="en-US" sz="12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광고를 발송함</a:t>
                      </a:r>
                      <a:r>
                        <a:rPr lang="en-US" altLang="ko-KR" sz="12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56" marR="60956" marT="30491" marB="30491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9651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롯데마트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56" marR="60956" marT="30491" marB="30491" anchor="ctr" horzOverflow="overflow">
                    <a:lnL w="9525" cap="flat" cmpd="sng" algn="ctr">
                      <a:solidFill>
                        <a:srgbClr val="7F7F7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소비자의 관여도를 높여 구매행동을 유도하는 사례로 타겟 소비자에게 </a:t>
                      </a:r>
                      <a:r>
                        <a:rPr lang="en-US" altLang="ko-KR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SMS</a:t>
                      </a:r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를 통해서 정보를 제공하고</a:t>
                      </a:r>
                      <a:r>
                        <a:rPr lang="en-US" altLang="ko-KR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관심을 갖게 된 소비자들이 특정 사이트에 접속하도록 하여 모바일 쿠폰을 내려 받게끔 유도함</a:t>
                      </a:r>
                      <a:r>
                        <a:rPr lang="en-US" altLang="ko-KR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 </a:t>
                      </a:r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이러한 절차를 통해 쿠폰을 받은 소비자는 롯데마트를 실제로 방문하게 되고 쿠폰을 활용하기 위해 보다 많은 소비를 함</a:t>
                      </a:r>
                      <a:r>
                        <a:rPr lang="en-US" altLang="ko-KR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56" marR="60956" marT="30491" marB="30491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F7F7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F7F7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4529" name="직사각형 10"/>
          <p:cNvSpPr>
            <a:spLocks noChangeArrowheads="1"/>
          </p:cNvSpPr>
          <p:nvPr/>
        </p:nvSpPr>
        <p:spPr bwMode="auto">
          <a:xfrm>
            <a:off x="1217613" y="1295400"/>
            <a:ext cx="42513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lang="ko-KR" altLang="en-US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문자 메시지 활용 사례</a:t>
            </a:r>
          </a:p>
        </p:txBody>
      </p:sp>
      <p:sp>
        <p:nvSpPr>
          <p:cNvPr id="13" name="직사각형 9"/>
          <p:cNvSpPr/>
          <p:nvPr/>
        </p:nvSpPr>
        <p:spPr>
          <a:xfrm>
            <a:off x="1122363" y="1423988"/>
            <a:ext cx="82550" cy="77787"/>
          </a:xfrm>
          <a:prstGeom prst="rect">
            <a:avLst/>
          </a:prstGeom>
          <a:solidFill>
            <a:srgbClr val="108B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>
              <a:solidFill>
                <a:srgbClr val="108BA4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14" name="양쪽 모서리가 둥근 사각형 23"/>
          <p:cNvSpPr>
            <a:spLocks noChangeArrowheads="1"/>
          </p:cNvSpPr>
          <p:nvPr/>
        </p:nvSpPr>
        <p:spPr bwMode="auto">
          <a:xfrm>
            <a:off x="1092200" y="5291138"/>
            <a:ext cx="6972300" cy="649287"/>
          </a:xfrm>
          <a:custGeom>
            <a:avLst/>
            <a:gdLst>
              <a:gd name="T0" fmla="*/ 6972300 w 6972300"/>
              <a:gd name="T1" fmla="*/ 324644 h 649287"/>
              <a:gd name="T2" fmla="*/ 3486150 w 6972300"/>
              <a:gd name="T3" fmla="*/ 649287 h 649287"/>
              <a:gd name="T4" fmla="*/ 0 w 6972300"/>
              <a:gd name="T5" fmla="*/ 324644 h 649287"/>
              <a:gd name="T6" fmla="*/ 3486150 w 6972300"/>
              <a:gd name="T7" fmla="*/ 0 h 649287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95085 w 6972300"/>
              <a:gd name="T13" fmla="*/ 95085 h 649287"/>
              <a:gd name="T14" fmla="*/ 6877215 w 6972300"/>
              <a:gd name="T15" fmla="*/ 554202 h 6492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972300" h="649287">
                <a:moveTo>
                  <a:pt x="324644" y="0"/>
                </a:moveTo>
                <a:lnTo>
                  <a:pt x="6647657" y="0"/>
                </a:lnTo>
                <a:lnTo>
                  <a:pt x="6647657" y="-1"/>
                </a:lnTo>
                <a:cubicBezTo>
                  <a:pt x="6826952" y="0"/>
                  <a:pt x="6972301" y="145348"/>
                  <a:pt x="6972301" y="324644"/>
                </a:cubicBezTo>
                <a:cubicBezTo>
                  <a:pt x="6972301" y="324644"/>
                  <a:pt x="6972300" y="324644"/>
                  <a:pt x="6972300" y="324644"/>
                </a:cubicBezTo>
                <a:cubicBezTo>
                  <a:pt x="6972300" y="503939"/>
                  <a:pt x="6826951" y="649287"/>
                  <a:pt x="6647656" y="649287"/>
                </a:cubicBezTo>
                <a:lnTo>
                  <a:pt x="324644" y="649287"/>
                </a:lnTo>
                <a:lnTo>
                  <a:pt x="324644" y="649286"/>
                </a:lnTo>
                <a:cubicBezTo>
                  <a:pt x="145348" y="649286"/>
                  <a:pt x="-1" y="503938"/>
                  <a:pt x="-1" y="324642"/>
                </a:cubicBezTo>
                <a:lnTo>
                  <a:pt x="0" y="324644"/>
                </a:lnTo>
                <a:lnTo>
                  <a:pt x="-1" y="324643"/>
                </a:lnTo>
                <a:cubicBezTo>
                  <a:pt x="0" y="145348"/>
                  <a:pt x="145348" y="0"/>
                  <a:pt x="324644" y="0"/>
                </a:cubicBezTo>
                <a:cubicBezTo>
                  <a:pt x="324644" y="-1"/>
                  <a:pt x="324644" y="0"/>
                  <a:pt x="324644" y="0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1" hangingPunct="1">
              <a:defRPr/>
            </a:pPr>
            <a:r>
              <a:rPr kumimoji="0" lang="ko-KR" altLang="en-US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그러나</a:t>
            </a:r>
            <a:r>
              <a:rPr kumimoji="0" lang="en-US" altLang="ko-KR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kumimoji="0" lang="ko-KR" altLang="en-US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최근에는 </a:t>
            </a:r>
            <a:r>
              <a:rPr kumimoji="0" lang="en-US" altLang="ko-KR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SMS </a:t>
            </a:r>
            <a:r>
              <a:rPr kumimoji="0" lang="ko-KR" altLang="en-US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 보다는 </a:t>
            </a:r>
            <a:r>
              <a:rPr kumimoji="0" lang="en-US" altLang="ko-KR" sz="1400" b="1" dirty="0" smtClean="0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APP</a:t>
            </a:r>
            <a:r>
              <a:rPr kumimoji="0" lang="ko-KR" altLang="en-US" sz="1400" b="1" dirty="0" smtClean="0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을 활용하기 시작</a:t>
            </a:r>
            <a:r>
              <a:rPr kumimoji="0" lang="ko-KR" altLang="en-US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했고</a:t>
            </a:r>
            <a:r>
              <a:rPr kumimoji="0" lang="en-US" altLang="ko-KR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</a:p>
          <a:p>
            <a:pPr algn="ctr" eaLnBrk="1" latinLnBrk="1" hangingPunct="1">
              <a:defRPr/>
            </a:pPr>
            <a:r>
              <a:rPr kumimoji="0" lang="en-US" altLang="ko-KR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SMS </a:t>
            </a:r>
            <a:r>
              <a:rPr kumimoji="0" lang="ko-KR" altLang="en-US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광고는 비교적 </a:t>
            </a:r>
            <a:r>
              <a:rPr kumimoji="0" lang="ko-KR" altLang="en-US" sz="1400" b="1" dirty="0" smtClean="0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사용 빈도가 낮아졌음</a:t>
            </a:r>
            <a:endParaRPr kumimoji="0" lang="en-US" altLang="ko-KR" sz="14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9" name="Isosceles Triangle 18"/>
          <p:cNvSpPr/>
          <p:nvPr/>
        </p:nvSpPr>
        <p:spPr>
          <a:xfrm rot="10800000">
            <a:off x="4362450" y="4967288"/>
            <a:ext cx="388938" cy="177800"/>
          </a:xfrm>
          <a:prstGeom prst="triangle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kumimoji="0" lang="en-US" altLang="ko-KR">
              <a:solidFill>
                <a:schemeClr val="tx1"/>
              </a:solidFill>
              <a:latin typeface="맑은 고딕" charset="0"/>
              <a:ea typeface="굴림" charset="0"/>
              <a:cs typeface="굴림" charset="0"/>
            </a:endParaRPr>
          </a:p>
        </p:txBody>
      </p:sp>
      <p:sp>
        <p:nvSpPr>
          <p:cNvPr id="64533" name="TextBox 2"/>
          <p:cNvSpPr txBox="1">
            <a:spLocks noChangeArrowheads="1"/>
          </p:cNvSpPr>
          <p:nvPr/>
        </p:nvSpPr>
        <p:spPr bwMode="auto">
          <a:xfrm>
            <a:off x="539750" y="528638"/>
            <a:ext cx="18684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r>
              <a:rPr kumimoji="0" lang="en-US" altLang="ko-KR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4) </a:t>
            </a:r>
            <a:r>
              <a:rPr kumimoji="0" lang="ko-KR" altLang="en-US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스마트 미디어</a:t>
            </a:r>
            <a:endParaRPr kumimoji="0" lang="en-US" altLang="ko-KR" sz="1400" b="1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kumimoji="0" lang="en-US" altLang="ko-KR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     4_</a:t>
            </a:r>
            <a:r>
              <a:rPr kumimoji="0" lang="ko-KR" altLang="en-US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문자메시지 광고</a:t>
            </a:r>
          </a:p>
        </p:txBody>
      </p:sp>
      <p:grpSp>
        <p:nvGrpSpPr>
          <p:cNvPr id="64534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64535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r>
                <a:rPr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매체의 유형</a:t>
              </a:r>
            </a:p>
          </p:txBody>
        </p:sp>
        <p:sp>
          <p:nvSpPr>
            <p:cNvPr id="20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4537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r>
                <a:rPr lang="en-US" altLang="ko-KR" sz="2400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</a:t>
              </a:r>
              <a:endParaRPr lang="ko-KR" altLang="en-US" sz="2400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91" t="43527"/>
          <a:stretch>
            <a:fillRect/>
          </a:stretch>
        </p:blipFill>
        <p:spPr bwMode="auto">
          <a:xfrm>
            <a:off x="5468938" y="3121025"/>
            <a:ext cx="2770187" cy="312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모서리가 둥근 직사각형 13"/>
          <p:cNvSpPr/>
          <p:nvPr/>
        </p:nvSpPr>
        <p:spPr>
          <a:xfrm>
            <a:off x="752475" y="1685925"/>
            <a:ext cx="7607300" cy="1096963"/>
          </a:xfrm>
          <a:prstGeom prst="roundRect">
            <a:avLst>
              <a:gd name="adj" fmla="val 11560"/>
            </a:avLst>
          </a:prstGeom>
          <a:noFill/>
          <a:ln w="9525" cmpd="sng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>
              <a:lnSpc>
                <a:spcPct val="150000"/>
              </a:lnSpc>
              <a:defRPr/>
            </a:pPr>
            <a:r>
              <a:rPr lang="en-US" altLang="ko-KR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-  </a:t>
            </a:r>
            <a:r>
              <a:rPr lang="ko-KR" altLang="en-US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고객들에게 재미와 호기심을 자극함</a:t>
            </a:r>
            <a:endParaRPr lang="en-US" altLang="ko-KR" sz="14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lnSpc>
                <a:spcPct val="150000"/>
              </a:lnSpc>
              <a:defRPr/>
            </a:pPr>
            <a:r>
              <a:rPr lang="en-US" altLang="ko-KR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-  </a:t>
            </a:r>
            <a:r>
              <a:rPr lang="ko-KR" altLang="en-US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검색창에 검색어나 </a:t>
            </a:r>
            <a:r>
              <a:rPr lang="en-US" altLang="ko-KR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URL</a:t>
            </a:r>
            <a:r>
              <a:rPr lang="ko-KR" altLang="en-US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입력하는 번거로움 없이 전용 애플리케이션으로 손쉽게 사용 가능</a:t>
            </a:r>
            <a:endParaRPr lang="en-US" altLang="ko-KR" sz="14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lnSpc>
                <a:spcPct val="150000"/>
              </a:lnSpc>
              <a:defRPr/>
            </a:pPr>
            <a:r>
              <a:rPr lang="en-US" altLang="ko-KR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-  </a:t>
            </a:r>
            <a:r>
              <a:rPr lang="ko-KR" altLang="en-US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정보 전달에 제한이 있는 기존의 매스미디어를 보완하는 역할 </a:t>
            </a:r>
            <a:endParaRPr lang="en-US" altLang="ko-KR" sz="14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5540" name="TextBox 12"/>
          <p:cNvSpPr txBox="1">
            <a:spLocks noChangeArrowheads="1"/>
          </p:cNvSpPr>
          <p:nvPr/>
        </p:nvSpPr>
        <p:spPr bwMode="auto">
          <a:xfrm>
            <a:off x="1022350" y="1276350"/>
            <a:ext cx="11160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lang="en-US" altLang="ko-KR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5) QR</a:t>
            </a:r>
            <a:r>
              <a:rPr lang="ko-KR" altLang="en-US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코드</a:t>
            </a:r>
          </a:p>
        </p:txBody>
      </p:sp>
      <p:pic>
        <p:nvPicPr>
          <p:cNvPr id="65541" name="Picture 11" descr="http://prudentialstory.co.kr/wp-content/uploads/2010/12/01-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888" y="3255963"/>
            <a:ext cx="19907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2" name="TextBox 2"/>
          <p:cNvSpPr txBox="1">
            <a:spLocks noChangeArrowheads="1"/>
          </p:cNvSpPr>
          <p:nvPr/>
        </p:nvSpPr>
        <p:spPr bwMode="auto">
          <a:xfrm>
            <a:off x="539750" y="528638"/>
            <a:ext cx="1468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r>
              <a:rPr kumimoji="0" lang="en-US" altLang="ko-KR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4) </a:t>
            </a:r>
            <a:r>
              <a:rPr kumimoji="0" lang="ko-KR" altLang="en-US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스마트 미디어</a:t>
            </a:r>
            <a:endParaRPr kumimoji="0" lang="en-US" altLang="ko-KR" sz="1400" b="1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65543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65544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r>
                <a:rPr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매체의 유형</a:t>
              </a:r>
            </a:p>
          </p:txBody>
        </p:sp>
        <p:sp>
          <p:nvSpPr>
            <p:cNvPr id="17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5546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r>
                <a:rPr lang="en-US" altLang="ko-KR" sz="2400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</a:t>
              </a:r>
              <a:endParaRPr lang="ko-KR" altLang="en-US" sz="2400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표 24"/>
          <p:cNvGraphicFramePr>
            <a:graphicFrameLocks noGrp="1"/>
          </p:cNvGraphicFramePr>
          <p:nvPr/>
        </p:nvGraphicFramePr>
        <p:xfrm>
          <a:off x="727075" y="1814513"/>
          <a:ext cx="7878763" cy="3767138"/>
        </p:xfrm>
        <a:graphic>
          <a:graphicData uri="http://schemas.openxmlformats.org/drawingml/2006/table">
            <a:tbl>
              <a:tblPr/>
              <a:tblGrid>
                <a:gridCol w="2164172"/>
                <a:gridCol w="5714591"/>
              </a:tblGrid>
              <a:tr h="686589">
                <a:tc>
                  <a:txBody>
                    <a:bodyPr/>
                    <a:lstStyle/>
                    <a:p>
                      <a:pPr algn="l"/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스마트폰의 보급 확대 및 스캔 </a:t>
                      </a:r>
                      <a:r>
                        <a:rPr lang="en-US" altLang="ko-KR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APP</a:t>
                      </a:r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의 등장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55" marR="60955" marT="30479" marB="30479" anchor="ctr" horzOverflow="overflow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Tx/>
                        <a:buChar char="-"/>
                      </a:pPr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스마트폰의 보급 확대로 </a:t>
                      </a:r>
                      <a:r>
                        <a:rPr lang="en-US" altLang="ko-KR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QR</a:t>
                      </a:r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코드 이용이 가능</a:t>
                      </a:r>
                      <a:r>
                        <a:rPr lang="en-US" altLang="ko-KR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오픈 마켓에서</a:t>
                      </a:r>
                      <a:r>
                        <a:rPr lang="ko-KR" altLang="en-US" sz="12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다양한 스캔 </a:t>
                      </a:r>
                      <a:r>
                        <a:rPr lang="en-US" altLang="ko-KR" sz="12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APP </a:t>
                      </a:r>
                      <a:r>
                        <a:rPr lang="ko-KR" altLang="en-US" sz="12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무료 제공</a:t>
                      </a:r>
                      <a:r>
                        <a:rPr lang="en-US" altLang="ko-KR" sz="12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ko-KR" altLang="en-US" sz="12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저렴한 비용으로 손쉽게 무선인터넷 접근 가능</a:t>
                      </a:r>
                      <a:r>
                        <a:rPr lang="en-US" altLang="ko-KR" sz="12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  <a:endParaRPr lang="ko-KR" altLang="en-US" sz="120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55" marR="60955" marT="30479" marB="30479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0610">
                <a:tc>
                  <a:txBody>
                    <a:bodyPr/>
                    <a:lstStyle/>
                    <a:p>
                      <a:pPr algn="l"/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고객 참여를 통한</a:t>
                      </a:r>
                      <a:endParaRPr lang="en-US" altLang="ko-KR" sz="120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l"/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즉각적 반응과 대응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55" marR="60955" marT="30479" marB="30479" anchor="ctr" horzOverflow="overflow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Tx/>
                        <a:buChar char="-"/>
                      </a:pPr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광고의 추가적인 정보를 제공함으로써 메시지 강화</a:t>
                      </a:r>
                      <a:r>
                        <a:rPr lang="en-US" altLang="ko-KR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스캔 즉시 즉각적</a:t>
                      </a:r>
                      <a:r>
                        <a:rPr lang="en-US" altLang="ko-KR" sz="12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ko-KR" altLang="en-US" sz="12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혜택</a:t>
                      </a:r>
                      <a:r>
                        <a:rPr lang="en-US" altLang="ko-KR" sz="12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ko-KR" altLang="en-US" sz="12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할인</a:t>
                      </a:r>
                      <a:r>
                        <a:rPr lang="en-US" altLang="ko-KR" sz="12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 </a:t>
                      </a:r>
                      <a:r>
                        <a:rPr lang="ko-KR" altLang="en-US" sz="12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부여 가능</a:t>
                      </a:r>
                      <a:r>
                        <a:rPr lang="en-US" altLang="ko-KR" sz="12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55" marR="60955" marT="30479" marB="30479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8545">
                <a:tc>
                  <a:txBody>
                    <a:bodyPr/>
                    <a:lstStyle/>
                    <a:p>
                      <a:pPr algn="l"/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쉬운 제작 및 다양한 디자인 변형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55" marR="60955" marT="30479" marB="30479" anchor="ctr" horzOverflow="overflow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Tx/>
                        <a:buChar char="-"/>
                      </a:pPr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덴소 웨이브의 권리 미행사로 코드 제작에 따른 비용 부담감 없음</a:t>
                      </a:r>
                      <a:r>
                        <a:rPr lang="en-US" altLang="ko-KR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en-US" altLang="ko-KR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QR</a:t>
                      </a:r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코드 생성 사이트를 활용하여 손쉽게 자신의 블로그나 트위터 주소 등 원하는 컨텐츠 링크 가능</a:t>
                      </a:r>
                      <a:r>
                        <a:rPr lang="en-US" altLang="ko-KR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기업의 로고나 캐릭터 등을 활용하여 다양한 형태의 디자인으로 브랜드 아이덴티티 전달 가능</a:t>
                      </a:r>
                      <a:r>
                        <a:rPr lang="en-US" altLang="ko-KR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marL="60955" marR="60955" marT="30479" marB="30479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0697">
                <a:tc>
                  <a:txBody>
                    <a:bodyPr/>
                    <a:lstStyle/>
                    <a:p>
                      <a:pPr algn="l"/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인쇄매체의 한계를 극복한 대안으로 활용 가능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55" marR="60955" marT="30479" marB="30479" anchor="ctr" horzOverflow="overflow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Tx/>
                        <a:buChar char="-"/>
                      </a:pPr>
                      <a:r>
                        <a:rPr lang="en-US" altLang="ko-KR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QR</a:t>
                      </a:r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코드를 기반으로 멀티미디어와의 연동을 통해 메시지 인지 효과 강화</a:t>
                      </a:r>
                      <a:r>
                        <a:rPr lang="en-US" altLang="ko-KR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고객 참여 기반의 소셜 미디어와 연계하여 다양한 고객들과 대화할 수 있는 기회 제공</a:t>
                      </a:r>
                      <a:r>
                        <a:rPr lang="en-US" altLang="ko-KR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55" marR="60955" marT="30479" marB="30479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0697">
                <a:tc>
                  <a:txBody>
                    <a:bodyPr/>
                    <a:lstStyle/>
                    <a:p>
                      <a:pPr algn="l"/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매체별 접점 파악 및 효과 측정 가능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55" marR="60955" marT="30479" marB="30479" anchor="ctr" horzOverflow="overflow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- QR</a:t>
                      </a:r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코드의 경우 각 집행 매체별로 매체 특성에 따라 마케팅 커뮤니케이션 전달 방법 및 접점 채널을 분리시켜 이에 따른 고객들의 반응을 손쉽게 측정 가능</a:t>
                      </a:r>
                      <a:r>
                        <a:rPr lang="en-US" altLang="ko-KR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55" marR="60955" marT="30479" marB="30479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6578" name="직사각형 10"/>
          <p:cNvSpPr>
            <a:spLocks noChangeArrowheads="1"/>
          </p:cNvSpPr>
          <p:nvPr/>
        </p:nvSpPr>
        <p:spPr bwMode="auto">
          <a:xfrm>
            <a:off x="1046163" y="1289050"/>
            <a:ext cx="42513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lang="en-US" altLang="ko-KR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QR</a:t>
            </a:r>
            <a:r>
              <a:rPr lang="ko-KR" altLang="en-US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코드 확산 배경</a:t>
            </a:r>
          </a:p>
        </p:txBody>
      </p:sp>
      <p:sp>
        <p:nvSpPr>
          <p:cNvPr id="23" name="직사각형 9"/>
          <p:cNvSpPr/>
          <p:nvPr/>
        </p:nvSpPr>
        <p:spPr>
          <a:xfrm>
            <a:off x="950913" y="1423988"/>
            <a:ext cx="82550" cy="77787"/>
          </a:xfrm>
          <a:prstGeom prst="rect">
            <a:avLst/>
          </a:prstGeom>
          <a:solidFill>
            <a:srgbClr val="108B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>
              <a:solidFill>
                <a:srgbClr val="108BA4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66580" name="TextBox 2"/>
          <p:cNvSpPr txBox="1">
            <a:spLocks noChangeArrowheads="1"/>
          </p:cNvSpPr>
          <p:nvPr/>
        </p:nvSpPr>
        <p:spPr bwMode="auto">
          <a:xfrm>
            <a:off x="539750" y="528638"/>
            <a:ext cx="1468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r>
              <a:rPr kumimoji="0" lang="en-US" altLang="ko-KR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4) </a:t>
            </a:r>
            <a:r>
              <a:rPr kumimoji="0" lang="ko-KR" altLang="en-US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스마트 미디어</a:t>
            </a:r>
            <a:endParaRPr kumimoji="0" lang="en-US" altLang="ko-KR" sz="1400" b="1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kumimoji="0" lang="en-US" altLang="ko-KR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     5_QR</a:t>
            </a:r>
            <a:r>
              <a:rPr kumimoji="0" lang="ko-KR" altLang="en-US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코드</a:t>
            </a:r>
          </a:p>
        </p:txBody>
      </p:sp>
      <p:grpSp>
        <p:nvGrpSpPr>
          <p:cNvPr id="66581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66582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r>
                <a:rPr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매체의 유형</a:t>
              </a:r>
            </a:p>
          </p:txBody>
        </p:sp>
        <p:sp>
          <p:nvSpPr>
            <p:cNvPr id="14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6584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r>
                <a:rPr lang="en-US" altLang="ko-KR" sz="2400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</a:t>
              </a:r>
              <a:endParaRPr lang="ko-KR" altLang="en-US" sz="2400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직사각형 18"/>
          <p:cNvSpPr>
            <a:spLocks noChangeArrowheads="1"/>
          </p:cNvSpPr>
          <p:nvPr/>
        </p:nvSpPr>
        <p:spPr bwMode="auto">
          <a:xfrm>
            <a:off x="804863" y="1555750"/>
            <a:ext cx="7053262" cy="345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800100" indent="-3429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2001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>
              <a:lnSpc>
                <a:spcPct val="120000"/>
              </a:lnSpc>
            </a:pPr>
            <a:r>
              <a:rPr lang="en-US" altLang="ko-KR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1)</a:t>
            </a:r>
            <a:r>
              <a:rPr lang="ko-KR" altLang="en-US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커뮤니케이션에서 매체의 의미</a:t>
            </a:r>
            <a:endParaRPr lang="en-US" altLang="ko-KR" sz="1600" b="1">
              <a:solidFill>
                <a:srgbClr val="108BA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lnSpc>
                <a:spcPct val="120000"/>
              </a:lnSpc>
            </a:pPr>
            <a:endParaRPr lang="ko-KR" altLang="en-US" sz="1400" b="1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lnSpc>
                <a:spcPct val="120000"/>
              </a:lnSpc>
            </a:pPr>
            <a:endParaRPr lang="en-US" altLang="ko-KR" sz="6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lnSpc>
                <a:spcPct val="120000"/>
              </a:lnSpc>
            </a:pPr>
            <a:endParaRPr lang="ko-KR" altLang="en-US" sz="1400" b="1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lnSpc>
                <a:spcPct val="120000"/>
              </a:lnSpc>
            </a:pPr>
            <a:endParaRPr lang="ko-KR" altLang="en-US" sz="1400" b="1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lnSpc>
                <a:spcPct val="120000"/>
              </a:lnSpc>
            </a:pPr>
            <a:endParaRPr lang="ko-KR" altLang="en-US" sz="1400" b="1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lnSpc>
                <a:spcPct val="120000"/>
              </a:lnSpc>
            </a:pPr>
            <a:r>
              <a:rPr lang="en-US" altLang="ko-KR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2) </a:t>
            </a:r>
            <a:r>
              <a:rPr lang="ko-KR" altLang="en-US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매체의 구성요소 </a:t>
            </a:r>
            <a:r>
              <a:rPr lang="en-US" altLang="ko-KR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아래 세가지를 합한 것이 광의의 매체</a:t>
            </a:r>
            <a:endParaRPr lang="en-US" altLang="ko-KR" sz="1600" b="1">
              <a:solidFill>
                <a:srgbClr val="108BA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lnSpc>
                <a:spcPct val="120000"/>
              </a:lnSpc>
            </a:pPr>
            <a:endParaRPr lang="en-US" altLang="ko-KR" sz="400" b="1">
              <a:solidFill>
                <a:srgbClr val="BB0F2C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1" eaLnBrk="1" latinLnBrk="1" hangingPunct="1">
              <a:lnSpc>
                <a:spcPct val="120000"/>
              </a:lnSpc>
              <a:buFontTx/>
              <a:buAutoNum type="circleNumDbPlain"/>
            </a:pP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메시지를 담는 용기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(vehicle)</a:t>
            </a:r>
          </a:p>
          <a:p>
            <a:pPr lvl="2" eaLnBrk="1" latin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Ex: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신문 방송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잡지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영화</a:t>
            </a:r>
          </a:p>
          <a:p>
            <a:pPr lvl="1" eaLnBrk="1" latinLnBrk="1" hangingPunct="1">
              <a:lnSpc>
                <a:spcPct val="120000"/>
              </a:lnSpc>
              <a:buFontTx/>
              <a:buAutoNum type="circleNumDbPlain"/>
            </a:pP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용기를 운반하는 운반체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(vehicle-carrier)</a:t>
            </a:r>
          </a:p>
          <a:p>
            <a:pPr lvl="2" eaLnBrk="1" latin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음파나 전파 또는 광파 등의 물리적 신호</a:t>
            </a:r>
            <a:endParaRPr lang="en-US" altLang="ko-KR" sz="14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1" eaLnBrk="1" latinLnBrk="1" hangingPunct="1">
              <a:lnSpc>
                <a:spcPct val="120000"/>
              </a:lnSpc>
              <a:buFontTx/>
              <a:buAutoNum type="circleNumDbPlain"/>
            </a:pP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메시지가 흐르는 통로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(channel)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또는 유통망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(network)</a:t>
            </a:r>
          </a:p>
          <a:p>
            <a:pPr lvl="2" eaLnBrk="1" latin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채널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네트워크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회로라고 불림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sp>
        <p:nvSpPr>
          <p:cNvPr id="12" name="양쪽 모서리가 둥근 사각형 24"/>
          <p:cNvSpPr/>
          <p:nvPr/>
        </p:nvSpPr>
        <p:spPr>
          <a:xfrm>
            <a:off x="804863" y="5010150"/>
            <a:ext cx="7548562" cy="750888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ko-KR" altLang="en-US" sz="1400" dirty="0">
                <a:solidFill>
                  <a:schemeClr val="tx1"/>
                </a:solidFill>
                <a:latin typeface="나눔고딕"/>
                <a:ea typeface="나눔고딕"/>
                <a:cs typeface="나눔고딕"/>
              </a:rPr>
              <a:t>일반적으로 매체라 함은 메시지 용기로서의 매체</a:t>
            </a:r>
            <a:r>
              <a:rPr lang="en-US" altLang="ko-KR" sz="1400" dirty="0">
                <a:solidFill>
                  <a:schemeClr val="tx1"/>
                </a:solidFill>
                <a:latin typeface="나눔고딕"/>
                <a:ea typeface="나눔고딕"/>
                <a:cs typeface="나눔고딕"/>
              </a:rPr>
              <a:t>, </a:t>
            </a:r>
            <a:r>
              <a:rPr lang="ko-KR" altLang="en-US" sz="1400" dirty="0">
                <a:solidFill>
                  <a:schemeClr val="tx1"/>
                </a:solidFill>
                <a:latin typeface="나눔고딕"/>
                <a:ea typeface="나눔고딕"/>
                <a:cs typeface="나눔고딕"/>
              </a:rPr>
              <a:t>즉 신문이나 방송</a:t>
            </a:r>
            <a:r>
              <a:rPr lang="en-US" altLang="ko-KR" sz="1400" dirty="0">
                <a:solidFill>
                  <a:schemeClr val="tx1"/>
                </a:solidFill>
                <a:latin typeface="나눔고딕"/>
                <a:ea typeface="나눔고딕"/>
                <a:cs typeface="나눔고딕"/>
              </a:rPr>
              <a:t>, </a:t>
            </a:r>
            <a:r>
              <a:rPr lang="ko-KR" altLang="en-US" sz="1400" dirty="0">
                <a:solidFill>
                  <a:schemeClr val="tx1"/>
                </a:solidFill>
                <a:latin typeface="나눔고딕"/>
                <a:ea typeface="나눔고딕"/>
                <a:cs typeface="나눔고딕"/>
              </a:rPr>
              <a:t>잡지 등을 가리킴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30300" y="2109788"/>
            <a:ext cx="6992938" cy="682625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  <a:prstDash val="dash"/>
          </a:ln>
        </p:spPr>
        <p:txBody>
          <a:bodyPr>
            <a:spAutoFit/>
          </a:bodyPr>
          <a:lstStyle/>
          <a:p>
            <a:pPr algn="ctr" eaLnBrk="1" latinLnBrk="1" hangingPunct="1">
              <a:lnSpc>
                <a:spcPct val="120000"/>
              </a:lnSpc>
              <a:defRPr/>
            </a:pPr>
            <a:r>
              <a:rPr lang="ko-KR" altLang="en-US" sz="1600" dirty="0">
                <a:latin typeface="나눔고딕" charset="0"/>
                <a:ea typeface="나눔고딕" charset="0"/>
                <a:cs typeface="나눔고딕" charset="0"/>
              </a:rPr>
              <a:t>메시지가 수용자에게 전달 되기 위해 두 독립된 존재인</a:t>
            </a:r>
            <a:endParaRPr lang="en-US" altLang="ko-KR" sz="1600" dirty="0">
              <a:latin typeface="나눔고딕" charset="0"/>
              <a:ea typeface="나눔고딕" charset="0"/>
              <a:cs typeface="나눔고딕" charset="0"/>
            </a:endParaRPr>
          </a:p>
          <a:p>
            <a:pPr algn="ctr" eaLnBrk="1" latinLnBrk="1" hangingPunct="1">
              <a:lnSpc>
                <a:spcPct val="120000"/>
              </a:lnSpc>
              <a:defRPr/>
            </a:pPr>
            <a:r>
              <a:rPr lang="ko-KR" altLang="en-US" sz="1600" dirty="0">
                <a:latin typeface="나눔고딕" charset="0"/>
                <a:ea typeface="나눔고딕" charset="0"/>
                <a:cs typeface="나눔고딕" charset="0"/>
              </a:rPr>
              <a:t>커뮤니케이터와 수용자 사이의 </a:t>
            </a:r>
            <a:r>
              <a:rPr lang="ko-KR" altLang="en-US" sz="1600" b="1" dirty="0">
                <a:latin typeface="나눔고딕" charset="0"/>
                <a:ea typeface="나눔고딕" charset="0"/>
                <a:cs typeface="나눔고딕" charset="0"/>
              </a:rPr>
              <a:t>시공간적 간격을 넘어서는 수단</a:t>
            </a:r>
            <a:endParaRPr lang="en-US" altLang="ko-KR" sz="1600" dirty="0">
              <a:latin typeface="나눔고딕" charset="0"/>
              <a:ea typeface="나눔고딕" charset="0"/>
              <a:cs typeface="나눔고딕" charset="0"/>
            </a:endParaRPr>
          </a:p>
        </p:txBody>
      </p:sp>
      <p:grpSp>
        <p:nvGrpSpPr>
          <p:cNvPr id="39941" name="Group 9"/>
          <p:cNvGrpSpPr>
            <a:grpSpLocks/>
          </p:cNvGrpSpPr>
          <p:nvPr/>
        </p:nvGrpSpPr>
        <p:grpSpPr bwMode="auto">
          <a:xfrm>
            <a:off x="1060450" y="873125"/>
            <a:ext cx="2071688" cy="430213"/>
            <a:chOff x="1060450" y="1052736"/>
            <a:chExt cx="2071390" cy="430213"/>
          </a:xfrm>
        </p:grpSpPr>
        <p:sp>
          <p:nvSpPr>
            <p:cNvPr id="39942" name="직사각형 10"/>
            <p:cNvSpPr>
              <a:spLocks noChangeArrowheads="1"/>
            </p:cNvSpPr>
            <p:nvPr/>
          </p:nvSpPr>
          <p:spPr bwMode="auto">
            <a:xfrm>
              <a:off x="1458913" y="1052736"/>
              <a:ext cx="167292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lang="ko-KR" altLang="en-US" sz="20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매체의 의미</a:t>
              </a:r>
              <a:endParaRPr lang="en-US" altLang="ko-KR" sz="20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1" name="직사각형 29"/>
            <p:cNvSpPr/>
            <p:nvPr/>
          </p:nvSpPr>
          <p:spPr>
            <a:xfrm>
              <a:off x="1060450" y="1063849"/>
              <a:ext cx="352374" cy="349250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0" lang="ko-KR" altLang="en-US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9944" name="TextBox 4"/>
            <p:cNvSpPr txBox="1">
              <a:spLocks noChangeArrowheads="1"/>
            </p:cNvSpPr>
            <p:nvPr/>
          </p:nvSpPr>
          <p:spPr bwMode="auto">
            <a:xfrm>
              <a:off x="1187624" y="1052736"/>
              <a:ext cx="219075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r>
                <a:rPr kumimoji="0" lang="en-US" altLang="ko-KR" sz="2800" b="1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</a:t>
              </a:r>
              <a:endParaRPr kumimoji="0" lang="ko-KR" altLang="en-US" sz="2800" b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직사각형 10"/>
          <p:cNvSpPr>
            <a:spLocks noChangeArrowheads="1"/>
          </p:cNvSpPr>
          <p:nvPr/>
        </p:nvSpPr>
        <p:spPr bwMode="auto">
          <a:xfrm>
            <a:off x="1046163" y="1096963"/>
            <a:ext cx="42513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lang="en-US" altLang="ko-KR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QR</a:t>
            </a:r>
            <a:r>
              <a:rPr lang="ko-KR" altLang="en-US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코드 활용 사례</a:t>
            </a:r>
          </a:p>
        </p:txBody>
      </p:sp>
      <p:sp>
        <p:nvSpPr>
          <p:cNvPr id="23" name="직사각형 9"/>
          <p:cNvSpPr/>
          <p:nvPr/>
        </p:nvSpPr>
        <p:spPr>
          <a:xfrm>
            <a:off x="950913" y="1231900"/>
            <a:ext cx="82550" cy="77788"/>
          </a:xfrm>
          <a:prstGeom prst="rect">
            <a:avLst/>
          </a:prstGeom>
          <a:solidFill>
            <a:srgbClr val="108B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>
              <a:solidFill>
                <a:srgbClr val="108BA4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  <p:pic>
        <p:nvPicPr>
          <p:cNvPr id="67588" name="Picture 4" descr="QR-Co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1630363"/>
            <a:ext cx="5526087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모서리가 둥근 직사각형 13"/>
          <p:cNvSpPr/>
          <p:nvPr/>
        </p:nvSpPr>
        <p:spPr>
          <a:xfrm>
            <a:off x="992188" y="4505325"/>
            <a:ext cx="7275512" cy="1435100"/>
          </a:xfrm>
          <a:prstGeom prst="roundRect">
            <a:avLst>
              <a:gd name="adj" fmla="val 11307"/>
            </a:avLst>
          </a:prstGeom>
          <a:noFill/>
          <a:ln w="9525" cmpd="sng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1" hangingPunct="1">
              <a:defRPr/>
            </a:pPr>
            <a:r>
              <a:rPr kumimoji="0" lang="en-US" altLang="ko-KR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kumimoji="0" lang="ko-KR" altLang="en-US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건물 정변 유리벽 전체에 세로 길이 약 </a:t>
            </a:r>
            <a:r>
              <a:rPr kumimoji="0" lang="en-US" altLang="ko-KR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9m</a:t>
            </a:r>
            <a:r>
              <a:rPr kumimoji="0" lang="ko-KR" altLang="en-US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정도의 </a:t>
            </a:r>
            <a:r>
              <a:rPr kumimoji="0" lang="en-US" altLang="ko-KR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QR</a:t>
            </a:r>
            <a:r>
              <a:rPr kumimoji="0" lang="ko-KR" altLang="en-US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코드를 설치</a:t>
            </a:r>
            <a:endParaRPr kumimoji="0" lang="en-US" altLang="ko-KR" sz="14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eaLnBrk="1" latinLnBrk="1" hangingPunct="1">
              <a:defRPr/>
            </a:pPr>
            <a:r>
              <a:rPr kumimoji="0" lang="en-US" altLang="ko-KR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kumimoji="0" lang="ko-KR" altLang="en-US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행인들이 </a:t>
            </a:r>
            <a:r>
              <a:rPr kumimoji="0" lang="en-US" altLang="ko-KR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QR</a:t>
            </a:r>
            <a:r>
              <a:rPr kumimoji="0" lang="ko-KR" altLang="en-US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코드를 </a:t>
            </a:r>
            <a:r>
              <a:rPr kumimoji="0" lang="ko-KR" altLang="en-US" sz="140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스마트폰으로</a:t>
            </a:r>
            <a:r>
              <a:rPr kumimoji="0" lang="ko-KR" altLang="en-US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0" lang="ko-KR" altLang="en-US" sz="140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스캔하면</a:t>
            </a:r>
            <a:r>
              <a:rPr kumimoji="0" lang="en-US" altLang="ko-KR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</a:p>
          <a:p>
            <a:pPr algn="ctr" eaLnBrk="1" latinLnBrk="1" hangingPunct="1">
              <a:defRPr/>
            </a:pPr>
            <a:r>
              <a:rPr kumimoji="0" lang="ko-KR" altLang="en-US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0" lang="en-US" altLang="ko-KR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N</a:t>
            </a:r>
            <a:r>
              <a:rPr kumimoji="0" lang="ko-KR" altLang="en-US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빌딩의 모바일 사이트로 연결되어 건물 내 상가들의 정보를 </a:t>
            </a:r>
            <a:endParaRPr kumimoji="0" lang="en-US" altLang="ko-KR" sz="14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eaLnBrk="1" latinLnBrk="1" hangingPunct="1">
              <a:defRPr/>
            </a:pPr>
            <a:r>
              <a:rPr kumimoji="0" lang="ko-KR" altLang="en-US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증강현실을 이용하여 볼 수 있음</a:t>
            </a:r>
            <a:endParaRPr kumimoji="0" lang="en-US" altLang="ko-KR" sz="14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eaLnBrk="1" latinLnBrk="1" hangingPunct="1">
              <a:buFontTx/>
              <a:buChar char="-"/>
              <a:defRPr/>
            </a:pPr>
            <a:r>
              <a:rPr kumimoji="0" lang="ko-KR" altLang="en-US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이 외에도 각 상점들의 신상품</a:t>
            </a:r>
            <a:r>
              <a:rPr kumimoji="0" lang="en-US" altLang="ko-KR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kumimoji="0" lang="ko-KR" altLang="en-US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가격</a:t>
            </a:r>
            <a:r>
              <a:rPr kumimoji="0" lang="en-US" altLang="ko-KR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kumimoji="0" lang="ko-KR" altLang="en-US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세일</a:t>
            </a:r>
            <a:r>
              <a:rPr kumimoji="0" lang="en-US" altLang="ko-KR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kumimoji="0" lang="ko-KR" altLang="en-US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할인 쿠폰 등의 정보를 확인할 수 있으며</a:t>
            </a:r>
            <a:r>
              <a:rPr kumimoji="0" lang="en-US" altLang="ko-KR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</a:p>
          <a:p>
            <a:pPr algn="ctr" eaLnBrk="1" latinLnBrk="1" hangingPunct="1">
              <a:defRPr/>
            </a:pPr>
            <a:r>
              <a:rPr kumimoji="0" lang="ko-KR" altLang="en-US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식당 예약도 가능</a:t>
            </a:r>
          </a:p>
        </p:txBody>
      </p:sp>
      <p:sp>
        <p:nvSpPr>
          <p:cNvPr id="67590" name="TextBox 39"/>
          <p:cNvSpPr txBox="1">
            <a:spLocks noChangeArrowheads="1"/>
          </p:cNvSpPr>
          <p:nvPr/>
        </p:nvSpPr>
        <p:spPr bwMode="auto">
          <a:xfrm>
            <a:off x="2735263" y="4197350"/>
            <a:ext cx="37988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1" hangingPunct="1"/>
            <a:r>
              <a:rPr lang="ko-KR" altLang="en-US" sz="14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도쿄 타치가와역의 </a:t>
            </a:r>
            <a:r>
              <a:rPr lang="en-US" altLang="ko-KR" sz="14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N</a:t>
            </a:r>
            <a:r>
              <a:rPr lang="ko-KR" altLang="en-US" sz="14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빌딩</a:t>
            </a:r>
          </a:p>
        </p:txBody>
      </p:sp>
      <p:sp>
        <p:nvSpPr>
          <p:cNvPr id="67591" name="TextBox 2"/>
          <p:cNvSpPr txBox="1">
            <a:spLocks noChangeArrowheads="1"/>
          </p:cNvSpPr>
          <p:nvPr/>
        </p:nvSpPr>
        <p:spPr bwMode="auto">
          <a:xfrm>
            <a:off x="539750" y="528638"/>
            <a:ext cx="1468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r>
              <a:rPr kumimoji="0" lang="en-US" altLang="ko-KR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4) </a:t>
            </a:r>
            <a:r>
              <a:rPr kumimoji="0" lang="ko-KR" altLang="en-US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스마트 미디어</a:t>
            </a:r>
            <a:endParaRPr kumimoji="0" lang="en-US" altLang="ko-KR" sz="1400" b="1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kumimoji="0" lang="en-US" altLang="ko-KR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     5_QR</a:t>
            </a:r>
            <a:r>
              <a:rPr kumimoji="0" lang="ko-KR" altLang="en-US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코드</a:t>
            </a:r>
          </a:p>
        </p:txBody>
      </p:sp>
      <p:grpSp>
        <p:nvGrpSpPr>
          <p:cNvPr id="67592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67593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r>
                <a:rPr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매체의 유형</a:t>
              </a:r>
            </a:p>
          </p:txBody>
        </p:sp>
        <p:sp>
          <p:nvSpPr>
            <p:cNvPr id="19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7595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r>
                <a:rPr lang="en-US" altLang="ko-KR" sz="2400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</a:t>
              </a:r>
              <a:endParaRPr lang="ko-KR" altLang="en-US" sz="2400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모서리가 둥근 직사각형 13"/>
          <p:cNvSpPr/>
          <p:nvPr/>
        </p:nvSpPr>
        <p:spPr>
          <a:xfrm>
            <a:off x="752475" y="4179888"/>
            <a:ext cx="7607300" cy="1463675"/>
          </a:xfrm>
          <a:prstGeom prst="roundRect">
            <a:avLst>
              <a:gd name="adj" fmla="val 11560"/>
            </a:avLst>
          </a:prstGeom>
          <a:noFill/>
          <a:ln w="9525" cmpd="sng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>
              <a:lnSpc>
                <a:spcPct val="150000"/>
              </a:lnSpc>
              <a:defRPr/>
            </a:pPr>
            <a:r>
              <a:rPr lang="en-US" altLang="ko-KR" sz="14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-  </a:t>
            </a:r>
            <a:r>
              <a:rPr lang="ko-KR" altLang="en-US" sz="14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소비자가 광고를 접촉하는 장소에 기반하여 전달되는 위치기반 광고</a:t>
            </a:r>
            <a:endParaRPr lang="en-US" altLang="ko-KR" sz="140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lnSpc>
                <a:spcPct val="150000"/>
              </a:lnSpc>
              <a:defRPr/>
            </a:pPr>
            <a:r>
              <a:rPr lang="en-US" altLang="ko-KR" sz="14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-  </a:t>
            </a:r>
            <a:r>
              <a:rPr lang="ko-KR" altLang="en-US" sz="14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이용자의 위치정보를 활용하여 지역 상거래를 유도하도록 만들어진 광고는 </a:t>
            </a:r>
            <a:r>
              <a:rPr lang="en-US" altLang="ko-KR" sz="14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LBA</a:t>
            </a:r>
            <a:r>
              <a:rPr lang="ko-KR" altLang="en-US" sz="14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라고 정의하였고</a:t>
            </a:r>
            <a:r>
              <a:rPr lang="en-US" altLang="ko-KR" sz="14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</a:p>
          <a:p>
            <a:pPr eaLnBrk="1" latinLnBrk="1" hangingPunct="1">
              <a:lnSpc>
                <a:spcPct val="150000"/>
              </a:lnSpc>
              <a:defRPr/>
            </a:pPr>
            <a:r>
              <a:rPr lang="ko-KR" altLang="en-US" sz="14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 스마트폰을 활용한 </a:t>
            </a:r>
            <a:r>
              <a:rPr lang="en-US" altLang="ko-KR" sz="14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LBA</a:t>
            </a:r>
            <a:r>
              <a:rPr lang="ko-KR" altLang="en-US" sz="14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는 검색광고</a:t>
            </a:r>
            <a:r>
              <a:rPr lang="en-US" altLang="ko-KR" sz="14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웹 디스플레이 광고로 나눌 수 있으며</a:t>
            </a:r>
            <a:r>
              <a:rPr lang="en-US" altLang="ko-KR" sz="14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‘</a:t>
            </a:r>
            <a:r>
              <a:rPr lang="ko-KR" altLang="en-US" sz="14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찾아가기</a:t>
            </a:r>
            <a:r>
              <a:rPr lang="en-US" altLang="ko-KR" sz="14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’, ‘</a:t>
            </a:r>
            <a:r>
              <a:rPr lang="ko-KR" altLang="en-US" sz="14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전화연결</a:t>
            </a:r>
            <a:r>
              <a:rPr lang="en-US" altLang="ko-KR" sz="14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’</a:t>
            </a:r>
          </a:p>
          <a:p>
            <a:pPr eaLnBrk="1" latinLnBrk="1" hangingPunct="1">
              <a:lnSpc>
                <a:spcPct val="150000"/>
              </a:lnSpc>
              <a:defRPr/>
            </a:pPr>
            <a:r>
              <a:rPr lang="ko-KR" altLang="en-US" sz="14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 기능을 제공하여 광고주와 이용자 모두에게 보다 나은 혜택 제공</a:t>
            </a:r>
            <a:endParaRPr lang="en-US" altLang="ko-KR" sz="140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8611" name="TextBox 12"/>
          <p:cNvSpPr txBox="1">
            <a:spLocks noChangeArrowheads="1"/>
          </p:cNvSpPr>
          <p:nvPr/>
        </p:nvSpPr>
        <p:spPr bwMode="auto">
          <a:xfrm>
            <a:off x="1022350" y="1365250"/>
            <a:ext cx="3127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lang="en-US" altLang="ko-KR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6) LBS (Location based Service)</a:t>
            </a:r>
            <a:endParaRPr lang="ko-KR" altLang="en-US" sz="1600" b="1">
              <a:solidFill>
                <a:srgbClr val="108BA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68612" name="Picture 11" descr="http://cfile1.uf.tistory.com/image/235DE24654334940052FF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876425"/>
            <a:ext cx="2825750" cy="214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3" name="TextBox 2"/>
          <p:cNvSpPr txBox="1">
            <a:spLocks noChangeArrowheads="1"/>
          </p:cNvSpPr>
          <p:nvPr/>
        </p:nvSpPr>
        <p:spPr bwMode="auto">
          <a:xfrm>
            <a:off x="539750" y="528638"/>
            <a:ext cx="1468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r>
              <a:rPr kumimoji="0" lang="en-US" altLang="ko-KR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4) </a:t>
            </a:r>
            <a:r>
              <a:rPr kumimoji="0" lang="ko-KR" altLang="en-US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스마트 미디어</a:t>
            </a:r>
            <a:endParaRPr kumimoji="0" lang="en-US" altLang="ko-KR" sz="1400" b="1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68614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68615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r>
                <a:rPr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매체의 유형</a:t>
              </a:r>
            </a:p>
          </p:txBody>
        </p:sp>
        <p:sp>
          <p:nvSpPr>
            <p:cNvPr id="15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8617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r>
                <a:rPr lang="en-US" altLang="ko-KR" sz="2400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</a:t>
              </a:r>
              <a:endParaRPr lang="ko-KR" altLang="en-US" sz="2400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직사각형 10"/>
          <p:cNvSpPr>
            <a:spLocks noChangeArrowheads="1"/>
          </p:cNvSpPr>
          <p:nvPr/>
        </p:nvSpPr>
        <p:spPr bwMode="auto">
          <a:xfrm>
            <a:off x="1046163" y="1096963"/>
            <a:ext cx="42513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lang="en-US" altLang="ko-KR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LBS </a:t>
            </a:r>
            <a:r>
              <a:rPr lang="ko-KR" altLang="en-US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활용</a:t>
            </a:r>
            <a:r>
              <a:rPr lang="en-US" altLang="ko-KR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사례</a:t>
            </a:r>
            <a:r>
              <a:rPr lang="en-US" altLang="ko-KR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(1)</a:t>
            </a:r>
            <a:endParaRPr lang="ko-KR" altLang="en-US" sz="1600" b="1">
              <a:solidFill>
                <a:srgbClr val="108BA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1" name="직사각형 9"/>
          <p:cNvSpPr/>
          <p:nvPr/>
        </p:nvSpPr>
        <p:spPr>
          <a:xfrm>
            <a:off x="950913" y="1231900"/>
            <a:ext cx="82550" cy="77788"/>
          </a:xfrm>
          <a:prstGeom prst="rect">
            <a:avLst/>
          </a:prstGeom>
          <a:solidFill>
            <a:srgbClr val="108B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>
              <a:solidFill>
                <a:srgbClr val="108BA4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  <p:pic>
        <p:nvPicPr>
          <p:cNvPr id="69636" name="Picture 2" descr="http://cfile3.uf.tistory.com/image/234BDE46543349401A8E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3" y="1635125"/>
            <a:ext cx="2185987" cy="336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Picture 4" descr="http://cfile24.uf.tistory.com/image/235D69465433493F068C8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638" y="1635125"/>
            <a:ext cx="2243137" cy="336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모서리가 둥근 직사각형 13"/>
          <p:cNvSpPr/>
          <p:nvPr/>
        </p:nvSpPr>
        <p:spPr>
          <a:xfrm>
            <a:off x="5651500" y="1778000"/>
            <a:ext cx="2825750" cy="3227388"/>
          </a:xfrm>
          <a:prstGeom prst="roundRect">
            <a:avLst>
              <a:gd name="adj" fmla="val 11560"/>
            </a:avLst>
          </a:prstGeom>
          <a:noFill/>
          <a:ln w="9525" cmpd="sng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1" hangingPunct="1">
              <a:lnSpc>
                <a:spcPct val="150000"/>
              </a:lnSpc>
              <a:defRPr/>
            </a:pPr>
            <a:r>
              <a:rPr lang="ko-KR" altLang="en-US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위치기반 </a:t>
            </a:r>
            <a:r>
              <a:rPr lang="en-US" altLang="ko-KR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SNS, “LBSNS”</a:t>
            </a:r>
          </a:p>
          <a:p>
            <a:pPr algn="ctr" eaLnBrk="1" latinLnBrk="1" hangingPunct="1">
              <a:lnSpc>
                <a:spcPct val="150000"/>
              </a:lnSpc>
              <a:defRPr/>
            </a:pPr>
            <a:r>
              <a:rPr lang="ko-KR" altLang="en-US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위치기반 소셜 네트워크 서비스 </a:t>
            </a:r>
            <a:endParaRPr lang="en-US" altLang="ko-KR" sz="14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eaLnBrk="1" latinLnBrk="1" hangingPunct="1">
              <a:lnSpc>
                <a:spcPct val="150000"/>
              </a:lnSpc>
              <a:defRPr/>
            </a:pPr>
            <a:r>
              <a:rPr lang="en-US" altLang="ko-KR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(Location Based Social Network Service)</a:t>
            </a:r>
          </a:p>
          <a:p>
            <a:pPr eaLnBrk="1" latinLnBrk="1" hangingPunct="1">
              <a:lnSpc>
                <a:spcPct val="150000"/>
              </a:lnSpc>
              <a:defRPr/>
            </a:pPr>
            <a:endParaRPr lang="en-US" altLang="ko-KR" sz="14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eaLnBrk="1" latinLnBrk="1" hangingPunct="1">
              <a:lnSpc>
                <a:spcPct val="150000"/>
              </a:lnSpc>
              <a:defRPr/>
            </a:pPr>
            <a:r>
              <a:rPr lang="ko-KR" altLang="en-US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스마트폰에 내장된 </a:t>
            </a:r>
            <a:r>
              <a:rPr lang="en-US" altLang="ko-KR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GPS</a:t>
            </a:r>
            <a:r>
              <a:rPr lang="ko-KR" altLang="en-US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와 </a:t>
            </a:r>
            <a:r>
              <a:rPr lang="en-US" altLang="ko-KR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SNS</a:t>
            </a:r>
            <a:r>
              <a:rPr lang="ko-KR" altLang="en-US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의 결합을 통해 사용자가 있는 위치를 알려주고</a:t>
            </a:r>
            <a:r>
              <a:rPr lang="en-US" altLang="ko-KR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관련 정보를 공유할 수 있는 서비스</a:t>
            </a:r>
            <a:r>
              <a:rPr lang="en-US" altLang="ko-KR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69639" name="TextBox 39"/>
          <p:cNvSpPr txBox="1">
            <a:spLocks noChangeArrowheads="1"/>
          </p:cNvSpPr>
          <p:nvPr/>
        </p:nvSpPr>
        <p:spPr bwMode="auto">
          <a:xfrm>
            <a:off x="809625" y="5057775"/>
            <a:ext cx="18875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1" hangingPunct="1"/>
            <a:r>
              <a:rPr lang="ko-KR" altLang="en-US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카카오 플레이스</a:t>
            </a:r>
          </a:p>
        </p:txBody>
      </p:sp>
      <p:sp>
        <p:nvSpPr>
          <p:cNvPr id="69640" name="TextBox 39"/>
          <p:cNvSpPr txBox="1">
            <a:spLocks noChangeArrowheads="1"/>
          </p:cNvSpPr>
          <p:nvPr/>
        </p:nvSpPr>
        <p:spPr bwMode="auto">
          <a:xfrm>
            <a:off x="3246438" y="5057775"/>
            <a:ext cx="18875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1" hangingPunct="1"/>
            <a:r>
              <a:rPr lang="ko-KR" altLang="en-US" sz="1400" b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씨온</a:t>
            </a:r>
          </a:p>
        </p:txBody>
      </p:sp>
      <p:sp>
        <p:nvSpPr>
          <p:cNvPr id="69641" name="TextBox 2"/>
          <p:cNvSpPr txBox="1">
            <a:spLocks noChangeArrowheads="1"/>
          </p:cNvSpPr>
          <p:nvPr/>
        </p:nvSpPr>
        <p:spPr bwMode="auto">
          <a:xfrm>
            <a:off x="539750" y="528638"/>
            <a:ext cx="1468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r>
              <a:rPr kumimoji="0" lang="en-US" altLang="ko-KR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4) </a:t>
            </a:r>
            <a:r>
              <a:rPr kumimoji="0" lang="ko-KR" altLang="en-US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스마트 미디어</a:t>
            </a:r>
            <a:endParaRPr kumimoji="0" lang="en-US" altLang="ko-KR" sz="1400" b="1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kumimoji="0" lang="en-US" altLang="ko-KR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     6_LBS</a:t>
            </a:r>
            <a:endParaRPr kumimoji="0" lang="ko-KR" altLang="en-US" sz="1400" b="1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9642" name="TextBox 17"/>
          <p:cNvSpPr txBox="1">
            <a:spLocks noChangeArrowheads="1"/>
          </p:cNvSpPr>
          <p:nvPr/>
        </p:nvSpPr>
        <p:spPr bwMode="auto">
          <a:xfrm>
            <a:off x="1312863" y="5421313"/>
            <a:ext cx="7434262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latinLnBrk="1" hangingPunct="1">
              <a:lnSpc>
                <a:spcPct val="130000"/>
              </a:lnSpc>
            </a:pP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사용자 주변의 인기 장소를 추천해 주고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이를 타인과 공유하는 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‘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카카오 플레이스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’</a:t>
            </a:r>
            <a:endParaRPr lang="en-US" altLang="ko-KR" sz="1400" i="1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r" eaLnBrk="1" latinLnBrk="1" hangingPunct="1">
              <a:lnSpc>
                <a:spcPct val="130000"/>
              </a:lnSpc>
            </a:pP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사용자 위치를 기반으로 하여 스토리로 일상을 기록하고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상대방과 소통할 수 있는 서비스인 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‘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씨온</a:t>
            </a:r>
            <a:endParaRPr lang="ko-KR" altLang="en-US" sz="1400"/>
          </a:p>
        </p:txBody>
      </p:sp>
      <p:grpSp>
        <p:nvGrpSpPr>
          <p:cNvPr id="69643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69644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r>
                <a:rPr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매체의 유형</a:t>
              </a:r>
            </a:p>
          </p:txBody>
        </p:sp>
        <p:sp>
          <p:nvSpPr>
            <p:cNvPr id="23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9646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r>
                <a:rPr lang="en-US" altLang="ko-KR" sz="2400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</a:t>
              </a:r>
              <a:endParaRPr lang="ko-KR" altLang="en-US" sz="2400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직사각형 10"/>
          <p:cNvSpPr>
            <a:spLocks noChangeArrowheads="1"/>
          </p:cNvSpPr>
          <p:nvPr/>
        </p:nvSpPr>
        <p:spPr bwMode="auto">
          <a:xfrm>
            <a:off x="1046163" y="1289050"/>
            <a:ext cx="42513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lang="en-US" altLang="ko-KR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LBS </a:t>
            </a:r>
            <a:r>
              <a:rPr lang="ko-KR" altLang="en-US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활용</a:t>
            </a:r>
            <a:r>
              <a:rPr lang="en-US" altLang="ko-KR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사례</a:t>
            </a:r>
            <a:r>
              <a:rPr lang="en-US" altLang="ko-KR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(2)</a:t>
            </a:r>
            <a:endParaRPr lang="ko-KR" altLang="en-US" sz="1600" b="1">
              <a:solidFill>
                <a:srgbClr val="108BA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1" name="직사각형 9"/>
          <p:cNvSpPr/>
          <p:nvPr/>
        </p:nvSpPr>
        <p:spPr>
          <a:xfrm>
            <a:off x="950913" y="1423988"/>
            <a:ext cx="82550" cy="77787"/>
          </a:xfrm>
          <a:prstGeom prst="rect">
            <a:avLst/>
          </a:prstGeom>
          <a:solidFill>
            <a:srgbClr val="108B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>
              <a:solidFill>
                <a:srgbClr val="108BA4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22" name="모서리가 둥근 직사각형 13"/>
          <p:cNvSpPr/>
          <p:nvPr/>
        </p:nvSpPr>
        <p:spPr>
          <a:xfrm>
            <a:off x="4751388" y="1635125"/>
            <a:ext cx="3960812" cy="4310063"/>
          </a:xfrm>
          <a:prstGeom prst="roundRect">
            <a:avLst>
              <a:gd name="adj" fmla="val 11560"/>
            </a:avLst>
          </a:prstGeom>
          <a:noFill/>
          <a:ln w="9525" cmpd="sng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1" hangingPunct="1">
              <a:lnSpc>
                <a:spcPct val="150000"/>
              </a:lnSpc>
              <a:defRPr/>
            </a:pPr>
            <a:r>
              <a:rPr lang="ko-KR" altLang="en-US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최근 </a:t>
            </a:r>
            <a:r>
              <a:rPr lang="en-US" altLang="ko-KR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‘</a:t>
            </a:r>
            <a:r>
              <a:rPr lang="ko-KR" altLang="en-US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비콘</a:t>
            </a:r>
            <a:r>
              <a:rPr lang="en-US" altLang="ko-KR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’, SK </a:t>
            </a:r>
            <a:r>
              <a:rPr lang="ko-KR" altLang="en-US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플래닛의 </a:t>
            </a:r>
            <a:r>
              <a:rPr lang="en-US" altLang="ko-KR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‘</a:t>
            </a:r>
            <a:r>
              <a:rPr lang="ko-KR" altLang="en-US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시럽</a:t>
            </a:r>
            <a:r>
              <a:rPr lang="en-US" altLang="ko-KR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’ </a:t>
            </a:r>
            <a:r>
              <a:rPr lang="ko-KR" altLang="en-US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등은</a:t>
            </a:r>
            <a:endParaRPr lang="en-US" altLang="ko-KR" sz="14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eaLnBrk="1" latinLnBrk="1" hangingPunct="1">
              <a:lnSpc>
                <a:spcPct val="150000"/>
              </a:lnSpc>
              <a:defRPr/>
            </a:pPr>
            <a:r>
              <a:rPr lang="ko-KR" altLang="en-US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고객이 특정 점포 앞을 지나면</a:t>
            </a:r>
            <a:endParaRPr lang="en-US" altLang="ko-KR" sz="14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eaLnBrk="1" latinLnBrk="1" hangingPunct="1">
              <a:lnSpc>
                <a:spcPct val="150000"/>
              </a:lnSpc>
              <a:defRPr/>
            </a:pPr>
            <a:r>
              <a:rPr lang="ko-KR" altLang="en-US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환영인사와 함께 할인쿠폰이나</a:t>
            </a:r>
            <a:r>
              <a:rPr lang="en-US" altLang="ko-KR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1+1</a:t>
            </a:r>
            <a:r>
              <a:rPr lang="ko-KR" altLang="en-US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쿠폰 등이</a:t>
            </a:r>
            <a:endParaRPr lang="en-US" altLang="ko-KR" sz="14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eaLnBrk="1" latinLnBrk="1" hangingPunct="1">
              <a:lnSpc>
                <a:spcPct val="150000"/>
              </a:lnSpc>
              <a:defRPr/>
            </a:pPr>
            <a:r>
              <a:rPr lang="ko-KR" altLang="en-US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자동으로 </a:t>
            </a:r>
            <a:r>
              <a:rPr lang="ko-KR" altLang="en-US" sz="140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스마트폰에</a:t>
            </a:r>
            <a:r>
              <a:rPr lang="ko-KR" altLang="en-US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뜨게하는</a:t>
            </a:r>
            <a:endParaRPr lang="en-US" altLang="ko-KR" sz="14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eaLnBrk="1" latinLnBrk="1" hangingPunct="1">
              <a:lnSpc>
                <a:spcPct val="150000"/>
              </a:lnSpc>
              <a:defRPr/>
            </a:pPr>
            <a:r>
              <a:rPr lang="ko-KR" altLang="en-US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마케팅을 활용하고 있다</a:t>
            </a:r>
            <a:r>
              <a:rPr lang="en-US" altLang="ko-KR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algn="ctr" eaLnBrk="1" latinLnBrk="1" hangingPunct="1">
              <a:lnSpc>
                <a:spcPct val="150000"/>
              </a:lnSpc>
              <a:defRPr/>
            </a:pPr>
            <a:endParaRPr lang="en-US" altLang="ko-KR" sz="14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eaLnBrk="1" latinLnBrk="1" hangingPunct="1">
              <a:lnSpc>
                <a:spcPct val="150000"/>
              </a:lnSpc>
              <a:defRPr/>
            </a:pPr>
            <a:r>
              <a:rPr lang="ko-KR" altLang="en-US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이러한 마케팅 기법은</a:t>
            </a:r>
            <a:endParaRPr lang="en-US" altLang="ko-KR" sz="14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eaLnBrk="1" latinLnBrk="1" hangingPunct="1">
              <a:lnSpc>
                <a:spcPct val="150000"/>
              </a:lnSpc>
              <a:defRPr/>
            </a:pPr>
            <a:r>
              <a:rPr lang="ko-KR" altLang="en-US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타임 마케팅에도 적용되어</a:t>
            </a:r>
            <a:r>
              <a:rPr lang="en-US" altLang="ko-KR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</a:p>
          <a:p>
            <a:pPr algn="ctr" eaLnBrk="1" latinLnBrk="1" hangingPunct="1">
              <a:lnSpc>
                <a:spcPct val="150000"/>
              </a:lnSpc>
              <a:defRPr/>
            </a:pPr>
            <a:r>
              <a:rPr lang="ko-KR" altLang="en-US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아침시간에는 삼각김밥이나 샌드위치</a:t>
            </a:r>
            <a:r>
              <a:rPr lang="en-US" altLang="ko-KR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</a:p>
          <a:p>
            <a:pPr algn="ctr" eaLnBrk="1" latinLnBrk="1" hangingPunct="1">
              <a:lnSpc>
                <a:spcPct val="150000"/>
              </a:lnSpc>
              <a:defRPr/>
            </a:pPr>
            <a:r>
              <a:rPr lang="ko-KR" altLang="en-US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점심에는 도시락</a:t>
            </a:r>
            <a:r>
              <a:rPr lang="en-US" altLang="ko-KR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저녁에는 간식류 쿠폰 등</a:t>
            </a:r>
            <a:endParaRPr lang="en-US" altLang="ko-KR" sz="14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eaLnBrk="1" latinLnBrk="1" hangingPunct="1">
              <a:lnSpc>
                <a:spcPct val="150000"/>
              </a:lnSpc>
              <a:defRPr/>
            </a:pPr>
            <a:r>
              <a:rPr lang="ko-KR" altLang="en-US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시간대별 고객 선호에 따라</a:t>
            </a:r>
            <a:endParaRPr lang="en-US" altLang="ko-KR" sz="14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eaLnBrk="1" latinLnBrk="1" hangingPunct="1">
              <a:lnSpc>
                <a:spcPct val="150000"/>
              </a:lnSpc>
              <a:defRPr/>
            </a:pPr>
            <a:r>
              <a:rPr lang="ko-KR" altLang="en-US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할인 쿠폰을 제공한다</a:t>
            </a:r>
            <a:r>
              <a:rPr lang="en-US" altLang="ko-KR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pic>
        <p:nvPicPr>
          <p:cNvPr id="7066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2333625"/>
            <a:ext cx="3819525" cy="255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2" name="TextBox 2"/>
          <p:cNvSpPr txBox="1">
            <a:spLocks noChangeArrowheads="1"/>
          </p:cNvSpPr>
          <p:nvPr/>
        </p:nvSpPr>
        <p:spPr bwMode="auto">
          <a:xfrm>
            <a:off x="539750" y="528638"/>
            <a:ext cx="1468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r>
              <a:rPr kumimoji="0" lang="en-US" altLang="ko-KR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4) </a:t>
            </a:r>
            <a:r>
              <a:rPr kumimoji="0" lang="ko-KR" altLang="en-US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스마트 미디어</a:t>
            </a:r>
            <a:endParaRPr kumimoji="0" lang="en-US" altLang="ko-KR" sz="1400" b="1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kumimoji="0" lang="en-US" altLang="ko-KR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     6_LBS</a:t>
            </a:r>
            <a:endParaRPr kumimoji="0" lang="ko-KR" altLang="en-US" sz="1400" b="1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70663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70664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r>
                <a:rPr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매체의 유형</a:t>
              </a:r>
            </a:p>
          </p:txBody>
        </p:sp>
        <p:sp>
          <p:nvSpPr>
            <p:cNvPr id="16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0666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r>
                <a:rPr lang="en-US" altLang="ko-KR" sz="2400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</a:t>
              </a:r>
              <a:endParaRPr lang="ko-KR" altLang="en-US" sz="2400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모서리가 둥근 직사각형 13"/>
          <p:cNvSpPr/>
          <p:nvPr/>
        </p:nvSpPr>
        <p:spPr>
          <a:xfrm>
            <a:off x="742950" y="3965575"/>
            <a:ext cx="7634288" cy="1738313"/>
          </a:xfrm>
          <a:prstGeom prst="roundRect">
            <a:avLst>
              <a:gd name="adj" fmla="val 11560"/>
            </a:avLst>
          </a:prstGeom>
          <a:noFill/>
          <a:ln w="9525" cmpd="sng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>
              <a:lnSpc>
                <a:spcPct val="150000"/>
              </a:lnSpc>
              <a:defRPr/>
            </a:pPr>
            <a:r>
              <a:rPr lang="en-US" altLang="ko-KR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-  </a:t>
            </a:r>
            <a:r>
              <a:rPr lang="ko-KR" altLang="en-US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실제</a:t>
            </a:r>
            <a:r>
              <a:rPr lang="en-US" altLang="ko-KR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공간과 가상 개체가 혼합하여 현재 정보를 증강시킨 상태를 의미</a:t>
            </a:r>
            <a:endParaRPr lang="en-US" altLang="ko-KR" sz="14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lnSpc>
                <a:spcPct val="150000"/>
              </a:lnSpc>
              <a:defRPr/>
            </a:pPr>
            <a:r>
              <a:rPr lang="en-US" altLang="ko-KR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-  3</a:t>
            </a:r>
            <a:r>
              <a:rPr lang="ko-KR" altLang="en-US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차원 입체 영상의 공감각적 체험을 통해 소비자들을 몰입시키고</a:t>
            </a:r>
            <a:r>
              <a:rPr lang="en-US" altLang="ko-KR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이는 쌍방향적 커뮤니케이션을</a:t>
            </a:r>
            <a:endParaRPr lang="en-US" altLang="ko-KR" sz="14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lnSpc>
                <a:spcPct val="150000"/>
              </a:lnSpc>
              <a:defRPr/>
            </a:pPr>
            <a:r>
              <a:rPr lang="ko-KR" altLang="en-US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유도하여 광고의 효과를 극대화 할 수 있음</a:t>
            </a:r>
            <a:endParaRPr lang="en-US" altLang="ko-KR" sz="14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lnSpc>
                <a:spcPct val="150000"/>
              </a:lnSpc>
              <a:defRPr/>
            </a:pPr>
            <a:r>
              <a:rPr lang="en-US" altLang="ko-KR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소비자는 증강현실 광고를 통해 재미와 더불어 제품에 대한 정보를 습득하게 되고</a:t>
            </a:r>
            <a:r>
              <a:rPr lang="en-US" altLang="ko-KR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재미로 인해   </a:t>
            </a:r>
            <a:endParaRPr lang="en-US" altLang="ko-KR" sz="14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lnSpc>
                <a:spcPct val="150000"/>
              </a:lnSpc>
              <a:defRPr/>
            </a:pPr>
            <a:r>
              <a:rPr lang="ko-KR" altLang="en-US" sz="140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발생된 관심과 흥미는 광고대상은 물론 기업의 브랜드에도 긍정적인 이미지를 갖게 만듦</a:t>
            </a:r>
            <a:endParaRPr lang="en-US" altLang="ko-KR" sz="140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1683" name="TextBox 12"/>
          <p:cNvSpPr txBox="1">
            <a:spLocks noChangeArrowheads="1"/>
          </p:cNvSpPr>
          <p:nvPr/>
        </p:nvSpPr>
        <p:spPr bwMode="auto">
          <a:xfrm>
            <a:off x="1022350" y="1276350"/>
            <a:ext cx="35512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lang="en-US" altLang="ko-KR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7) </a:t>
            </a:r>
            <a:r>
              <a:rPr lang="ko-KR" altLang="en-US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증강현실 </a:t>
            </a:r>
            <a:r>
              <a:rPr lang="en-US" altLang="ko-KR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(Augmened Reality, AR)</a:t>
            </a:r>
            <a:endParaRPr lang="ko-KR" altLang="en-US" sz="1600" b="1">
              <a:solidFill>
                <a:srgbClr val="108BA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71684" name="Picture 2" descr="http://img.deepknowhow.com/2013/04/4540851506_3385d360a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8" y="1812925"/>
            <a:ext cx="2933700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5" name="TextBox 2"/>
          <p:cNvSpPr txBox="1">
            <a:spLocks noChangeArrowheads="1"/>
          </p:cNvSpPr>
          <p:nvPr/>
        </p:nvSpPr>
        <p:spPr bwMode="auto">
          <a:xfrm>
            <a:off x="539750" y="528638"/>
            <a:ext cx="1468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r>
              <a:rPr kumimoji="0" lang="en-US" altLang="ko-KR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4) </a:t>
            </a:r>
            <a:r>
              <a:rPr kumimoji="0" lang="ko-KR" altLang="en-US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스마트 미디어</a:t>
            </a:r>
            <a:endParaRPr kumimoji="0" lang="en-US" altLang="ko-KR" sz="1400" b="1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71686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71687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r>
                <a:rPr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매체의 유형</a:t>
              </a:r>
            </a:p>
          </p:txBody>
        </p:sp>
        <p:sp>
          <p:nvSpPr>
            <p:cNvPr id="16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1689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r>
                <a:rPr lang="en-US" altLang="ko-KR" sz="2400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</a:t>
              </a:r>
              <a:endParaRPr lang="ko-KR" altLang="en-US" sz="2400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13" descr="http://mpmedia537.video.cyworld.com/img/006/B3/00/08/B_201110241210014597248110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19939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7" name="직사각형 10"/>
          <p:cNvSpPr>
            <a:spLocks noChangeArrowheads="1"/>
          </p:cNvSpPr>
          <p:nvPr/>
        </p:nvSpPr>
        <p:spPr bwMode="auto">
          <a:xfrm>
            <a:off x="720725" y="1474788"/>
            <a:ext cx="42513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lang="ko-KR" altLang="en-US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증강현실 활용 사례</a:t>
            </a:r>
            <a:r>
              <a:rPr lang="en-US" altLang="ko-KR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(1)</a:t>
            </a:r>
            <a:endParaRPr lang="ko-KR" altLang="en-US" sz="1600" b="1">
              <a:solidFill>
                <a:srgbClr val="108BA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2" name="직사각형 9"/>
          <p:cNvSpPr/>
          <p:nvPr/>
        </p:nvSpPr>
        <p:spPr>
          <a:xfrm>
            <a:off x="625475" y="1609725"/>
            <a:ext cx="82550" cy="77788"/>
          </a:xfrm>
          <a:prstGeom prst="rect">
            <a:avLst/>
          </a:prstGeom>
          <a:solidFill>
            <a:srgbClr val="108B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>
              <a:solidFill>
                <a:srgbClr val="108BA4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72709" name="TextBox 39"/>
          <p:cNvSpPr txBox="1">
            <a:spLocks noChangeArrowheads="1"/>
          </p:cNvSpPr>
          <p:nvPr/>
        </p:nvSpPr>
        <p:spPr bwMode="auto">
          <a:xfrm>
            <a:off x="1484313" y="4875213"/>
            <a:ext cx="1887537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1" hangingPunct="1"/>
            <a:r>
              <a:rPr lang="ko-KR" altLang="en-US" sz="14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비타</a:t>
            </a:r>
            <a:r>
              <a:rPr lang="en-US" altLang="ko-KR" sz="14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500(</a:t>
            </a:r>
            <a:r>
              <a:rPr lang="ko-KR" altLang="en-US" sz="14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소녀시대 편</a:t>
            </a:r>
            <a:r>
              <a:rPr lang="en-US" altLang="ko-KR" sz="14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40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모서리가 둥근 직사각형 13"/>
          <p:cNvSpPr/>
          <p:nvPr/>
        </p:nvSpPr>
        <p:spPr>
          <a:xfrm>
            <a:off x="4748213" y="1993900"/>
            <a:ext cx="3960812" cy="2879725"/>
          </a:xfrm>
          <a:prstGeom prst="roundRect">
            <a:avLst>
              <a:gd name="adj" fmla="val 11560"/>
            </a:avLst>
          </a:prstGeom>
          <a:noFill/>
          <a:ln w="9525" cmpd="sng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1" hangingPunct="1">
              <a:lnSpc>
                <a:spcPct val="150000"/>
              </a:lnSpc>
              <a:defRPr/>
            </a:pPr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</a:rPr>
              <a:t>소녀시대 </a:t>
            </a:r>
            <a:r>
              <a:rPr lang="en-US" altLang="ko-KR" sz="1400" dirty="0" smtClean="0">
                <a:latin typeface="나눔고딕" pitchFamily="50" charset="-127"/>
                <a:ea typeface="나눔고딕" pitchFamily="50" charset="-127"/>
              </a:rPr>
              <a:t>AR(</a:t>
            </a:r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</a:rPr>
              <a:t>증강현실</a:t>
            </a:r>
            <a:r>
              <a:rPr lang="en-US" altLang="ko-KR" sz="1400" dirty="0" smtClean="0">
                <a:latin typeface="나눔고딕" pitchFamily="50" charset="-127"/>
                <a:ea typeface="나눔고딕" pitchFamily="50" charset="-127"/>
              </a:rPr>
              <a:t>)</a:t>
            </a:r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</a:rPr>
              <a:t>영상은</a:t>
            </a:r>
            <a:endParaRPr lang="en-US" altLang="ko-KR" sz="1400" dirty="0" smtClean="0">
              <a:latin typeface="나눔고딕" pitchFamily="50" charset="-127"/>
              <a:ea typeface="나눔고딕" pitchFamily="50" charset="-127"/>
            </a:endParaRPr>
          </a:p>
          <a:p>
            <a:pPr algn="ctr" eaLnBrk="1" latinLnBrk="1" hangingPunct="1">
              <a:lnSpc>
                <a:spcPct val="150000"/>
              </a:lnSpc>
              <a:defRPr/>
            </a:pPr>
            <a:r>
              <a:rPr lang="ko-KR" altLang="en-US" sz="1400" dirty="0" err="1" smtClean="0">
                <a:latin typeface="나눔고딕" pitchFamily="50" charset="-127"/>
                <a:ea typeface="나눔고딕" pitchFamily="50" charset="-127"/>
              </a:rPr>
              <a:t>스마트폰으로</a:t>
            </a:r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</a:rPr>
              <a:t> 비타</a:t>
            </a:r>
            <a:r>
              <a:rPr lang="en-US" altLang="ko-KR" sz="1400" dirty="0" smtClean="0">
                <a:latin typeface="나눔고딕" pitchFamily="50" charset="-127"/>
                <a:ea typeface="나눔고딕" pitchFamily="50" charset="-127"/>
              </a:rPr>
              <a:t>500 </a:t>
            </a:r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</a:rPr>
              <a:t>앱을 다운받아 설치한 후</a:t>
            </a:r>
            <a:r>
              <a:rPr lang="en-US" altLang="ko-KR" sz="1400" dirty="0" smtClean="0">
                <a:latin typeface="나눔고딕" pitchFamily="50" charset="-127"/>
                <a:ea typeface="나눔고딕" pitchFamily="50" charset="-127"/>
              </a:rPr>
              <a:t>,</a:t>
            </a:r>
          </a:p>
          <a:p>
            <a:pPr algn="ctr" eaLnBrk="1" latinLnBrk="1" hangingPunct="1">
              <a:lnSpc>
                <a:spcPct val="150000"/>
              </a:lnSpc>
              <a:defRPr/>
            </a:pPr>
            <a:r>
              <a:rPr lang="ko-KR" altLang="en-US" sz="1400" dirty="0" err="1" smtClean="0">
                <a:latin typeface="나눔고딕" pitchFamily="50" charset="-127"/>
                <a:ea typeface="나눔고딕" pitchFamily="50" charset="-127"/>
              </a:rPr>
              <a:t>비타</a:t>
            </a:r>
            <a:r>
              <a:rPr lang="en-US" altLang="ko-KR" sz="1400" dirty="0" smtClean="0">
                <a:latin typeface="나눔고딕" pitchFamily="50" charset="-127"/>
                <a:ea typeface="나눔고딕" pitchFamily="50" charset="-127"/>
              </a:rPr>
              <a:t>500 </a:t>
            </a:r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</a:rPr>
              <a:t>라벨의 </a:t>
            </a:r>
            <a:r>
              <a:rPr lang="en-US" altLang="ko-KR" sz="1400" dirty="0" smtClean="0">
                <a:latin typeface="나눔고딕" pitchFamily="50" charset="-127"/>
                <a:ea typeface="나눔고딕" pitchFamily="50" charset="-127"/>
              </a:rPr>
              <a:t>AR</a:t>
            </a:r>
            <a:r>
              <a:rPr lang="ko-KR" altLang="en-US" sz="1400" dirty="0" err="1" smtClean="0">
                <a:latin typeface="나눔고딕" pitchFamily="50" charset="-127"/>
                <a:ea typeface="나눔고딕" pitchFamily="50" charset="-127"/>
              </a:rPr>
              <a:t>마커를</a:t>
            </a:r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400" dirty="0" err="1" smtClean="0">
                <a:latin typeface="나눔고딕" pitchFamily="50" charset="-127"/>
                <a:ea typeface="나눔고딕" pitchFamily="50" charset="-127"/>
              </a:rPr>
              <a:t>스캔하면</a:t>
            </a:r>
            <a:endParaRPr lang="en-US" altLang="ko-KR" sz="1400" dirty="0" smtClean="0">
              <a:latin typeface="나눔고딕" pitchFamily="50" charset="-127"/>
              <a:ea typeface="나눔고딕" pitchFamily="50" charset="-127"/>
            </a:endParaRPr>
          </a:p>
          <a:p>
            <a:pPr algn="ctr" eaLnBrk="1" latinLnBrk="1" hangingPunct="1">
              <a:lnSpc>
                <a:spcPct val="150000"/>
              </a:lnSpc>
              <a:defRPr/>
            </a:pPr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</a:rPr>
              <a:t>가상현실에서 </a:t>
            </a:r>
            <a:r>
              <a:rPr lang="ko-KR" altLang="en-US" sz="1400" dirty="0" err="1" smtClean="0">
                <a:latin typeface="나눔고딕" pitchFamily="50" charset="-127"/>
                <a:ea typeface="나눔고딕" pitchFamily="50" charset="-127"/>
              </a:rPr>
              <a:t>비타민송과</a:t>
            </a:r>
            <a:r>
              <a:rPr lang="en-US" altLang="ko-KR" sz="14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</a:rPr>
              <a:t>댄스를 선보이는</a:t>
            </a:r>
            <a:endParaRPr lang="en-US" altLang="ko-KR" sz="1400" dirty="0" smtClean="0">
              <a:latin typeface="나눔고딕" pitchFamily="50" charset="-127"/>
              <a:ea typeface="나눔고딕" pitchFamily="50" charset="-127"/>
            </a:endParaRPr>
          </a:p>
          <a:p>
            <a:pPr algn="ctr" eaLnBrk="1" latinLnBrk="1" hangingPunct="1">
              <a:lnSpc>
                <a:spcPct val="150000"/>
              </a:lnSpc>
              <a:defRPr/>
            </a:pPr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</a:rPr>
              <a:t>소녀시대 멤버를 볼 수 있게 되는 방식이다</a:t>
            </a:r>
            <a:r>
              <a:rPr lang="en-US" altLang="ko-KR" sz="1400" dirty="0" smtClean="0"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algn="ctr" eaLnBrk="1" latinLnBrk="1" hangingPunct="1">
              <a:lnSpc>
                <a:spcPct val="150000"/>
              </a:lnSpc>
              <a:defRPr/>
            </a:pPr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</a:rPr>
              <a:t>이를 통해 이용자는 소녀시대가</a:t>
            </a:r>
            <a:endParaRPr lang="en-US" altLang="ko-KR" sz="1400" dirty="0" smtClean="0">
              <a:latin typeface="나눔고딕" pitchFamily="50" charset="-127"/>
              <a:ea typeface="나눔고딕" pitchFamily="50" charset="-127"/>
            </a:endParaRPr>
          </a:p>
          <a:p>
            <a:pPr algn="ctr" eaLnBrk="1" latinLnBrk="1" hangingPunct="1">
              <a:lnSpc>
                <a:spcPct val="150000"/>
              </a:lnSpc>
              <a:defRPr/>
            </a:pPr>
            <a:r>
              <a:rPr lang="ko-KR" altLang="en-US" sz="1400" dirty="0" err="1" smtClean="0">
                <a:latin typeface="나눔고딕" pitchFamily="50" charset="-127"/>
                <a:ea typeface="나눔고딕" pitchFamily="50" charset="-127"/>
              </a:rPr>
              <a:t>비타</a:t>
            </a:r>
            <a:r>
              <a:rPr lang="en-US" altLang="ko-KR" sz="1400" dirty="0" smtClean="0">
                <a:latin typeface="나눔고딕" pitchFamily="50" charset="-127"/>
                <a:ea typeface="나눔고딕" pitchFamily="50" charset="-127"/>
              </a:rPr>
              <a:t>500</a:t>
            </a:r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</a:rPr>
              <a:t>에서 걸어 나와 자신의 손 위에서 춤과 노래를 들려주는 것 같은 이색 경험을 하게 된다</a:t>
            </a:r>
            <a:r>
              <a:rPr lang="en-US" altLang="ko-KR" sz="1400" dirty="0" smtClean="0">
                <a:latin typeface="나눔고딕" pitchFamily="50" charset="-127"/>
                <a:ea typeface="나눔고딕" pitchFamily="50" charset="-127"/>
              </a:rPr>
              <a:t>. </a:t>
            </a:r>
          </a:p>
        </p:txBody>
      </p:sp>
      <p:sp>
        <p:nvSpPr>
          <p:cNvPr id="72711" name="TextBox 2"/>
          <p:cNvSpPr txBox="1">
            <a:spLocks noChangeArrowheads="1"/>
          </p:cNvSpPr>
          <p:nvPr/>
        </p:nvSpPr>
        <p:spPr bwMode="auto">
          <a:xfrm>
            <a:off x="539750" y="528638"/>
            <a:ext cx="1468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r>
              <a:rPr kumimoji="0" lang="en-US" altLang="ko-KR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4) </a:t>
            </a:r>
            <a:r>
              <a:rPr kumimoji="0" lang="ko-KR" altLang="en-US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스마트 미디어</a:t>
            </a:r>
            <a:endParaRPr kumimoji="0" lang="en-US" altLang="ko-KR" sz="1400" b="1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kumimoji="0" lang="en-US" altLang="ko-KR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     7_</a:t>
            </a:r>
            <a:r>
              <a:rPr kumimoji="0" lang="ko-KR" altLang="en-US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증강현실</a:t>
            </a:r>
          </a:p>
        </p:txBody>
      </p:sp>
      <p:grpSp>
        <p:nvGrpSpPr>
          <p:cNvPr id="72712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72713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r>
                <a:rPr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매체의 유형</a:t>
              </a:r>
            </a:p>
          </p:txBody>
        </p:sp>
        <p:sp>
          <p:nvSpPr>
            <p:cNvPr id="17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2715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r>
                <a:rPr lang="en-US" altLang="ko-KR" sz="2400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</a:t>
              </a:r>
              <a:endParaRPr lang="ko-KR" altLang="en-US" sz="2400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Box 39"/>
          <p:cNvSpPr txBox="1">
            <a:spLocks noChangeArrowheads="1"/>
          </p:cNvSpPr>
          <p:nvPr/>
        </p:nvSpPr>
        <p:spPr bwMode="auto">
          <a:xfrm>
            <a:off x="5583238" y="5557838"/>
            <a:ext cx="18875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1" hangingPunct="1"/>
            <a:r>
              <a:rPr lang="en-US" altLang="ko-KR" sz="14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Neuvo Watch(Canada)</a:t>
            </a:r>
            <a:endParaRPr lang="ko-KR" altLang="en-US" sz="140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모서리가 둥근 직사각형 13"/>
          <p:cNvSpPr/>
          <p:nvPr/>
        </p:nvSpPr>
        <p:spPr>
          <a:xfrm>
            <a:off x="625475" y="2513013"/>
            <a:ext cx="3960813" cy="2333625"/>
          </a:xfrm>
          <a:prstGeom prst="roundRect">
            <a:avLst>
              <a:gd name="adj" fmla="val 11560"/>
            </a:avLst>
          </a:prstGeom>
          <a:noFill/>
          <a:ln w="9525" cmpd="sng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1" hangingPunct="1">
              <a:lnSpc>
                <a:spcPct val="150000"/>
              </a:lnSpc>
              <a:defRPr/>
            </a:pPr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</a:rPr>
              <a:t>캐나다 시계 회사인 </a:t>
            </a:r>
            <a:r>
              <a:rPr lang="en-US" altLang="ko-KR" sz="1400" dirty="0" err="1" smtClean="0">
                <a:latin typeface="나눔고딕" pitchFamily="50" charset="-127"/>
                <a:ea typeface="나눔고딕" pitchFamily="50" charset="-127"/>
              </a:rPr>
              <a:t>Neuvo</a:t>
            </a:r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</a:rPr>
              <a:t>사는 </a:t>
            </a:r>
            <a:endParaRPr lang="en-US" altLang="ko-KR" sz="1400" dirty="0" smtClean="0">
              <a:latin typeface="나눔고딕" pitchFamily="50" charset="-127"/>
              <a:ea typeface="나눔고딕" pitchFamily="50" charset="-127"/>
            </a:endParaRPr>
          </a:p>
          <a:p>
            <a:pPr algn="ctr" eaLnBrk="1" latinLnBrk="1" hangingPunct="1">
              <a:lnSpc>
                <a:spcPct val="150000"/>
              </a:lnSpc>
              <a:defRPr/>
            </a:pPr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</a:rPr>
              <a:t>소비자가 앱을 다운 받아 실행시켜</a:t>
            </a:r>
            <a:endParaRPr lang="en-US" altLang="ko-KR" sz="1400" dirty="0" smtClean="0">
              <a:latin typeface="나눔고딕" pitchFamily="50" charset="-127"/>
              <a:ea typeface="나눔고딕" pitchFamily="50" charset="-127"/>
            </a:endParaRPr>
          </a:p>
          <a:p>
            <a:pPr algn="ctr" eaLnBrk="1" latinLnBrk="1" hangingPunct="1">
              <a:lnSpc>
                <a:spcPct val="150000"/>
              </a:lnSpc>
              <a:defRPr/>
            </a:pPr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</a:rPr>
              <a:t>자신의 손목을 카메라로 비추면</a:t>
            </a:r>
            <a:r>
              <a:rPr lang="en-US" altLang="ko-KR" sz="1400" dirty="0" smtClean="0">
                <a:latin typeface="나눔고딕" pitchFamily="50" charset="-127"/>
                <a:ea typeface="나눔고딕" pitchFamily="50" charset="-127"/>
              </a:rPr>
              <a:t>,</a:t>
            </a:r>
          </a:p>
          <a:p>
            <a:pPr algn="ctr" eaLnBrk="1" latinLnBrk="1" hangingPunct="1">
              <a:lnSpc>
                <a:spcPct val="150000"/>
              </a:lnSpc>
              <a:defRPr/>
            </a:pPr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</a:rPr>
              <a:t>시계 디자인 선택은 물론 색상까지 골라</a:t>
            </a:r>
            <a:endParaRPr lang="en-US" altLang="ko-KR" sz="1400" dirty="0" smtClean="0">
              <a:latin typeface="나눔고딕" pitchFamily="50" charset="-127"/>
              <a:ea typeface="나눔고딕" pitchFamily="50" charset="-127"/>
            </a:endParaRPr>
          </a:p>
          <a:p>
            <a:pPr algn="ctr" eaLnBrk="1" latinLnBrk="1" hangingPunct="1">
              <a:lnSpc>
                <a:spcPct val="150000"/>
              </a:lnSpc>
              <a:defRPr/>
            </a:pPr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</a:rPr>
              <a:t>마치 실제로 시계를 착용하는 듯한</a:t>
            </a:r>
            <a:endParaRPr lang="en-US" altLang="ko-KR" sz="1400" dirty="0" smtClean="0">
              <a:latin typeface="나눔고딕" pitchFamily="50" charset="-127"/>
              <a:ea typeface="나눔고딕" pitchFamily="50" charset="-127"/>
            </a:endParaRPr>
          </a:p>
          <a:p>
            <a:pPr algn="ctr" eaLnBrk="1" latinLnBrk="1" hangingPunct="1">
              <a:lnSpc>
                <a:spcPct val="150000"/>
              </a:lnSpc>
              <a:defRPr/>
            </a:pPr>
            <a:r>
              <a:rPr lang="ko-KR" altLang="en-US" sz="1400" dirty="0" smtClean="0">
                <a:latin typeface="나눔고딕" pitchFamily="50" charset="-127"/>
                <a:ea typeface="나눔고딕" pitchFamily="50" charset="-127"/>
              </a:rPr>
              <a:t>경험을 제공한다</a:t>
            </a:r>
            <a:r>
              <a:rPr lang="en-US" altLang="ko-KR" sz="1400" dirty="0" smtClean="0"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  <p:pic>
        <p:nvPicPr>
          <p:cNvPr id="73732" name="Picture 2" descr="http://trendinsight.biz/wp-content/uploads/2011/08/Neuvo-wat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59"/>
          <a:stretch>
            <a:fillRect/>
          </a:stretch>
        </p:blipFill>
        <p:spPr bwMode="auto">
          <a:xfrm>
            <a:off x="5003800" y="1276350"/>
            <a:ext cx="3048000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3" name="TextBox 2"/>
          <p:cNvSpPr txBox="1">
            <a:spLocks noChangeArrowheads="1"/>
          </p:cNvSpPr>
          <p:nvPr/>
        </p:nvSpPr>
        <p:spPr bwMode="auto">
          <a:xfrm>
            <a:off x="539750" y="528638"/>
            <a:ext cx="1468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r>
              <a:rPr kumimoji="0" lang="en-US" altLang="ko-KR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4) </a:t>
            </a:r>
            <a:r>
              <a:rPr kumimoji="0" lang="ko-KR" altLang="en-US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스마트 미디어</a:t>
            </a:r>
            <a:endParaRPr kumimoji="0" lang="en-US" altLang="ko-KR" sz="1400" b="1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kumimoji="0" lang="en-US" altLang="ko-KR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     7_</a:t>
            </a:r>
            <a:r>
              <a:rPr kumimoji="0" lang="ko-KR" altLang="en-US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증강현실</a:t>
            </a:r>
          </a:p>
        </p:txBody>
      </p:sp>
      <p:sp>
        <p:nvSpPr>
          <p:cNvPr id="73734" name="직사각형 10"/>
          <p:cNvSpPr>
            <a:spLocks noChangeArrowheads="1"/>
          </p:cNvSpPr>
          <p:nvPr/>
        </p:nvSpPr>
        <p:spPr bwMode="auto">
          <a:xfrm>
            <a:off x="858838" y="1993900"/>
            <a:ext cx="42513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lang="ko-KR" altLang="en-US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증강현실 활용 사례</a:t>
            </a:r>
            <a:r>
              <a:rPr lang="en-US" altLang="ko-KR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(2)</a:t>
            </a:r>
            <a:endParaRPr lang="ko-KR" altLang="en-US" sz="1600" b="1">
              <a:solidFill>
                <a:srgbClr val="108BA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직사각형 9"/>
          <p:cNvSpPr/>
          <p:nvPr/>
        </p:nvSpPr>
        <p:spPr>
          <a:xfrm>
            <a:off x="763588" y="2128838"/>
            <a:ext cx="82550" cy="77787"/>
          </a:xfrm>
          <a:prstGeom prst="rect">
            <a:avLst/>
          </a:prstGeom>
          <a:solidFill>
            <a:srgbClr val="108B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>
              <a:solidFill>
                <a:srgbClr val="108BA4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  <p:grpSp>
        <p:nvGrpSpPr>
          <p:cNvPr id="73736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73737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r>
                <a:rPr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매체의 유형</a:t>
              </a:r>
            </a:p>
          </p:txBody>
        </p:sp>
        <p:sp>
          <p:nvSpPr>
            <p:cNvPr id="20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3739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r>
                <a:rPr lang="en-US" altLang="ko-KR" sz="2400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</a:t>
              </a:r>
              <a:endParaRPr lang="ko-KR" altLang="en-US" sz="2400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모서리가 둥근 직사각형 13"/>
          <p:cNvSpPr/>
          <p:nvPr/>
        </p:nvSpPr>
        <p:spPr>
          <a:xfrm>
            <a:off x="752475" y="2224088"/>
            <a:ext cx="7634288" cy="2640012"/>
          </a:xfrm>
          <a:prstGeom prst="roundRect">
            <a:avLst>
              <a:gd name="adj" fmla="val 11560"/>
            </a:avLst>
          </a:prstGeom>
          <a:noFill/>
          <a:ln w="9525" cmpd="sng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>
              <a:lnSpc>
                <a:spcPct val="150000"/>
              </a:lnSpc>
              <a:defRPr/>
            </a:pPr>
            <a:r>
              <a:rPr lang="en-US" altLang="ko-KR" sz="14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-  </a:t>
            </a:r>
            <a:r>
              <a:rPr lang="ko-KR" altLang="en-US" sz="14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사회관계형 서비스로써 온라인 상에서 참여자들이 정보와 지식</a:t>
            </a:r>
            <a:r>
              <a:rPr lang="en-US" altLang="ko-KR" sz="14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의견을 공유할 수 있게 해주는</a:t>
            </a:r>
            <a:endParaRPr lang="en-US" altLang="ko-KR" sz="140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lnSpc>
                <a:spcPct val="150000"/>
              </a:lnSpc>
              <a:defRPr/>
            </a:pPr>
            <a:r>
              <a:rPr lang="ko-KR" altLang="en-US" sz="14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 미디어 </a:t>
            </a:r>
            <a:r>
              <a:rPr lang="en-US" altLang="ko-KR" sz="14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4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개방된 온라인 도구 </a:t>
            </a:r>
            <a:r>
              <a:rPr lang="en-US" altLang="ko-KR" sz="14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4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미디어 플랫폼</a:t>
            </a:r>
            <a:endParaRPr lang="en-US" altLang="ko-KR" sz="140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lnSpc>
                <a:spcPct val="150000"/>
              </a:lnSpc>
              <a:defRPr/>
            </a:pPr>
            <a:r>
              <a:rPr lang="en-US" altLang="ko-KR" sz="14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-  </a:t>
            </a:r>
            <a:r>
              <a:rPr lang="ko-KR" altLang="en-US" sz="14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소셜 미디어와 </a:t>
            </a:r>
            <a:r>
              <a:rPr lang="en-US" altLang="ko-KR" sz="14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SNS</a:t>
            </a:r>
            <a:r>
              <a:rPr lang="ko-KR" altLang="en-US" sz="14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를 같은 의미의 용어로 보며</a:t>
            </a:r>
            <a:r>
              <a:rPr lang="en-US" altLang="ko-KR" sz="14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사용자들은 </a:t>
            </a:r>
            <a:r>
              <a:rPr lang="en-US" altLang="ko-KR" sz="14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SNS</a:t>
            </a:r>
            <a:r>
              <a:rPr lang="ko-KR" altLang="en-US" sz="14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를 통해 자신을 드러내고 </a:t>
            </a:r>
            <a:endParaRPr lang="en-US" altLang="ko-KR" sz="140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lnSpc>
                <a:spcPct val="150000"/>
              </a:lnSpc>
              <a:defRPr/>
            </a:pPr>
            <a:r>
              <a:rPr lang="ko-KR" altLang="en-US" sz="14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  타인과</a:t>
            </a:r>
            <a:r>
              <a:rPr lang="en-US" altLang="ko-KR" sz="14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사회적 관계를 구축하고 유지할 수 있으며</a:t>
            </a:r>
            <a:r>
              <a:rPr lang="en-US" altLang="ko-KR" sz="14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자신의 사회적 연결망을 보여줄 수 있음</a:t>
            </a:r>
            <a:endParaRPr lang="en-US" altLang="ko-KR" sz="140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lnSpc>
                <a:spcPct val="150000"/>
              </a:lnSpc>
              <a:defRPr/>
            </a:pPr>
            <a:r>
              <a:rPr lang="en-US" altLang="ko-KR" sz="14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-  </a:t>
            </a:r>
            <a:r>
              <a:rPr lang="ko-KR" altLang="en-US" sz="14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단순히 광고를 게재하는 곳이 아니라 상품을 판매하는 곳으로도 활용될 수 있음</a:t>
            </a:r>
            <a:endParaRPr lang="en-US" altLang="ko-KR" sz="140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lnSpc>
                <a:spcPct val="150000"/>
              </a:lnSpc>
              <a:defRPr/>
            </a:pPr>
            <a:r>
              <a:rPr lang="ko-KR" altLang="en-US" sz="14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  이 때문에 입소문을 중시하는 구매패턴으로 </a:t>
            </a:r>
            <a:r>
              <a:rPr lang="en-US" altLang="ko-KR" sz="14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SNS</a:t>
            </a:r>
            <a:r>
              <a:rPr lang="ko-KR" altLang="en-US" sz="14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의 활용 사례가 증가하고 있는 추세</a:t>
            </a:r>
            <a:endParaRPr lang="en-US" altLang="ko-KR" sz="140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lnSpc>
                <a:spcPct val="150000"/>
              </a:lnSpc>
              <a:defRPr/>
            </a:pPr>
            <a:r>
              <a:rPr lang="en-US" altLang="ko-KR" sz="14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-  SNS</a:t>
            </a:r>
            <a:r>
              <a:rPr lang="ko-KR" altLang="en-US" sz="14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를 광고매체로 보는 시각에서 배너광고와 타겟광고가 가장 대표적인 광고유형임</a:t>
            </a:r>
            <a:endParaRPr lang="en-US" altLang="ko-KR" sz="140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lnSpc>
                <a:spcPct val="150000"/>
              </a:lnSpc>
              <a:defRPr/>
            </a:pPr>
            <a:endParaRPr lang="en-US" altLang="ko-KR" sz="140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4755" name="TextBox 12"/>
          <p:cNvSpPr txBox="1">
            <a:spLocks noChangeArrowheads="1"/>
          </p:cNvSpPr>
          <p:nvPr/>
        </p:nvSpPr>
        <p:spPr bwMode="auto">
          <a:xfrm>
            <a:off x="1022350" y="1814513"/>
            <a:ext cx="34575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lang="en-US" altLang="ko-KR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8) SNS (Social Networking</a:t>
            </a:r>
            <a:r>
              <a:rPr lang="ko-KR" altLang="en-US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Service)</a:t>
            </a:r>
            <a:endParaRPr lang="ko-KR" altLang="en-US" sz="1600" b="1">
              <a:solidFill>
                <a:srgbClr val="108BA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4756" name="TextBox 2"/>
          <p:cNvSpPr txBox="1">
            <a:spLocks noChangeArrowheads="1"/>
          </p:cNvSpPr>
          <p:nvPr/>
        </p:nvSpPr>
        <p:spPr bwMode="auto">
          <a:xfrm>
            <a:off x="539750" y="528638"/>
            <a:ext cx="1468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r>
              <a:rPr kumimoji="0" lang="en-US" altLang="ko-KR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4) </a:t>
            </a:r>
            <a:r>
              <a:rPr kumimoji="0" lang="ko-KR" altLang="en-US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스마트 미디어</a:t>
            </a:r>
            <a:endParaRPr kumimoji="0" lang="en-US" altLang="ko-KR" sz="1400" b="1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74757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74758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r>
                <a:rPr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매체의 유형</a:t>
              </a:r>
            </a:p>
          </p:txBody>
        </p:sp>
        <p:sp>
          <p:nvSpPr>
            <p:cNvPr id="14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4760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r>
                <a:rPr lang="en-US" altLang="ko-KR" sz="2400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</a:t>
              </a:r>
              <a:endParaRPr lang="ko-KR" altLang="en-US" sz="2400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표 24"/>
          <p:cNvGraphicFramePr>
            <a:graphicFrameLocks noGrp="1"/>
          </p:cNvGraphicFramePr>
          <p:nvPr/>
        </p:nvGraphicFramePr>
        <p:xfrm>
          <a:off x="473075" y="2528888"/>
          <a:ext cx="8239123" cy="2057400"/>
        </p:xfrm>
        <a:graphic>
          <a:graphicData uri="http://schemas.openxmlformats.org/drawingml/2006/table">
            <a:tbl>
              <a:tblPr/>
              <a:tblGrid>
                <a:gridCol w="681655"/>
                <a:gridCol w="1259578"/>
                <a:gridCol w="1259578"/>
                <a:gridCol w="1259578"/>
                <a:gridCol w="1259578"/>
                <a:gridCol w="1259578"/>
                <a:gridCol w="1259578"/>
              </a:tblGrid>
              <a:tr h="474811">
                <a:tc>
                  <a:txBody>
                    <a:bodyPr/>
                    <a:lstStyle/>
                    <a:p>
                      <a:pPr algn="ctr"/>
                      <a:endParaRPr lang="ko-KR" altLang="en-US" sz="1400" b="1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58" marR="60958" marT="30479" marB="3047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트위터</a:t>
                      </a:r>
                      <a:endParaRPr lang="ko-KR" altLang="en-US" sz="1400" b="1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58" marR="60958" marT="30479" marB="3047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트위터</a:t>
                      </a:r>
                      <a:r>
                        <a:rPr lang="en-US" altLang="ko-KR" sz="1400" b="1" dirty="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kr</a:t>
                      </a:r>
                      <a:endParaRPr lang="ko-KR" altLang="en-US" sz="1400" b="1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58" marR="60958" marT="30479" marB="3047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Youtube</a:t>
                      </a:r>
                      <a:endParaRPr lang="ko-KR" altLang="en-US" sz="1400" b="1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58" marR="60958" marT="30479" marB="3047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AdbyMe</a:t>
                      </a:r>
                      <a:endParaRPr lang="ko-KR" altLang="en-US" sz="1400" b="1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58" marR="60958" marT="30479" marB="3047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Facebook</a:t>
                      </a:r>
                      <a:endParaRPr lang="ko-KR" altLang="en-US" sz="14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58" marR="60958" marT="30479" marB="3047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LG U+</a:t>
                      </a:r>
                      <a:endParaRPr lang="ko-KR" altLang="en-US" sz="1400" b="1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58" marR="60958" marT="30479" marB="3047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1582589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광고</a:t>
                      </a:r>
                      <a:endParaRPr lang="en-US" altLang="ko-KR" sz="120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/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상품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58" marR="60958" marT="30479" marB="30479" anchor="ctr" horzOverflow="overflow">
                    <a:lnL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Promoted Accounts</a:t>
                      </a:r>
                    </a:p>
                    <a:p>
                      <a:pPr algn="ctr"/>
                      <a:r>
                        <a:rPr lang="en-US" altLang="ko-KR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Promoted</a:t>
                      </a:r>
                      <a:r>
                        <a:rPr lang="en-US" altLang="ko-KR" sz="12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Trends</a:t>
                      </a:r>
                    </a:p>
                    <a:p>
                      <a:pPr algn="ctr"/>
                      <a:r>
                        <a:rPr lang="en-US" altLang="ko-KR" sz="12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Promoted Tweets</a:t>
                      </a:r>
                    </a:p>
                  </a:txBody>
                  <a:tcPr marL="60958" marR="60958" marT="30479" marB="30479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AD</a:t>
                      </a:r>
                      <a:r>
                        <a:rPr lang="en-US" altLang="ko-KR" sz="12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Box</a:t>
                      </a:r>
                    </a:p>
                    <a:p>
                      <a:pPr algn="ctr"/>
                      <a:r>
                        <a:rPr lang="ko-KR" altLang="en-US" sz="12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이미지 트윗</a:t>
                      </a:r>
                      <a:endParaRPr lang="en-US" altLang="ko-KR" sz="1200" baseline="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/>
                      <a:r>
                        <a:rPr lang="ko-KR" altLang="en-US" sz="12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키워드매칭</a:t>
                      </a:r>
                      <a:endParaRPr lang="en-US" altLang="ko-KR" sz="1200" baseline="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/>
                      <a:r>
                        <a:rPr lang="ko-KR" altLang="en-US" sz="1200" baseline="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팝업광고 등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58" marR="60958" marT="30479" marB="30479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브랜드 채널</a:t>
                      </a:r>
                      <a:endParaRPr lang="en-US" altLang="ko-KR" sz="120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/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기본</a:t>
                      </a:r>
                      <a:r>
                        <a:rPr lang="en-US" altLang="ko-KR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/</a:t>
                      </a:r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가젯</a:t>
                      </a:r>
                      <a:r>
                        <a:rPr lang="en-US" altLang="ko-KR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/</a:t>
                      </a:r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커스텀 가젯 등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58" marR="60958" marT="30479" marB="30479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바이럴 상품</a:t>
                      </a:r>
                      <a:endParaRPr lang="en-US" altLang="ko-KR" sz="120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/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광고주가 원하는 내용을 카피라이터에 의해 페이스북</a:t>
                      </a:r>
                      <a:r>
                        <a:rPr lang="en-US" altLang="ko-KR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트위터 등에 게시글 형태로 노출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0958" marR="60958" marT="30479" marB="30479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200" kern="12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Standard ad</a:t>
                      </a:r>
                    </a:p>
                    <a:p>
                      <a:pPr marL="0" algn="ctr" defTabSz="914400" rtl="0" eaLnBrk="1" latinLnBrk="1" hangingPunct="1"/>
                      <a:r>
                        <a:rPr lang="en-US" altLang="ko-KR" sz="1200" kern="12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Page ad</a:t>
                      </a:r>
                    </a:p>
                    <a:p>
                      <a:pPr marL="0" algn="ctr" defTabSz="914400" rtl="0" eaLnBrk="1" latinLnBrk="1" hangingPunct="1"/>
                      <a:r>
                        <a:rPr lang="en-US" altLang="ko-KR" sz="1200" kern="12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Application ad</a:t>
                      </a:r>
                    </a:p>
                    <a:p>
                      <a:pPr marL="0" algn="ctr" defTabSz="914400" rtl="0" eaLnBrk="1" latinLnBrk="1" hangingPunct="1"/>
                      <a:r>
                        <a:rPr lang="en-US" altLang="ko-KR" sz="1200" kern="12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Event ad </a:t>
                      </a:r>
                      <a:r>
                        <a:rPr lang="ko-KR" altLang="en-US" sz="1200" kern="12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등</a:t>
                      </a:r>
                      <a:endParaRPr lang="ko-KR" altLang="en-US" sz="1200" kern="12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marL="60958" marR="60958" marT="30479" marB="30479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200" kern="12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Wi-Fi AD</a:t>
                      </a:r>
                    </a:p>
                    <a:p>
                      <a:pPr marL="0" algn="ctr" defTabSz="914400" rtl="0" eaLnBrk="1" latinLnBrk="1" hangingPunct="1"/>
                      <a:r>
                        <a:rPr lang="en-US" altLang="ko-KR" sz="1200" kern="12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Wi-Fi</a:t>
                      </a:r>
                      <a:r>
                        <a:rPr lang="en-US" altLang="ko-KR" sz="1200" kern="12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 zone </a:t>
                      </a:r>
                      <a:r>
                        <a:rPr lang="ko-KR" altLang="en-US" sz="1200" kern="12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</a:rPr>
                        <a:t>내에서 광고 시청 시 무료로 인터넷을 사용할 수 있도록 제공하여 전환률 극대화</a:t>
                      </a:r>
                      <a:endParaRPr lang="ko-KR" altLang="en-US" sz="1200" kern="12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</a:endParaRPr>
                    </a:p>
                  </a:txBody>
                  <a:tcPr marL="60958" marR="60958" marT="30479" marB="30479"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5799" name="직사각형 10"/>
          <p:cNvSpPr>
            <a:spLocks noChangeArrowheads="1"/>
          </p:cNvSpPr>
          <p:nvPr/>
        </p:nvSpPr>
        <p:spPr bwMode="auto">
          <a:xfrm>
            <a:off x="727075" y="1989138"/>
            <a:ext cx="42513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lang="ko-KR" altLang="en-US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주요 </a:t>
            </a:r>
            <a:r>
              <a:rPr lang="en-US" altLang="ko-KR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SNS </a:t>
            </a:r>
            <a:r>
              <a:rPr lang="ko-KR" altLang="en-US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광고 유형</a:t>
            </a:r>
          </a:p>
        </p:txBody>
      </p:sp>
      <p:sp>
        <p:nvSpPr>
          <p:cNvPr id="27" name="직사각형 9"/>
          <p:cNvSpPr/>
          <p:nvPr/>
        </p:nvSpPr>
        <p:spPr>
          <a:xfrm>
            <a:off x="631825" y="2124075"/>
            <a:ext cx="82550" cy="77788"/>
          </a:xfrm>
          <a:prstGeom prst="rect">
            <a:avLst/>
          </a:prstGeom>
          <a:solidFill>
            <a:srgbClr val="108B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>
              <a:solidFill>
                <a:srgbClr val="108BA4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75801" name="TextBox 2"/>
          <p:cNvSpPr txBox="1">
            <a:spLocks noChangeArrowheads="1"/>
          </p:cNvSpPr>
          <p:nvPr/>
        </p:nvSpPr>
        <p:spPr bwMode="auto">
          <a:xfrm>
            <a:off x="539750" y="528638"/>
            <a:ext cx="1468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r>
              <a:rPr kumimoji="0" lang="en-US" altLang="ko-KR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4) </a:t>
            </a:r>
            <a:r>
              <a:rPr kumimoji="0" lang="ko-KR" altLang="en-US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스마트 미디어</a:t>
            </a:r>
            <a:endParaRPr kumimoji="0" lang="en-US" altLang="ko-KR" sz="1400" b="1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kumimoji="0" lang="en-US" altLang="ko-KR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     8_SNS</a:t>
            </a:r>
            <a:endParaRPr kumimoji="0" lang="ko-KR" altLang="en-US" sz="1400" b="1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75802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75803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r>
                <a:rPr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매체의 유형</a:t>
              </a:r>
            </a:p>
          </p:txBody>
        </p:sp>
        <p:sp>
          <p:nvSpPr>
            <p:cNvPr id="14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5805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r>
                <a:rPr lang="en-US" altLang="ko-KR" sz="2400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</a:t>
              </a:r>
              <a:endParaRPr lang="ko-KR" altLang="en-US" sz="2400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직사각형 10"/>
          <p:cNvSpPr>
            <a:spLocks noChangeArrowheads="1"/>
          </p:cNvSpPr>
          <p:nvPr/>
        </p:nvSpPr>
        <p:spPr bwMode="auto">
          <a:xfrm>
            <a:off x="1046163" y="1289050"/>
            <a:ext cx="42513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lang="ko-KR" altLang="en-US" sz="1600" b="1">
                <a:latin typeface="나눔고딕" panose="020D0604000000000000" pitchFamily="50" charset="-127"/>
                <a:ea typeface="나눔고딕" panose="020D0604000000000000" pitchFamily="50" charset="-127"/>
              </a:rPr>
              <a:t>트위터의 다양한 광고 유형</a:t>
            </a:r>
          </a:p>
        </p:txBody>
      </p:sp>
      <p:sp>
        <p:nvSpPr>
          <p:cNvPr id="22" name="직사각형 9"/>
          <p:cNvSpPr/>
          <p:nvPr/>
        </p:nvSpPr>
        <p:spPr>
          <a:xfrm>
            <a:off x="950913" y="1423988"/>
            <a:ext cx="82550" cy="77787"/>
          </a:xfrm>
          <a:prstGeom prst="rect">
            <a:avLst/>
          </a:prstGeom>
          <a:solidFill>
            <a:srgbClr val="108B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>
              <a:solidFill>
                <a:srgbClr val="108BA4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  <p:pic>
        <p:nvPicPr>
          <p:cNvPr id="76804" name="Picture 6" descr="https://g.twimg.com/business/product/image/WhoToFollow_sharpie_v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27"/>
          <a:stretch>
            <a:fillRect/>
          </a:stretch>
        </p:blipFill>
        <p:spPr bwMode="auto">
          <a:xfrm>
            <a:off x="3671888" y="3417888"/>
            <a:ext cx="30607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5" name="Picture 8" descr="http://www.socialsamosa.com/wp-content/uploads/2014/08/Video-Promotion-Twit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9" t="16093" r="8430" b="15326"/>
          <a:stretch>
            <a:fillRect/>
          </a:stretch>
        </p:blipFill>
        <p:spPr bwMode="auto">
          <a:xfrm>
            <a:off x="6045200" y="1906588"/>
            <a:ext cx="230187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6" name="Picture 10" descr="http://www.venturesquare.net/wp-content/uploads/2014/04/twitter-mobile-app-install-ads-with-mopu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4" t="18808" r="55951" b="14671"/>
          <a:stretch>
            <a:fillRect/>
          </a:stretch>
        </p:blipFill>
        <p:spPr bwMode="auto">
          <a:xfrm>
            <a:off x="1166813" y="1906588"/>
            <a:ext cx="2230437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7" name="TextBox 39"/>
          <p:cNvSpPr txBox="1">
            <a:spLocks noChangeArrowheads="1"/>
          </p:cNvSpPr>
          <p:nvPr/>
        </p:nvSpPr>
        <p:spPr bwMode="auto">
          <a:xfrm>
            <a:off x="1384300" y="5918200"/>
            <a:ext cx="1795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1" hangingPunct="1"/>
            <a:r>
              <a:rPr lang="ko-KR" altLang="en-US" sz="14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모바일 앱 프로모션</a:t>
            </a:r>
            <a:endParaRPr lang="en-US" altLang="ko-KR" sz="140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6808" name="TextBox 39"/>
          <p:cNvSpPr txBox="1">
            <a:spLocks noChangeArrowheads="1"/>
          </p:cNvSpPr>
          <p:nvPr/>
        </p:nvSpPr>
        <p:spPr bwMode="auto">
          <a:xfrm>
            <a:off x="3824288" y="4381500"/>
            <a:ext cx="1793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1" hangingPunct="1"/>
            <a:r>
              <a:rPr lang="ko-KR" altLang="en-US" sz="14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프로모션 계정</a:t>
            </a:r>
            <a:endParaRPr lang="en-US" altLang="ko-KR" sz="140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6809" name="TextBox 39"/>
          <p:cNvSpPr txBox="1">
            <a:spLocks noChangeArrowheads="1"/>
          </p:cNvSpPr>
          <p:nvPr/>
        </p:nvSpPr>
        <p:spPr bwMode="auto">
          <a:xfrm>
            <a:off x="6299200" y="5918200"/>
            <a:ext cx="1793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1" hangingPunct="1"/>
            <a:r>
              <a:rPr lang="ko-KR" altLang="en-US" sz="14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프로모션 비디오</a:t>
            </a:r>
            <a:endParaRPr lang="en-US" altLang="ko-KR" sz="140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6810" name="TextBox 2"/>
          <p:cNvSpPr txBox="1">
            <a:spLocks noChangeArrowheads="1"/>
          </p:cNvSpPr>
          <p:nvPr/>
        </p:nvSpPr>
        <p:spPr bwMode="auto">
          <a:xfrm>
            <a:off x="539750" y="528638"/>
            <a:ext cx="1468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r>
              <a:rPr kumimoji="0" lang="en-US" altLang="ko-KR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4) </a:t>
            </a:r>
            <a:r>
              <a:rPr kumimoji="0" lang="ko-KR" altLang="en-US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스마트 미디어</a:t>
            </a:r>
            <a:endParaRPr kumimoji="0" lang="en-US" altLang="ko-KR" sz="1400" b="1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kumimoji="0" lang="en-US" altLang="ko-KR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     8_SNS</a:t>
            </a:r>
            <a:endParaRPr kumimoji="0" lang="ko-KR" altLang="en-US" sz="1400" b="1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76811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76812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r>
                <a:rPr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매체의 유형</a:t>
              </a:r>
            </a:p>
          </p:txBody>
        </p:sp>
        <p:sp>
          <p:nvSpPr>
            <p:cNvPr id="20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6814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r>
                <a:rPr lang="en-US" altLang="ko-KR" sz="2400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</a:t>
              </a:r>
              <a:endParaRPr lang="ko-KR" altLang="en-US" sz="2400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직사각형 26"/>
          <p:cNvSpPr>
            <a:spLocks noChangeArrowheads="1"/>
          </p:cNvSpPr>
          <p:nvPr/>
        </p:nvSpPr>
        <p:spPr bwMode="auto">
          <a:xfrm>
            <a:off x="633413" y="1635125"/>
            <a:ext cx="4125912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>
              <a:lnSpc>
                <a:spcPct val="130000"/>
              </a:lnSpc>
              <a:buFont typeface="Wingdings 3" panose="05040102010807070707" pitchFamily="18" charset="2"/>
              <a:buAutoNum type="arabicParenR"/>
            </a:pPr>
            <a:r>
              <a:rPr lang="ko-KR" altLang="en-US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인쇄매체</a:t>
            </a:r>
            <a:endParaRPr lang="en-US" altLang="ko-KR" sz="1600" b="1">
              <a:solidFill>
                <a:srgbClr val="108BA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lnSpc>
                <a:spcPct val="130000"/>
              </a:lnSpc>
              <a:buFont typeface="Wingdings 3" panose="05040102010807070707" pitchFamily="18" charset="2"/>
              <a:buNone/>
            </a:pPr>
            <a:endParaRPr lang="en-US" altLang="ko-KR" sz="1000" b="1">
              <a:solidFill>
                <a:srgbClr val="108BA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/>
            <a:endParaRPr lang="en-US" altLang="ko-KR" sz="1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lnSpc>
                <a:spcPct val="150000"/>
              </a:lnSpc>
            </a:pP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     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  전통적으로 종이에 인쇄된 서적이나 잡지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</a:p>
          <a:p>
            <a:pPr eaLnBrk="1" latinLnBrk="1" hangingPunct="1">
              <a:lnSpc>
                <a:spcPct val="150000"/>
              </a:lnSpc>
            </a:pP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       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신문 등을 의미하였으나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</a:p>
          <a:p>
            <a:pPr eaLnBrk="1" latinLnBrk="1" hangingPunct="1">
              <a:lnSpc>
                <a:spcPct val="150000"/>
              </a:lnSpc>
            </a:pP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       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최근 급변화한 미디어 환경에서는</a:t>
            </a:r>
            <a:endParaRPr lang="en-US" altLang="ko-KR" sz="14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lnSpc>
                <a:spcPct val="150000"/>
              </a:lnSpc>
            </a:pP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       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종이에 인쇄된 인쇄물만을</a:t>
            </a:r>
            <a:endParaRPr lang="en-US" altLang="ko-KR" sz="14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lnSpc>
                <a:spcPct val="150000"/>
              </a:lnSpc>
            </a:pP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       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인쇄매체에 포함시키기에는 문제가 있음</a:t>
            </a:r>
            <a:endParaRPr lang="en-US" altLang="ko-KR" sz="14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lnSpc>
                <a:spcPct val="150000"/>
              </a:lnSpc>
            </a:pP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     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  시간적 제약으로 자유로움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기록의 영속성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</a:p>
          <a:p>
            <a:pPr eaLnBrk="1" latinLnBrk="1" hangingPunct="1">
              <a:lnSpc>
                <a:spcPct val="150000"/>
              </a:lnSpc>
            </a:pP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       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전문적이고 깊이 있는 내용</a:t>
            </a:r>
            <a:endParaRPr lang="en-US" altLang="ko-KR" sz="14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lnSpc>
                <a:spcPct val="150000"/>
              </a:lnSpc>
            </a:pP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     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  수용자 선별능력이 약함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</a:p>
          <a:p>
            <a:pPr eaLnBrk="1" latinLnBrk="1" hangingPunct="1">
              <a:lnSpc>
                <a:spcPct val="150000"/>
              </a:lnSpc>
            </a:pP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       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수명이 짧고 비용이 많이 듦</a:t>
            </a:r>
            <a:endParaRPr lang="en-US" altLang="ko-KR" sz="14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lnSpc>
                <a:spcPct val="130000"/>
              </a:lnSpc>
            </a:pPr>
            <a:endParaRPr lang="en-US" altLang="ko-KR" sz="140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40963" name="Group 9"/>
          <p:cNvGrpSpPr>
            <a:grpSpLocks/>
          </p:cNvGrpSpPr>
          <p:nvPr/>
        </p:nvGrpSpPr>
        <p:grpSpPr bwMode="auto">
          <a:xfrm>
            <a:off x="1060450" y="873125"/>
            <a:ext cx="2071688" cy="430213"/>
            <a:chOff x="1060450" y="1052736"/>
            <a:chExt cx="2071390" cy="430213"/>
          </a:xfrm>
        </p:grpSpPr>
        <p:sp>
          <p:nvSpPr>
            <p:cNvPr id="40965" name="직사각형 10"/>
            <p:cNvSpPr>
              <a:spLocks noChangeArrowheads="1"/>
            </p:cNvSpPr>
            <p:nvPr/>
          </p:nvSpPr>
          <p:spPr bwMode="auto">
            <a:xfrm>
              <a:off x="1458913" y="1052736"/>
              <a:ext cx="167292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kumimoji="0" lang="ko-KR" altLang="en-US" sz="2000" b="1">
                  <a:latin typeface="나눔고딕" panose="020D0604000000000000" pitchFamily="50" charset="-127"/>
                  <a:ea typeface="나눔고딕" panose="020D0604000000000000" pitchFamily="50" charset="-127"/>
                </a:rPr>
                <a:t>매체의 유형</a:t>
              </a:r>
            </a:p>
          </p:txBody>
        </p:sp>
        <p:sp>
          <p:nvSpPr>
            <p:cNvPr id="12" name="직사각형 29"/>
            <p:cNvSpPr/>
            <p:nvPr/>
          </p:nvSpPr>
          <p:spPr>
            <a:xfrm>
              <a:off x="1060450" y="1063849"/>
              <a:ext cx="352374" cy="349250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1" hangingPunct="1">
                <a:defRPr/>
              </a:pPr>
              <a:endParaRPr kumimoji="0" lang="ko-KR" altLang="en-US">
                <a:solidFill>
                  <a:srgbClr val="D91636"/>
                </a:solidFill>
                <a:latin typeface="나눔고딕" charset="0"/>
                <a:ea typeface="나눔고딕" charset="0"/>
                <a:cs typeface="나눔고딕" charset="0"/>
              </a:endParaRPr>
            </a:p>
          </p:txBody>
        </p:sp>
        <p:sp>
          <p:nvSpPr>
            <p:cNvPr id="40967" name="TextBox 4"/>
            <p:cNvSpPr txBox="1">
              <a:spLocks noChangeArrowheads="1"/>
            </p:cNvSpPr>
            <p:nvPr/>
          </p:nvSpPr>
          <p:spPr bwMode="auto">
            <a:xfrm>
              <a:off x="1187624" y="1052736"/>
              <a:ext cx="219075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kumimoji="0" lang="en-US" altLang="ko-KR" sz="2800" b="1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</a:t>
              </a:r>
              <a:endParaRPr kumimoji="0" lang="ko-KR" altLang="en-US" sz="2800" b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40964" name="TextBox 7"/>
          <p:cNvSpPr txBox="1">
            <a:spLocks noChangeArrowheads="1"/>
          </p:cNvSpPr>
          <p:nvPr/>
        </p:nvSpPr>
        <p:spPr bwMode="auto">
          <a:xfrm>
            <a:off x="4579938" y="2124075"/>
            <a:ext cx="4117975" cy="294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ko-KR" altLang="en-US" sz="1600" b="1">
                <a:latin typeface="나눔고딕" panose="020D0604000000000000" pitchFamily="50" charset="-127"/>
                <a:ea typeface="나눔고딕" panose="020D0604000000000000" pitchFamily="50" charset="-127"/>
              </a:rPr>
              <a:t>신문</a:t>
            </a:r>
            <a:endParaRPr lang="en-US" altLang="ko-KR" sz="16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hangingPunct="1">
              <a:lnSpc>
                <a:spcPct val="130000"/>
              </a:lnSpc>
            </a:pPr>
            <a:r>
              <a:rPr lang="ko-KR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  공시성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정기성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현실성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기록성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보존성 등이 특징</a:t>
            </a:r>
            <a:endParaRPr lang="en-US" altLang="ko-KR" sz="14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hangingPunct="1">
              <a:lnSpc>
                <a:spcPct val="130000"/>
              </a:lnSpc>
            </a:pP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-  선별적 능력이 약하고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수명이 짧고 비용이 많이 듦</a:t>
            </a:r>
            <a:endParaRPr lang="en-US" altLang="ko-KR" sz="14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hangingPunct="1">
              <a:lnSpc>
                <a:spcPct val="130000"/>
              </a:lnSpc>
            </a:pPr>
            <a:endParaRPr lang="en-US" altLang="ko-KR" sz="14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hangingPunct="1">
              <a:lnSpc>
                <a:spcPct val="130000"/>
              </a:lnSpc>
            </a:pPr>
            <a:r>
              <a:rPr lang="ko-KR" altLang="en-US" sz="1600" b="1">
                <a:latin typeface="나눔고딕" panose="020D0604000000000000" pitchFamily="50" charset="-127"/>
                <a:ea typeface="나눔고딕" panose="020D0604000000000000" pitchFamily="50" charset="-127"/>
              </a:rPr>
              <a:t>잡지</a:t>
            </a:r>
            <a:endParaRPr lang="en-US" altLang="ko-KR" sz="14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hangingPunct="1">
              <a:lnSpc>
                <a:spcPct val="130000"/>
              </a:lnSpc>
            </a:pP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  기록성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보존성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가독률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재생성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표현력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선별성</a:t>
            </a:r>
            <a:endParaRPr lang="en-US" altLang="ko-KR" sz="14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hangingPunct="1">
              <a:lnSpc>
                <a:spcPct val="130000"/>
              </a:lnSpc>
            </a:pPr>
            <a:endParaRPr lang="en-US" altLang="ko-KR" sz="14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hangingPunct="1">
              <a:lnSpc>
                <a:spcPct val="130000"/>
              </a:lnSpc>
            </a:pPr>
            <a:r>
              <a:rPr lang="ko-KR" altLang="en-US" sz="1600" b="1">
                <a:latin typeface="나눔고딕" panose="020D0604000000000000" pitchFamily="50" charset="-127"/>
                <a:ea typeface="나눔고딕" panose="020D0604000000000000" pitchFamily="50" charset="-127"/>
              </a:rPr>
              <a:t>책</a:t>
            </a:r>
            <a:endParaRPr lang="en-US" altLang="ko-KR" sz="14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hangingPunct="1">
              <a:lnSpc>
                <a:spcPct val="130000"/>
              </a:lnSpc>
            </a:pP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  기록성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전문성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시간의 제약을 받지 않음</a:t>
            </a:r>
            <a:endParaRPr lang="en-US" altLang="ko-KR" sz="14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endParaRPr lang="ko-KR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직사각형 10"/>
          <p:cNvSpPr>
            <a:spLocks noChangeArrowheads="1"/>
          </p:cNvSpPr>
          <p:nvPr/>
        </p:nvSpPr>
        <p:spPr bwMode="auto">
          <a:xfrm>
            <a:off x="1797050" y="1455738"/>
            <a:ext cx="42513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lang="en-US" altLang="ko-KR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SNS </a:t>
            </a:r>
            <a:r>
              <a:rPr lang="ko-KR" altLang="en-US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활용 마케팅 사례</a:t>
            </a:r>
            <a:r>
              <a:rPr lang="en-US" altLang="ko-KR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(1)</a:t>
            </a:r>
            <a:endParaRPr lang="ko-KR" altLang="en-US" sz="1600" b="1">
              <a:solidFill>
                <a:srgbClr val="108BA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2" name="직사각형 9"/>
          <p:cNvSpPr/>
          <p:nvPr/>
        </p:nvSpPr>
        <p:spPr>
          <a:xfrm>
            <a:off x="1701800" y="1590675"/>
            <a:ext cx="82550" cy="77788"/>
          </a:xfrm>
          <a:prstGeom prst="rect">
            <a:avLst/>
          </a:prstGeom>
          <a:solidFill>
            <a:srgbClr val="108B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>
              <a:solidFill>
                <a:srgbClr val="108BA4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77828" name="TextBox 39"/>
          <p:cNvSpPr txBox="1">
            <a:spLocks noChangeArrowheads="1"/>
          </p:cNvSpPr>
          <p:nvPr/>
        </p:nvSpPr>
        <p:spPr bwMode="auto">
          <a:xfrm>
            <a:off x="2957513" y="5129213"/>
            <a:ext cx="3389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1" hangingPunct="1"/>
            <a:r>
              <a:rPr lang="en-US" altLang="ko-KR" sz="140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Levis – iSpyLevis 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클릭 시 동영상 실행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</p:txBody>
      </p:sp>
      <p:pic>
        <p:nvPicPr>
          <p:cNvPr id="77829" name="Picture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9" t="20470" r="43082" b="35234"/>
          <a:stretch>
            <a:fillRect/>
          </a:stretch>
        </p:blipFill>
        <p:spPr bwMode="auto">
          <a:xfrm>
            <a:off x="1676400" y="1790700"/>
            <a:ext cx="5940425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0" name="TextBox 2"/>
          <p:cNvSpPr txBox="1">
            <a:spLocks noChangeArrowheads="1"/>
          </p:cNvSpPr>
          <p:nvPr/>
        </p:nvSpPr>
        <p:spPr bwMode="auto">
          <a:xfrm>
            <a:off x="539750" y="528638"/>
            <a:ext cx="1468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r>
              <a:rPr kumimoji="0" lang="en-US" altLang="ko-KR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4) </a:t>
            </a:r>
            <a:r>
              <a:rPr kumimoji="0" lang="ko-KR" altLang="en-US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스마트 미디어</a:t>
            </a:r>
            <a:endParaRPr kumimoji="0" lang="en-US" altLang="ko-KR" sz="1400" b="1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kumimoji="0" lang="en-US" altLang="ko-KR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     8_SNS</a:t>
            </a:r>
            <a:endParaRPr kumimoji="0" lang="ko-KR" altLang="en-US" sz="1400" b="1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77831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77832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r>
                <a:rPr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매체의 유형</a:t>
              </a:r>
            </a:p>
          </p:txBody>
        </p:sp>
        <p:sp>
          <p:nvSpPr>
            <p:cNvPr id="21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834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r>
                <a:rPr lang="en-US" altLang="ko-KR" sz="2400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</a:t>
              </a:r>
              <a:endParaRPr lang="ko-KR" altLang="en-US" sz="2400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8" y="3878263"/>
            <a:ext cx="38639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300" y="3892550"/>
            <a:ext cx="2284413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모서리가 둥근 직사각형 13"/>
          <p:cNvSpPr/>
          <p:nvPr/>
        </p:nvSpPr>
        <p:spPr>
          <a:xfrm>
            <a:off x="752475" y="1598613"/>
            <a:ext cx="7634288" cy="2114550"/>
          </a:xfrm>
          <a:prstGeom prst="roundRect">
            <a:avLst>
              <a:gd name="adj" fmla="val 11560"/>
            </a:avLst>
          </a:prstGeom>
          <a:noFill/>
          <a:ln w="9525" cmpd="sng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>
              <a:lnSpc>
                <a:spcPct val="150000"/>
              </a:lnSpc>
              <a:defRPr/>
            </a:pPr>
            <a:r>
              <a:rPr lang="en-US" altLang="ko-KR" sz="14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-  Platform</a:t>
            </a:r>
            <a:r>
              <a:rPr lang="ko-KR" altLang="en-US" sz="14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은  원래 컴퓨터와 관련된 용어로써</a:t>
            </a:r>
            <a:r>
              <a:rPr lang="en-US" altLang="ko-KR" sz="14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컴퓨터의 구조나 운영체제 등의 기본 구조를 의미</a:t>
            </a:r>
            <a:r>
              <a:rPr lang="en-US" altLang="ko-KR" sz="14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/>
            </a:r>
            <a:br>
              <a:rPr lang="en-US" altLang="ko-KR" sz="1400" smtClean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14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-  </a:t>
            </a:r>
            <a:r>
              <a:rPr lang="ko-KR" altLang="en-US" sz="14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즉</a:t>
            </a:r>
            <a:r>
              <a:rPr lang="en-US" altLang="ko-KR" sz="14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모바일 플랫폼이란 모바일을 기반으로 하여 소프트웨어가 실행될 수 있는 기본 환경임</a:t>
            </a:r>
            <a:endParaRPr lang="en-US" altLang="ko-KR" sz="140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lnSpc>
                <a:spcPct val="150000"/>
              </a:lnSpc>
              <a:defRPr/>
            </a:pPr>
            <a:r>
              <a:rPr lang="en-US" altLang="ko-KR" sz="14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-  </a:t>
            </a:r>
            <a:r>
              <a:rPr lang="ko-KR" altLang="en-US" sz="14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이러한 모바일 플랫폼을 이용하여 여러가지 종류의 광고들이 많이 나타나고 있는데</a:t>
            </a:r>
            <a:r>
              <a:rPr lang="en-US" altLang="ko-KR" sz="14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</a:p>
          <a:p>
            <a:pPr eaLnBrk="1" latinLnBrk="1" hangingPunct="1">
              <a:lnSpc>
                <a:spcPct val="150000"/>
              </a:lnSpc>
              <a:defRPr/>
            </a:pPr>
            <a:r>
              <a:rPr lang="ko-KR" altLang="en-US" sz="14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 그 중 대표적인 것이 우리가 흔히 ‘리워드앱’이라고 일컫는 ‘캐시슬라이드’와 ‘애드라떼’가 있음</a:t>
            </a:r>
            <a:endParaRPr lang="en-US" altLang="ko-KR" sz="140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lnSpc>
                <a:spcPct val="150000"/>
              </a:lnSpc>
              <a:defRPr/>
            </a:pPr>
            <a:r>
              <a:rPr lang="en-US" altLang="ko-KR" sz="14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-  </a:t>
            </a:r>
            <a:r>
              <a:rPr lang="ko-KR" altLang="en-US" sz="14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보통 어플에서 제공되는 광고를 보고 적립금을 받는 형태로 이루어져 있으며</a:t>
            </a:r>
            <a:r>
              <a:rPr lang="en-US" altLang="ko-KR" sz="14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적립금이 일정   </a:t>
            </a:r>
            <a:endParaRPr lang="en-US" altLang="ko-KR" sz="140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lnSpc>
                <a:spcPct val="150000"/>
              </a:lnSpc>
              <a:defRPr/>
            </a:pPr>
            <a:r>
              <a:rPr lang="ko-KR" altLang="en-US" sz="14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 금액이상 모이면 현금으로 환급하거나</a:t>
            </a:r>
            <a:r>
              <a:rPr lang="en-US" altLang="ko-KR" sz="14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현물로 바꾸어 사용할 수 있는 시스템을 갖추고 있음</a:t>
            </a:r>
            <a:endParaRPr lang="en-US" altLang="ko-KR" sz="140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8853" name="TextBox 15"/>
          <p:cNvSpPr txBox="1">
            <a:spLocks noChangeArrowheads="1"/>
          </p:cNvSpPr>
          <p:nvPr/>
        </p:nvSpPr>
        <p:spPr bwMode="auto">
          <a:xfrm>
            <a:off x="1022350" y="1187450"/>
            <a:ext cx="16541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lang="en-US" altLang="ko-KR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9) </a:t>
            </a:r>
            <a:r>
              <a:rPr lang="ko-KR" altLang="en-US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모바일 플랫폼</a:t>
            </a:r>
            <a:endParaRPr lang="ko-KR" altLang="en-US" sz="1600">
              <a:solidFill>
                <a:srgbClr val="108BA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8854" name="TextBox 2"/>
          <p:cNvSpPr txBox="1">
            <a:spLocks noChangeArrowheads="1"/>
          </p:cNvSpPr>
          <p:nvPr/>
        </p:nvSpPr>
        <p:spPr bwMode="auto">
          <a:xfrm>
            <a:off x="539750" y="528638"/>
            <a:ext cx="1468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r>
              <a:rPr kumimoji="0" lang="en-US" altLang="ko-KR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4) </a:t>
            </a:r>
            <a:r>
              <a:rPr kumimoji="0" lang="ko-KR" altLang="en-US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스마트 미디어</a:t>
            </a:r>
            <a:endParaRPr kumimoji="0" lang="en-US" altLang="ko-KR" sz="1400" b="1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78855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78856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r>
                <a:rPr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매체의 유형</a:t>
              </a:r>
            </a:p>
          </p:txBody>
        </p:sp>
        <p:sp>
          <p:nvSpPr>
            <p:cNvPr id="16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8858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r>
                <a:rPr lang="en-US" altLang="ko-KR" sz="2400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</a:t>
              </a:r>
              <a:endParaRPr lang="ko-KR" altLang="en-US" sz="2400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Box 9"/>
          <p:cNvSpPr txBox="1">
            <a:spLocks noChangeArrowheads="1"/>
          </p:cNvSpPr>
          <p:nvPr/>
        </p:nvSpPr>
        <p:spPr bwMode="auto">
          <a:xfrm>
            <a:off x="611188" y="1268413"/>
            <a:ext cx="8005762" cy="203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>
              <a:lnSpc>
                <a:spcPct val="150000"/>
              </a:lnSpc>
              <a:buFont typeface="Wingdings 3" panose="05040102010807070707" pitchFamily="18" charset="2"/>
              <a:buNone/>
            </a:pPr>
            <a:r>
              <a:rPr lang="ko-KR" altLang="en-US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스마트 패드 광고</a:t>
            </a:r>
          </a:p>
          <a:p>
            <a:pPr eaLnBrk="1" latinLnBrk="1" hangingPunct="1">
              <a:lnSpc>
                <a:spcPct val="150000"/>
              </a:lnSpc>
            </a:pP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- 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스마트 폰이 모바일 인터넷 기기의 가능성을 제시했지만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소형화면 등의 한계가 있었다면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태블릿 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PC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는</a:t>
            </a:r>
            <a:endParaRPr lang="en-US" altLang="ko-KR" sz="14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lnSpc>
                <a:spcPct val="150000"/>
              </a:lnSpc>
            </a:pP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   언제 어디서나 쉽고 편리하게 미디어 소비를 추구하는데 새로운 장을 열었다고 할 수 있음</a:t>
            </a:r>
            <a:endParaRPr lang="en-US" altLang="ko-KR" sz="14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lnSpc>
                <a:spcPct val="150000"/>
              </a:lnSpc>
            </a:pP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- 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넓은 화면을 강점으로 디스플레이 광고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동영상 광고 등 다양한 광고 구현 가능</a:t>
            </a:r>
            <a:endParaRPr lang="en-US" altLang="ko-KR" sz="14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lnSpc>
                <a:spcPct val="150000"/>
              </a:lnSpc>
            </a:pP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- 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쌍방향적인 요소가 가미되어 추가적인 경험까지 제공할 수 있음</a:t>
            </a:r>
            <a:endParaRPr lang="en-US" altLang="ko-KR" sz="14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lnSpc>
                <a:spcPct val="150000"/>
              </a:lnSpc>
            </a:pP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- 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태블릿 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PC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의 구체적인 광고의 유형은 크게 디스플레이형 광고와 애플리케이션형 광고로 나눌 수 있음</a:t>
            </a:r>
            <a:endParaRPr lang="en-US" altLang="ko-KR" sz="140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직사각형 9"/>
          <p:cNvSpPr/>
          <p:nvPr/>
        </p:nvSpPr>
        <p:spPr>
          <a:xfrm>
            <a:off x="528638" y="1517650"/>
            <a:ext cx="82550" cy="77788"/>
          </a:xfrm>
          <a:prstGeom prst="rect">
            <a:avLst/>
          </a:prstGeom>
          <a:solidFill>
            <a:srgbClr val="108B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>
              <a:solidFill>
                <a:srgbClr val="108BA4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18" name="Hexagon 17"/>
          <p:cNvSpPr/>
          <p:nvPr/>
        </p:nvSpPr>
        <p:spPr>
          <a:xfrm>
            <a:off x="2530475" y="3608388"/>
            <a:ext cx="1357313" cy="1084262"/>
          </a:xfrm>
          <a:prstGeom prst="hexagon">
            <a:avLst/>
          </a:prstGeom>
          <a:solidFill>
            <a:srgbClr val="108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ko-KR" altLang="en-US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디스플레이형 광고</a:t>
            </a:r>
          </a:p>
        </p:txBody>
      </p:sp>
      <p:sp>
        <p:nvSpPr>
          <p:cNvPr id="19" name="Hexagon 18"/>
          <p:cNvSpPr/>
          <p:nvPr/>
        </p:nvSpPr>
        <p:spPr>
          <a:xfrm>
            <a:off x="2571750" y="4906963"/>
            <a:ext cx="1355725" cy="1085850"/>
          </a:xfrm>
          <a:prstGeom prst="hexagon">
            <a:avLst/>
          </a:prstGeom>
          <a:solidFill>
            <a:srgbClr val="108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ko-KR" altLang="en-US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애플리케이션형 광고</a:t>
            </a:r>
          </a:p>
        </p:txBody>
      </p:sp>
      <p:sp>
        <p:nvSpPr>
          <p:cNvPr id="20" name="Hexagon 19"/>
          <p:cNvSpPr/>
          <p:nvPr/>
        </p:nvSpPr>
        <p:spPr>
          <a:xfrm>
            <a:off x="1343025" y="4291013"/>
            <a:ext cx="1357313" cy="1084262"/>
          </a:xfrm>
          <a:prstGeom prst="hexagon">
            <a:avLst/>
          </a:prstGeom>
          <a:solidFill>
            <a:srgbClr val="108BA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ko-KR" altLang="en-US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태블릿 </a:t>
            </a:r>
            <a:r>
              <a:rPr lang="en-US" altLang="ko-KR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PC </a:t>
            </a:r>
            <a:r>
              <a:rPr lang="ko-KR" altLang="en-US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광고</a:t>
            </a:r>
          </a:p>
        </p:txBody>
      </p:sp>
      <p:sp>
        <p:nvSpPr>
          <p:cNvPr id="79879" name="TextBox 4"/>
          <p:cNvSpPr txBox="1">
            <a:spLocks noChangeArrowheads="1"/>
          </p:cNvSpPr>
          <p:nvPr/>
        </p:nvSpPr>
        <p:spPr bwMode="auto">
          <a:xfrm>
            <a:off x="4094163" y="3784600"/>
            <a:ext cx="44069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Char char="•"/>
            </a:pP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기존광고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배너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동영상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전면광고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 eaLnBrk="1" latinLnBrk="1" hangingPunct="1">
              <a:buFont typeface="Arial" panose="020B0604020202020204" pitchFamily="34" charset="0"/>
              <a:buChar char="•"/>
            </a:pP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하이브리드형 광고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/>
            </a:r>
            <a:b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전면광고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+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링크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동영상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탭광고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멀티레이아웃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, 3D)</a:t>
            </a:r>
          </a:p>
          <a:p>
            <a:pPr eaLnBrk="1" latinLnBrk="1" hangingPunct="1">
              <a:buFont typeface="Arial" panose="020B0604020202020204" pitchFamily="34" charset="0"/>
              <a:buChar char="•"/>
            </a:pPr>
            <a:endParaRPr lang="en-US" altLang="ko-KR" sz="14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buFont typeface="Arial" panose="020B0604020202020204" pitchFamily="34" charset="0"/>
              <a:buChar char="•"/>
            </a:pPr>
            <a:endParaRPr lang="en-US" altLang="ko-KR" sz="14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buFont typeface="Arial" panose="020B0604020202020204" pitchFamily="34" charset="0"/>
              <a:buChar char="•"/>
            </a:pPr>
            <a:endParaRPr lang="en-US" altLang="ko-KR" sz="14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buFont typeface="Arial" panose="020B0604020202020204" pitchFamily="34" charset="0"/>
              <a:buChar char="•"/>
            </a:pPr>
            <a:endParaRPr lang="en-US" altLang="ko-KR" sz="14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buFont typeface="Arial" panose="020B0604020202020204" pitchFamily="34" charset="0"/>
              <a:buChar char="•"/>
            </a:pP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브랜드 앱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앱 형식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, e-book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형식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</p:txBody>
      </p:sp>
      <p:sp>
        <p:nvSpPr>
          <p:cNvPr id="79880" name="TextBox 2"/>
          <p:cNvSpPr txBox="1">
            <a:spLocks noChangeArrowheads="1"/>
          </p:cNvSpPr>
          <p:nvPr/>
        </p:nvSpPr>
        <p:spPr bwMode="auto">
          <a:xfrm>
            <a:off x="539750" y="528638"/>
            <a:ext cx="1468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r>
              <a:rPr kumimoji="0" lang="en-US" altLang="ko-KR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4) </a:t>
            </a:r>
            <a:r>
              <a:rPr kumimoji="0" lang="ko-KR" altLang="en-US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스마트 미디어</a:t>
            </a:r>
            <a:endParaRPr kumimoji="0" lang="en-US" altLang="ko-KR" sz="1400" b="1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79881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79882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r>
                <a:rPr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매체의 유형</a:t>
              </a:r>
            </a:p>
          </p:txBody>
        </p:sp>
        <p:sp>
          <p:nvSpPr>
            <p:cNvPr id="21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9884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r>
                <a:rPr lang="en-US" altLang="ko-KR" sz="2400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</a:t>
              </a:r>
              <a:endParaRPr lang="ko-KR" altLang="en-US" sz="2400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Box 10"/>
          <p:cNvSpPr txBox="1">
            <a:spLocks noChangeArrowheads="1"/>
          </p:cNvSpPr>
          <p:nvPr/>
        </p:nvSpPr>
        <p:spPr bwMode="auto">
          <a:xfrm>
            <a:off x="908050" y="4149725"/>
            <a:ext cx="8005763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>
              <a:lnSpc>
                <a:spcPct val="150000"/>
              </a:lnSpc>
              <a:buFont typeface="Wingdings 3" panose="05040102010807070707" pitchFamily="18" charset="2"/>
              <a:buNone/>
            </a:pPr>
            <a:r>
              <a:rPr lang="ko-KR" altLang="en-US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스마트 </a:t>
            </a:r>
            <a:r>
              <a:rPr lang="en-US" altLang="ko-KR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TV</a:t>
            </a:r>
            <a:r>
              <a:rPr lang="ko-KR" altLang="en-US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광고</a:t>
            </a:r>
          </a:p>
          <a:p>
            <a:pPr eaLnBrk="1" latinLnBrk="1" hangingPunct="1">
              <a:lnSpc>
                <a:spcPct val="150000"/>
              </a:lnSpc>
            </a:pP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- 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스마트 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TV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란 기존 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TV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기능 외에도 인터넷 기반 운영체제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(OS)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가 탑재된 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TV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를 말함</a:t>
            </a:r>
            <a:endParaRPr lang="en-US" altLang="ko-KR" sz="14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lnSpc>
                <a:spcPct val="150000"/>
              </a:lnSpc>
            </a:pP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- 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케이블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TV,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위성방송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, IPTV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등 기존 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TV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방송과 더불어 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TV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에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따라 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3DTV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등을 이용할 수 있으며</a:t>
            </a:r>
            <a:endParaRPr lang="en-US" altLang="ko-KR" sz="14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lnSpc>
                <a:spcPct val="150000"/>
              </a:lnSpc>
            </a:pP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   동시에 인터넷과 연결되어 웹브라우징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, TV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용 애플리케이션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, SNS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서비스 등을 이용할 수 있음</a:t>
            </a:r>
            <a:endParaRPr lang="en-US" altLang="ko-KR" sz="14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lnSpc>
                <a:spcPct val="150000"/>
              </a:lnSpc>
            </a:pP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- 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웹과 앱을 통한 방송 및 영상 프로그램 등을 통해 다양한 광고 비즈니스를 가능하게 함</a:t>
            </a:r>
            <a:endParaRPr lang="en-US" altLang="ko-KR" sz="140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직사각형 9"/>
          <p:cNvSpPr/>
          <p:nvPr/>
        </p:nvSpPr>
        <p:spPr>
          <a:xfrm>
            <a:off x="804863" y="4325938"/>
            <a:ext cx="82550" cy="77787"/>
          </a:xfrm>
          <a:prstGeom prst="rect">
            <a:avLst/>
          </a:prstGeom>
          <a:solidFill>
            <a:srgbClr val="108B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>
              <a:solidFill>
                <a:srgbClr val="108BA4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  <p:pic>
        <p:nvPicPr>
          <p:cNvPr id="80900" name="Picture 11" descr="http://image.samsungb2b.co.kr/CustWeb/Images/2013/ImgProPackage/img/06/LH40RMDPLGA/LH40RMDPLGA_img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462088"/>
            <a:ext cx="4173537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1" name="TextBox 2"/>
          <p:cNvSpPr txBox="1">
            <a:spLocks noChangeArrowheads="1"/>
          </p:cNvSpPr>
          <p:nvPr/>
        </p:nvSpPr>
        <p:spPr bwMode="auto">
          <a:xfrm>
            <a:off x="539750" y="528638"/>
            <a:ext cx="1468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r>
              <a:rPr kumimoji="0" lang="en-US" altLang="ko-KR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4) </a:t>
            </a:r>
            <a:r>
              <a:rPr kumimoji="0" lang="ko-KR" altLang="en-US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스마트 미디어</a:t>
            </a:r>
            <a:endParaRPr kumimoji="0" lang="en-US" altLang="ko-KR" sz="1400" b="1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80902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80903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r>
                <a:rPr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매체의 유형</a:t>
              </a:r>
            </a:p>
          </p:txBody>
        </p:sp>
        <p:sp>
          <p:nvSpPr>
            <p:cNvPr id="15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905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r>
                <a:rPr lang="en-US" altLang="ko-KR" sz="2400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</a:t>
              </a:r>
              <a:endParaRPr lang="ko-KR" altLang="en-US" sz="2400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19" r="36359" b="18246"/>
          <a:stretch>
            <a:fillRect/>
          </a:stretch>
        </p:blipFill>
        <p:spPr bwMode="auto">
          <a:xfrm>
            <a:off x="263525" y="1927225"/>
            <a:ext cx="8580438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Arrow Connector 22"/>
          <p:cNvCxnSpPr/>
          <p:nvPr/>
        </p:nvCxnSpPr>
        <p:spPr>
          <a:xfrm>
            <a:off x="971550" y="3608388"/>
            <a:ext cx="7726363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1924" name="TextBox 5"/>
          <p:cNvSpPr txBox="1">
            <a:spLocks noChangeArrowheads="1"/>
          </p:cNvSpPr>
          <p:nvPr/>
        </p:nvSpPr>
        <p:spPr bwMode="auto">
          <a:xfrm>
            <a:off x="809625" y="1276350"/>
            <a:ext cx="13763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1" hangingPunct="1"/>
            <a:r>
              <a:rPr lang="en-US" altLang="ko-KR" sz="1300">
                <a:latin typeface="나눔고딕" panose="020D0604000000000000" pitchFamily="50" charset="-127"/>
                <a:ea typeface="나눔고딕" panose="020D0604000000000000" pitchFamily="50" charset="-127"/>
              </a:rPr>
              <a:t>TV</a:t>
            </a:r>
          </a:p>
          <a:p>
            <a:pPr algn="ctr" eaLnBrk="1" latinLnBrk="1" hangingPunct="1"/>
            <a:r>
              <a:rPr lang="ko-KR" altLang="en-US" sz="1300">
                <a:latin typeface="나눔고딕" panose="020D0604000000000000" pitchFamily="50" charset="-127"/>
                <a:ea typeface="나눔고딕" panose="020D0604000000000000" pitchFamily="50" charset="-127"/>
              </a:rPr>
              <a:t>제한된 영상 시청</a:t>
            </a:r>
          </a:p>
        </p:txBody>
      </p:sp>
      <p:sp>
        <p:nvSpPr>
          <p:cNvPr id="81925" name="TextBox 24"/>
          <p:cNvSpPr txBox="1">
            <a:spLocks noChangeArrowheads="1"/>
          </p:cNvSpPr>
          <p:nvPr/>
        </p:nvSpPr>
        <p:spPr bwMode="auto">
          <a:xfrm>
            <a:off x="3514725" y="1276350"/>
            <a:ext cx="13319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1" hangingPunct="1"/>
            <a:r>
              <a:rPr lang="ko-KR" altLang="en-US" sz="1300">
                <a:latin typeface="나눔고딕" panose="020D0604000000000000" pitchFamily="50" charset="-127"/>
                <a:ea typeface="나눔고딕" panose="020D0604000000000000" pitchFamily="50" charset="-127"/>
              </a:rPr>
              <a:t>웹</a:t>
            </a:r>
            <a:r>
              <a:rPr lang="en-US" altLang="ko-KR" sz="1300">
                <a:latin typeface="나눔고딕" panose="020D0604000000000000" pitchFamily="50" charset="-127"/>
                <a:ea typeface="나눔고딕" panose="020D0604000000000000" pitchFamily="50" charset="-127"/>
              </a:rPr>
              <a:t>TV(MS)</a:t>
            </a:r>
          </a:p>
          <a:p>
            <a:pPr algn="ctr" eaLnBrk="1" latinLnBrk="1" hangingPunct="1"/>
            <a:r>
              <a:rPr lang="ko-KR" altLang="en-US" sz="1300">
                <a:latin typeface="나눔고딕" panose="020D0604000000000000" pitchFamily="50" charset="-127"/>
                <a:ea typeface="나눔고딕" panose="020D0604000000000000" pitchFamily="50" charset="-127"/>
              </a:rPr>
              <a:t>웹서핑과 이메일</a:t>
            </a:r>
          </a:p>
        </p:txBody>
      </p:sp>
      <p:sp>
        <p:nvSpPr>
          <p:cNvPr id="81926" name="TextBox 25"/>
          <p:cNvSpPr txBox="1">
            <a:spLocks noChangeArrowheads="1"/>
          </p:cNvSpPr>
          <p:nvPr/>
        </p:nvSpPr>
        <p:spPr bwMode="auto">
          <a:xfrm>
            <a:off x="6253163" y="1276350"/>
            <a:ext cx="17065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1" hangingPunct="1"/>
            <a:r>
              <a:rPr lang="ko-KR" altLang="en-US" sz="1300">
                <a:latin typeface="나눔고딕" panose="020D0604000000000000" pitchFamily="50" charset="-127"/>
                <a:ea typeface="나눔고딕" panose="020D0604000000000000" pitchFamily="50" charset="-127"/>
              </a:rPr>
              <a:t>인터넷</a:t>
            </a:r>
            <a:r>
              <a:rPr lang="en-US" altLang="ko-KR" sz="1300">
                <a:latin typeface="나눔고딕" panose="020D0604000000000000" pitchFamily="50" charset="-127"/>
                <a:ea typeface="나눔고딕" panose="020D0604000000000000" pitchFamily="50" charset="-127"/>
              </a:rPr>
              <a:t>TV(</a:t>
            </a:r>
            <a:r>
              <a:rPr lang="ko-KR" altLang="en-US" sz="1300">
                <a:latin typeface="나눔고딕" panose="020D0604000000000000" pitchFamily="50" charset="-127"/>
                <a:ea typeface="나눔고딕" panose="020D0604000000000000" pitchFamily="50" charset="-127"/>
              </a:rPr>
              <a:t>애플</a:t>
            </a:r>
            <a:r>
              <a:rPr lang="en-US" altLang="ko-KR" sz="130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300">
                <a:latin typeface="나눔고딕" panose="020D0604000000000000" pitchFamily="50" charset="-127"/>
                <a:ea typeface="나눔고딕" panose="020D0604000000000000" pitchFamily="50" charset="-127"/>
              </a:rPr>
              <a:t>삼성</a:t>
            </a:r>
            <a:r>
              <a:rPr lang="en-US" altLang="ko-KR" sz="130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 algn="ctr" eaLnBrk="1" latinLnBrk="1" hangingPunct="1"/>
            <a:r>
              <a:rPr lang="ko-KR" altLang="en-US" sz="1300">
                <a:latin typeface="나눔고딕" panose="020D0604000000000000" pitchFamily="50" charset="-127"/>
                <a:ea typeface="나눔고딕" panose="020D0604000000000000" pitchFamily="50" charset="-127"/>
              </a:rPr>
              <a:t>웹서핑 없는 앱스토어</a:t>
            </a:r>
          </a:p>
        </p:txBody>
      </p:sp>
      <p:sp>
        <p:nvSpPr>
          <p:cNvPr id="8" name="Rectangle 7"/>
          <p:cNvSpPr/>
          <p:nvPr/>
        </p:nvSpPr>
        <p:spPr>
          <a:xfrm>
            <a:off x="727075" y="3394075"/>
            <a:ext cx="604838" cy="376238"/>
          </a:xfrm>
          <a:prstGeom prst="rect">
            <a:avLst/>
          </a:prstGeom>
          <a:solidFill>
            <a:srgbClr val="108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en-US" altLang="ko-KR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80’s</a:t>
            </a:r>
            <a:endParaRPr lang="ko-KR" altLang="en-US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884363" y="3394075"/>
            <a:ext cx="604837" cy="376238"/>
          </a:xfrm>
          <a:prstGeom prst="rect">
            <a:avLst/>
          </a:prstGeom>
          <a:solidFill>
            <a:srgbClr val="108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en-US" altLang="ko-KR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90’s</a:t>
            </a:r>
            <a:endParaRPr lang="ko-KR" altLang="en-US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213100" y="3405188"/>
            <a:ext cx="604838" cy="376237"/>
          </a:xfrm>
          <a:prstGeom prst="rect">
            <a:avLst/>
          </a:prstGeom>
          <a:solidFill>
            <a:srgbClr val="108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en-US" altLang="ko-KR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95’s</a:t>
            </a:r>
            <a:endParaRPr lang="ko-KR" altLang="en-US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625975" y="3405188"/>
            <a:ext cx="604838" cy="376237"/>
          </a:xfrm>
          <a:prstGeom prst="rect">
            <a:avLst/>
          </a:prstGeom>
          <a:solidFill>
            <a:srgbClr val="108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en-US" altLang="ko-KR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00’s</a:t>
            </a:r>
            <a:endParaRPr lang="ko-KR" altLang="en-US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143625" y="3405188"/>
            <a:ext cx="604838" cy="376237"/>
          </a:xfrm>
          <a:prstGeom prst="rect">
            <a:avLst/>
          </a:prstGeom>
          <a:solidFill>
            <a:srgbClr val="108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en-US" altLang="ko-KR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07’s</a:t>
            </a:r>
            <a:endParaRPr lang="ko-KR" altLang="en-US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562850" y="3405188"/>
            <a:ext cx="604838" cy="376237"/>
          </a:xfrm>
          <a:prstGeom prst="rect">
            <a:avLst/>
          </a:prstGeom>
          <a:solidFill>
            <a:srgbClr val="108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en-US" altLang="ko-KR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10’s</a:t>
            </a:r>
            <a:endParaRPr lang="ko-KR" altLang="en-US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81933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49" t="58575" b="11972"/>
          <a:stretch>
            <a:fillRect/>
          </a:stretch>
        </p:blipFill>
        <p:spPr bwMode="auto">
          <a:xfrm>
            <a:off x="3722688" y="4391025"/>
            <a:ext cx="3017837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 rot="5400000">
            <a:off x="8435181" y="3850482"/>
            <a:ext cx="504825" cy="2063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 rot="10800000" flipV="1">
            <a:off x="6740525" y="4130675"/>
            <a:ext cx="1936750" cy="1096963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7042150" y="5053013"/>
            <a:ext cx="606425" cy="376237"/>
          </a:xfrm>
          <a:prstGeom prst="rect">
            <a:avLst/>
          </a:prstGeom>
          <a:solidFill>
            <a:srgbClr val="108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현재</a:t>
            </a:r>
          </a:p>
        </p:txBody>
      </p:sp>
      <p:sp>
        <p:nvSpPr>
          <p:cNvPr id="81937" name="TextBox 34"/>
          <p:cNvSpPr txBox="1">
            <a:spLocks noChangeArrowheads="1"/>
          </p:cNvSpPr>
          <p:nvPr/>
        </p:nvSpPr>
        <p:spPr bwMode="auto">
          <a:xfrm>
            <a:off x="1884363" y="4829175"/>
            <a:ext cx="2065337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1" hangingPunct="1"/>
            <a:r>
              <a:rPr lang="ko-KR" altLang="en-US" sz="1300">
                <a:latin typeface="나눔고딕" panose="020D0604000000000000" pitchFamily="50" charset="-127"/>
                <a:ea typeface="나눔고딕" panose="020D0604000000000000" pitchFamily="50" charset="-127"/>
              </a:rPr>
              <a:t>스마트</a:t>
            </a:r>
            <a:r>
              <a:rPr lang="en-US" altLang="ko-KR" sz="1300">
                <a:latin typeface="나눔고딕" panose="020D0604000000000000" pitchFamily="50" charset="-127"/>
                <a:ea typeface="나눔고딕" panose="020D0604000000000000" pitchFamily="50" charset="-127"/>
              </a:rPr>
              <a:t>TV</a:t>
            </a:r>
          </a:p>
          <a:p>
            <a:pPr algn="ctr" eaLnBrk="1" latinLnBrk="1" hangingPunct="1"/>
            <a:r>
              <a:rPr lang="ko-KR" altLang="en-US" sz="1300">
                <a:latin typeface="나눔고딕" panose="020D0604000000000000" pitchFamily="50" charset="-127"/>
                <a:ea typeface="나눔고딕" panose="020D0604000000000000" pitchFamily="50" charset="-127"/>
              </a:rPr>
              <a:t>웹서핑</a:t>
            </a:r>
            <a:r>
              <a:rPr lang="en-US" altLang="ko-KR" sz="1300">
                <a:latin typeface="나눔고딕" panose="020D0604000000000000" pitchFamily="50" charset="-127"/>
                <a:ea typeface="나눔고딕" panose="020D0604000000000000" pitchFamily="50" charset="-127"/>
              </a:rPr>
              <a:t>+</a:t>
            </a:r>
            <a:r>
              <a:rPr lang="ko-KR" altLang="en-US" sz="1300">
                <a:latin typeface="나눔고딕" panose="020D0604000000000000" pitchFamily="50" charset="-127"/>
                <a:ea typeface="나눔고딕" panose="020D0604000000000000" pitchFamily="50" charset="-127"/>
              </a:rPr>
              <a:t>앱스토어</a:t>
            </a:r>
            <a:r>
              <a:rPr lang="en-US" altLang="ko-KR" sz="1300">
                <a:latin typeface="나눔고딕" panose="020D0604000000000000" pitchFamily="50" charset="-127"/>
                <a:ea typeface="나눔고딕" panose="020D0604000000000000" pitchFamily="50" charset="-127"/>
              </a:rPr>
              <a:t>+</a:t>
            </a:r>
            <a:r>
              <a:rPr lang="ko-KR" altLang="en-US" sz="1300">
                <a:latin typeface="나눔고딕" panose="020D0604000000000000" pitchFamily="50" charset="-127"/>
                <a:ea typeface="나눔고딕" panose="020D0604000000000000" pitchFamily="50" charset="-127"/>
              </a:rPr>
              <a:t>게임 등 </a:t>
            </a:r>
            <a:endParaRPr lang="en-US" altLang="ko-KR" sz="13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eaLnBrk="1" latinLnBrk="1" hangingPunct="1"/>
            <a:r>
              <a:rPr lang="ko-KR" altLang="en-US" sz="1300">
                <a:latin typeface="나눔고딕" panose="020D0604000000000000" pitchFamily="50" charset="-127"/>
                <a:ea typeface="나눔고딕" panose="020D0604000000000000" pitchFamily="50" charset="-127"/>
              </a:rPr>
              <a:t>멀티미디어</a:t>
            </a:r>
          </a:p>
        </p:txBody>
      </p:sp>
      <p:sp>
        <p:nvSpPr>
          <p:cNvPr id="81938" name="TextBox 2"/>
          <p:cNvSpPr txBox="1">
            <a:spLocks noChangeArrowheads="1"/>
          </p:cNvSpPr>
          <p:nvPr/>
        </p:nvSpPr>
        <p:spPr bwMode="auto">
          <a:xfrm>
            <a:off x="539750" y="528638"/>
            <a:ext cx="1468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r>
              <a:rPr kumimoji="0" lang="en-US" altLang="ko-KR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4) </a:t>
            </a:r>
            <a:r>
              <a:rPr kumimoji="0" lang="ko-KR" altLang="en-US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스마트 미디어</a:t>
            </a:r>
            <a:endParaRPr kumimoji="0" lang="en-US" altLang="ko-KR" sz="1400" b="1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81939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81940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r>
                <a:rPr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매체의 유형</a:t>
              </a:r>
            </a:p>
          </p:txBody>
        </p:sp>
        <p:sp>
          <p:nvSpPr>
            <p:cNvPr id="27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1942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r>
                <a:rPr lang="en-US" altLang="ko-KR" sz="2400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</a:t>
              </a:r>
              <a:endParaRPr lang="ko-KR" altLang="en-US" sz="2400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Box 5"/>
          <p:cNvSpPr txBox="1">
            <a:spLocks noChangeArrowheads="1"/>
          </p:cNvSpPr>
          <p:nvPr/>
        </p:nvSpPr>
        <p:spPr bwMode="auto">
          <a:xfrm>
            <a:off x="1255713" y="1325563"/>
            <a:ext cx="5759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lang="ko-KR" altLang="en-US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클레이 셔키</a:t>
            </a:r>
            <a:r>
              <a:rPr lang="en-US" altLang="ko-KR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어떻게 소셜 미디어는 역사를 만들어내는가</a:t>
            </a:r>
            <a:r>
              <a:rPr lang="en-US" altLang="ko-KR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?</a:t>
            </a:r>
            <a:endParaRPr lang="ko-KR" altLang="en-US" b="1">
              <a:solidFill>
                <a:srgbClr val="108BA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7" name="그림 3" descr="화면 캡처">
            <a:hlinkClick r:id="rId2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82171" y="1888422"/>
            <a:ext cx="6684675" cy="3903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직사각형 9"/>
          <p:cNvSpPr/>
          <p:nvPr/>
        </p:nvSpPr>
        <p:spPr>
          <a:xfrm>
            <a:off x="1138238" y="1465263"/>
            <a:ext cx="82550" cy="77787"/>
          </a:xfrm>
          <a:prstGeom prst="rect">
            <a:avLst/>
          </a:prstGeom>
          <a:solidFill>
            <a:srgbClr val="108B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>
              <a:solidFill>
                <a:srgbClr val="108BA4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82949" name="TextBox 12"/>
          <p:cNvSpPr txBox="1">
            <a:spLocks noChangeArrowheads="1"/>
          </p:cNvSpPr>
          <p:nvPr/>
        </p:nvSpPr>
        <p:spPr bwMode="auto">
          <a:xfrm>
            <a:off x="6688138" y="5865813"/>
            <a:ext cx="1281112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1" hangingPunct="1"/>
            <a:r>
              <a:rPr lang="en-US" altLang="ko-KR" sz="100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000">
                <a:latin typeface="나눔고딕" panose="020D0604000000000000" pitchFamily="50" charset="-127"/>
                <a:ea typeface="나눔고딕" panose="020D0604000000000000" pitchFamily="50" charset="-127"/>
              </a:rPr>
              <a:t>클릭 시 영상 실행</a:t>
            </a:r>
            <a:r>
              <a:rPr lang="en-US" altLang="ko-KR" sz="100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00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2950" name="TextBox 2"/>
          <p:cNvSpPr txBox="1">
            <a:spLocks noChangeArrowheads="1"/>
          </p:cNvSpPr>
          <p:nvPr/>
        </p:nvSpPr>
        <p:spPr bwMode="auto">
          <a:xfrm>
            <a:off x="539750" y="528638"/>
            <a:ext cx="1468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r>
              <a:rPr kumimoji="0" lang="en-US" altLang="ko-KR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4) </a:t>
            </a:r>
            <a:r>
              <a:rPr kumimoji="0" lang="ko-KR" altLang="en-US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스마트 미디어</a:t>
            </a:r>
            <a:endParaRPr kumimoji="0" lang="en-US" altLang="ko-KR" sz="1400" b="1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kumimoji="0" lang="en-US" altLang="ko-KR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     8_SNS</a:t>
            </a:r>
            <a:endParaRPr kumimoji="0" lang="ko-KR" altLang="en-US" sz="1400" b="1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82951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82952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r>
                <a:rPr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매체의 유형</a:t>
              </a:r>
            </a:p>
          </p:txBody>
        </p:sp>
        <p:sp>
          <p:nvSpPr>
            <p:cNvPr id="13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2954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r>
                <a:rPr lang="en-US" altLang="ko-KR" sz="2400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</a:t>
              </a:r>
              <a:endParaRPr lang="ko-KR" altLang="en-US" sz="2400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직사각형 34"/>
          <p:cNvSpPr>
            <a:spLocks noChangeArrowheads="1"/>
          </p:cNvSpPr>
          <p:nvPr/>
        </p:nvSpPr>
        <p:spPr bwMode="auto">
          <a:xfrm>
            <a:off x="831850" y="1268413"/>
            <a:ext cx="7700963" cy="383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>
              <a:buFont typeface="Wingdings 3" panose="05040102010807070707" pitchFamily="18" charset="2"/>
              <a:buNone/>
            </a:pPr>
            <a:r>
              <a:rPr lang="en-US" altLang="ko-KR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2) </a:t>
            </a:r>
            <a:r>
              <a:rPr lang="ko-KR" altLang="en-US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전파매체</a:t>
            </a:r>
            <a:endParaRPr lang="en-US" altLang="ko-KR" sz="1600" b="1">
              <a:solidFill>
                <a:srgbClr val="108BA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lnSpc>
                <a:spcPct val="120000"/>
              </a:lnSpc>
            </a:pP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      인쇄매체에 비해 현장성과 속보성 면에서 우위</a:t>
            </a:r>
            <a:endParaRPr lang="en-US" altLang="ko-KR" sz="14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lnSpc>
                <a:spcPct val="120000"/>
              </a:lnSpc>
            </a:pPr>
            <a:endParaRPr lang="en-US" altLang="ko-KR" sz="14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lnSpc>
                <a:spcPct val="120000"/>
              </a:lnSpc>
            </a:pP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      </a:t>
            </a:r>
            <a:r>
              <a:rPr lang="ko-KR" altLang="en-US" sz="1600" b="1">
                <a:latin typeface="나눔고딕" panose="020D0604000000000000" pitchFamily="50" charset="-127"/>
                <a:ea typeface="나눔고딕" panose="020D0604000000000000" pitchFamily="50" charset="-127"/>
              </a:rPr>
              <a:t>텔레비전</a:t>
            </a:r>
            <a:endParaRPr lang="en-US" altLang="ko-KR" sz="1600" b="1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lnSpc>
                <a:spcPct val="120000"/>
              </a:lnSpc>
            </a:pPr>
            <a:r>
              <a:rPr lang="ko-KR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     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  장점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: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 일시에 다수의 수용자에게 전달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시청각 모두 이용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교육수준에 상관없는 접근 가능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</a:p>
          <a:p>
            <a:pPr eaLnBrk="1" latinLnBrk="1" hangingPunct="1">
              <a:lnSpc>
                <a:spcPct val="120000"/>
              </a:lnSpc>
            </a:pPr>
            <a:r>
              <a:rPr lang="ko-KR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                 현장성과 속보성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사회적 지위를 부여하는 힘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등 </a:t>
            </a:r>
            <a:endParaRPr lang="en-US" altLang="ko-KR" sz="14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lnSpc>
                <a:spcPct val="120000"/>
              </a:lnSpc>
            </a:pPr>
            <a:r>
              <a:rPr lang="ko-KR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     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  단점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: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 다매체 시대에 의도한 효과를 보기 어려움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규제가 엄함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기록성이 떨어짐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ja-JP" sz="140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제작비가 비쌈</a:t>
            </a:r>
            <a:endParaRPr lang="en-US" altLang="ko-KR" sz="14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lnSpc>
                <a:spcPct val="120000"/>
              </a:lnSpc>
            </a:pP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         </a:t>
            </a:r>
            <a:endParaRPr lang="en-US" altLang="ko-KR" sz="14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lnSpc>
                <a:spcPct val="120000"/>
              </a:lnSpc>
            </a:pPr>
            <a:r>
              <a:rPr lang="ko-KR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     </a:t>
            </a:r>
            <a:r>
              <a:rPr lang="ko-KR" altLang="en-US" sz="1600" b="1">
                <a:latin typeface="나눔고딕" panose="020D0604000000000000" pitchFamily="50" charset="-127"/>
                <a:ea typeface="나눔고딕" panose="020D0604000000000000" pitchFamily="50" charset="-127"/>
              </a:rPr>
              <a:t>라디오</a:t>
            </a:r>
            <a:endParaRPr lang="en-US" altLang="ko-KR" sz="1600" b="1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lnSpc>
                <a:spcPct val="120000"/>
              </a:lnSpc>
            </a:pPr>
            <a:r>
              <a:rPr lang="ko-KR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     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  수용자의 선택성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즉시성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이동성의 장점 존재</a:t>
            </a:r>
            <a:endParaRPr lang="en-US" altLang="ko-KR" sz="14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lnSpc>
                <a:spcPct val="120000"/>
              </a:lnSpc>
            </a:pPr>
            <a:r>
              <a:rPr lang="ko-KR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     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  수용자가 지나치게 분산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주의력의 집중상태도 약하며 일회성이라는 단점</a:t>
            </a:r>
            <a:endParaRPr lang="en-US" altLang="ko-KR" sz="14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lnSpc>
                <a:spcPct val="120000"/>
              </a:lnSpc>
            </a:pPr>
            <a:endParaRPr lang="en-US" altLang="ko-KR" sz="14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lnSpc>
                <a:spcPct val="120000"/>
              </a:lnSpc>
            </a:pP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     </a:t>
            </a:r>
            <a:r>
              <a:rPr lang="ko-KR" altLang="en-US" sz="1600" b="1">
                <a:latin typeface="나눔고딕" panose="020D0604000000000000" pitchFamily="50" charset="-127"/>
                <a:ea typeface="나눔고딕" panose="020D0604000000000000" pitchFamily="50" charset="-127"/>
              </a:rPr>
              <a:t> 케이블</a:t>
            </a:r>
            <a:r>
              <a:rPr lang="en-US" altLang="ko-KR" sz="1600" b="1">
                <a:latin typeface="나눔고딕" panose="020D0604000000000000" pitchFamily="50" charset="-127"/>
                <a:ea typeface="나눔고딕" panose="020D0604000000000000" pitchFamily="50" charset="-127"/>
              </a:rPr>
              <a:t>TV</a:t>
            </a:r>
            <a:r>
              <a:rPr lang="ko-KR" altLang="en-US" sz="1600" b="1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sz="1600" b="1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lnSpc>
                <a:spcPct val="120000"/>
              </a:lnSpc>
            </a:pPr>
            <a:r>
              <a:rPr lang="ko-KR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     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  특정 계층에게 도달 가능한 매체이므로 선택성 면에서 약점 극복</a:t>
            </a:r>
            <a:endParaRPr lang="en-US" altLang="ko-KR" sz="140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41987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41988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r>
                <a:rPr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매체의 유형</a:t>
              </a:r>
            </a:p>
          </p:txBody>
        </p:sp>
        <p:sp>
          <p:nvSpPr>
            <p:cNvPr id="14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1990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r>
                <a:rPr lang="en-US" altLang="ko-KR" sz="2400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</a:t>
              </a:r>
              <a:endParaRPr lang="ko-KR" altLang="en-US" sz="2400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직사각형 34"/>
          <p:cNvSpPr>
            <a:spLocks noChangeArrowheads="1"/>
          </p:cNvSpPr>
          <p:nvPr/>
        </p:nvSpPr>
        <p:spPr bwMode="auto">
          <a:xfrm>
            <a:off x="804863" y="1814513"/>
            <a:ext cx="7269162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>
              <a:buFont typeface="Wingdings 3" panose="05040102010807070707" pitchFamily="18" charset="2"/>
              <a:buNone/>
            </a:pPr>
            <a:r>
              <a:rPr lang="en-US" altLang="ko-KR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3) </a:t>
            </a:r>
            <a:r>
              <a:rPr lang="ko-KR" altLang="en-US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뉴미디어</a:t>
            </a:r>
            <a:endParaRPr lang="en-US" altLang="ko-KR" sz="1600" b="1">
              <a:solidFill>
                <a:srgbClr val="108BA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lnSpc>
                <a:spcPct val="120000"/>
              </a:lnSpc>
            </a:pPr>
            <a:endParaRPr lang="en-US" altLang="ko-KR" sz="14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lnSpc>
                <a:spcPct val="200000"/>
              </a:lnSpc>
            </a:pPr>
            <a:r>
              <a:rPr lang="ko-KR" altLang="en-US" sz="1600" b="1">
                <a:latin typeface="나눔고딕" panose="020D0604000000000000" pitchFamily="50" charset="-127"/>
                <a:ea typeface="나눔고딕" panose="020D0604000000000000" pitchFamily="50" charset="-127"/>
              </a:rPr>
              <a:t>     인터넷</a:t>
            </a:r>
            <a:endParaRPr lang="en-US" altLang="ko-KR" sz="1600" b="1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lnSpc>
                <a:spcPct val="200000"/>
              </a:lnSpc>
            </a:pP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      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  멀티미디어적 특성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쌍방향의 실시간 커뮤니케이션 가능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방대한 정보량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효과 측정 용이</a:t>
            </a:r>
            <a:endParaRPr lang="en-US" altLang="ko-KR" sz="14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lnSpc>
                <a:spcPct val="200000"/>
              </a:lnSpc>
            </a:pP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      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  익명성의 폐해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지각된 칩입성으로 수용자의 불만 초래</a:t>
            </a:r>
            <a:endParaRPr lang="en-US" altLang="ko-KR" sz="140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>
              <a:lnSpc>
                <a:spcPct val="200000"/>
              </a:lnSpc>
            </a:pP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      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  가상 공간의 존재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상호작용 확대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하이퍼텍스트</a:t>
            </a:r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개방과 참여</a:t>
            </a:r>
          </a:p>
        </p:txBody>
      </p:sp>
      <p:grpSp>
        <p:nvGrpSpPr>
          <p:cNvPr id="43011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43012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r>
                <a:rPr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매체의 유형</a:t>
              </a:r>
            </a:p>
          </p:txBody>
        </p:sp>
        <p:sp>
          <p:nvSpPr>
            <p:cNvPr id="11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3014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r>
                <a:rPr lang="en-US" altLang="ko-KR" sz="2400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</a:t>
              </a:r>
              <a:endParaRPr lang="ko-KR" altLang="en-US" sz="2400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67"/>
          <p:cNvSpPr>
            <a:spLocks noChangeArrowheads="1"/>
          </p:cNvSpPr>
          <p:nvPr/>
        </p:nvSpPr>
        <p:spPr bwMode="auto">
          <a:xfrm>
            <a:off x="825500" y="1296988"/>
            <a:ext cx="25463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>
              <a:buFont typeface="Wingdings 3" panose="05040102010807070707" pitchFamily="18" charset="2"/>
              <a:buNone/>
            </a:pPr>
            <a:r>
              <a:rPr lang="ko-KR" altLang="en-US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주요 매체의 광고 특성 </a:t>
            </a:r>
          </a:p>
        </p:txBody>
      </p:sp>
      <p:sp>
        <p:nvSpPr>
          <p:cNvPr id="74" name="직사각형 9"/>
          <p:cNvSpPr/>
          <p:nvPr/>
        </p:nvSpPr>
        <p:spPr>
          <a:xfrm>
            <a:off x="742950" y="1444625"/>
            <a:ext cx="82550" cy="77788"/>
          </a:xfrm>
          <a:prstGeom prst="rect">
            <a:avLst/>
          </a:prstGeom>
          <a:solidFill>
            <a:srgbClr val="108B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>
              <a:solidFill>
                <a:srgbClr val="108BA4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33425" y="1779588"/>
          <a:ext cx="7602538" cy="2989259"/>
        </p:xfrm>
        <a:graphic>
          <a:graphicData uri="http://schemas.openxmlformats.org/drawingml/2006/table">
            <a:tbl>
              <a:tblPr/>
              <a:tblGrid>
                <a:gridCol w="1085850"/>
                <a:gridCol w="1090613"/>
                <a:gridCol w="1082675"/>
                <a:gridCol w="1085850"/>
                <a:gridCol w="1085850"/>
                <a:gridCol w="1085850"/>
                <a:gridCol w="1085850"/>
              </a:tblGrid>
              <a:tr h="427037">
                <a:tc>
                  <a:txBody>
                    <a:bodyPr/>
                    <a:lstStyle>
                      <a:lvl1pPr defTabSz="457200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1pPr>
                      <a:lvl2pPr marL="742950" indent="-285750" defTabSz="45720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2pPr>
                      <a:lvl3pPr marL="11430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3pPr>
                      <a:lvl4pPr marL="16002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4pPr>
                      <a:lvl5pPr marL="20574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1pPr>
                      <a:lvl2pPr marL="742950" indent="-285750" defTabSz="45720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2pPr>
                      <a:lvl3pPr marL="11430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3pPr>
                      <a:lvl4pPr marL="16002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4pPr>
                      <a:lvl5pPr marL="20574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정보량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1pPr>
                      <a:lvl2pPr marL="742950" indent="-285750" defTabSz="45720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2pPr>
                      <a:lvl3pPr marL="11430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3pPr>
                      <a:lvl4pPr marL="16002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4pPr>
                      <a:lvl5pPr marL="20574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세분화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1pPr>
                      <a:lvl2pPr marL="742950" indent="-285750" defTabSz="45720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2pPr>
                      <a:lvl3pPr marL="11430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3pPr>
                      <a:lvl4pPr marL="16002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4pPr>
                      <a:lvl5pPr marL="20574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도달률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1pPr>
                      <a:lvl2pPr marL="742950" indent="-285750" defTabSz="45720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2pPr>
                      <a:lvl3pPr marL="11430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3pPr>
                      <a:lvl4pPr marL="16002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4pPr>
                      <a:lvl5pPr marL="20574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상호작용성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1pPr>
                      <a:lvl2pPr marL="742950" indent="-285750" defTabSz="45720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2pPr>
                      <a:lvl3pPr marL="11430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3pPr>
                      <a:lvl4pPr marL="16002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4pPr>
                      <a:lvl5pPr marL="20574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비용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1pPr>
                      <a:lvl2pPr marL="742950" indent="-285750" defTabSz="45720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2pPr>
                      <a:lvl3pPr marL="11430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3pPr>
                      <a:lvl4pPr marL="16002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4pPr>
                      <a:lvl5pPr marL="20574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효과측정성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427037">
                <a:tc>
                  <a:txBody>
                    <a:bodyPr/>
                    <a:lstStyle>
                      <a:lvl1pPr defTabSz="457200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1pPr>
                      <a:lvl2pPr marL="742950" indent="-285750" defTabSz="45720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2pPr>
                      <a:lvl3pPr marL="11430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3pPr>
                      <a:lvl4pPr marL="16002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4pPr>
                      <a:lvl5pPr marL="20574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신      문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1pPr>
                      <a:lvl2pPr marL="742950" indent="-285750" defTabSz="45720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2pPr>
                      <a:lvl3pPr marL="11430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3pPr>
                      <a:lvl4pPr marL="16002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4pPr>
                      <a:lvl5pPr marL="20574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보통</a:t>
                      </a:r>
                    </a:p>
                  </a:txBody>
                  <a:tcPr anchor="ctr" horzOverflow="overflow">
                    <a:lnL>
                      <a:noFill/>
                    </a:lnL>
                    <a:lnR w="9525" cap="flat" cmpd="sng" algn="ctr">
                      <a:solidFill>
                        <a:srgbClr val="59595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59595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1pPr>
                      <a:lvl2pPr marL="742950" indent="-285750" defTabSz="45720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2pPr>
                      <a:lvl3pPr marL="11430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3pPr>
                      <a:lvl4pPr marL="16002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4pPr>
                      <a:lvl5pPr marL="20574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보통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59595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9595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59595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1pPr>
                      <a:lvl2pPr marL="742950" indent="-285750" defTabSz="45720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2pPr>
                      <a:lvl3pPr marL="11430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3pPr>
                      <a:lvl4pPr marL="16002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4pPr>
                      <a:lvl5pPr marL="20574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높음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59595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9595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59595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1pPr>
                      <a:lvl2pPr marL="742950" indent="-285750" defTabSz="45720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2pPr>
                      <a:lvl3pPr marL="11430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3pPr>
                      <a:lvl4pPr marL="16002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4pPr>
                      <a:lvl5pPr marL="20574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낮음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59595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9595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59595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1pPr>
                      <a:lvl2pPr marL="742950" indent="-285750" defTabSz="45720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2pPr>
                      <a:lvl3pPr marL="11430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3pPr>
                      <a:lvl4pPr marL="16002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4pPr>
                      <a:lvl5pPr marL="20574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높음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59595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9595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59595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1pPr>
                      <a:lvl2pPr marL="742950" indent="-285750" defTabSz="45720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2pPr>
                      <a:lvl3pPr marL="11430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3pPr>
                      <a:lvl4pPr marL="16002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4pPr>
                      <a:lvl5pPr marL="20574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낮음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59595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59595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7">
                <a:tc>
                  <a:txBody>
                    <a:bodyPr/>
                    <a:lstStyle>
                      <a:lvl1pPr defTabSz="457200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1pPr>
                      <a:lvl2pPr marL="742950" indent="-285750" defTabSz="45720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2pPr>
                      <a:lvl3pPr marL="11430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3pPr>
                      <a:lvl4pPr marL="16002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4pPr>
                      <a:lvl5pPr marL="20574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T</a:t>
                      </a: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       </a:t>
                      </a: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V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1pPr>
                      <a:lvl2pPr marL="742950" indent="-285750" defTabSz="45720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2pPr>
                      <a:lvl3pPr marL="11430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3pPr>
                      <a:lvl4pPr marL="16002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4pPr>
                      <a:lvl5pPr marL="20574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낮음</a:t>
                      </a:r>
                    </a:p>
                  </a:txBody>
                  <a:tcPr anchor="ctr" horzOverflow="overflow">
                    <a:lnL>
                      <a:noFill/>
                    </a:lnL>
                    <a:lnR w="9525" cap="flat" cmpd="sng" algn="ctr">
                      <a:solidFill>
                        <a:srgbClr val="59595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9595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9595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1pPr>
                      <a:lvl2pPr marL="742950" indent="-285750" defTabSz="45720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2pPr>
                      <a:lvl3pPr marL="11430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3pPr>
                      <a:lvl4pPr marL="16002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4pPr>
                      <a:lvl5pPr marL="20574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매우 낮음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59595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9595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9595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9595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1pPr>
                      <a:lvl2pPr marL="742950" indent="-285750" defTabSz="45720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2pPr>
                      <a:lvl3pPr marL="11430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3pPr>
                      <a:lvl4pPr marL="16002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4pPr>
                      <a:lvl5pPr marL="20574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매우 높음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59595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9595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9595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9595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1pPr>
                      <a:lvl2pPr marL="742950" indent="-285750" defTabSz="45720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2pPr>
                      <a:lvl3pPr marL="11430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3pPr>
                      <a:lvl4pPr marL="16002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4pPr>
                      <a:lvl5pPr marL="20574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매우 낮음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59595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9595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9595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9595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1pPr>
                      <a:lvl2pPr marL="742950" indent="-285750" defTabSz="45720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2pPr>
                      <a:lvl3pPr marL="11430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3pPr>
                      <a:lvl4pPr marL="16002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4pPr>
                      <a:lvl5pPr marL="20574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매우 낮음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59595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9595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9595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9595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1pPr>
                      <a:lvl2pPr marL="742950" indent="-285750" defTabSz="45720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2pPr>
                      <a:lvl3pPr marL="11430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3pPr>
                      <a:lvl4pPr marL="16002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4pPr>
                      <a:lvl5pPr marL="20574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낮음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59595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59595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9595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7">
                <a:tc>
                  <a:txBody>
                    <a:bodyPr/>
                    <a:lstStyle>
                      <a:lvl1pPr defTabSz="457200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1pPr>
                      <a:lvl2pPr marL="742950" indent="-285750" defTabSz="45720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2pPr>
                      <a:lvl3pPr marL="11430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3pPr>
                      <a:lvl4pPr marL="16002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4pPr>
                      <a:lvl5pPr marL="20574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라 디 오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1pPr>
                      <a:lvl2pPr marL="742950" indent="-285750" defTabSz="45720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2pPr>
                      <a:lvl3pPr marL="11430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3pPr>
                      <a:lvl4pPr marL="16002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4pPr>
                      <a:lvl5pPr marL="20574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매우 낮음</a:t>
                      </a:r>
                    </a:p>
                  </a:txBody>
                  <a:tcPr anchor="ctr" horzOverflow="overflow">
                    <a:lnL>
                      <a:noFill/>
                    </a:lnL>
                    <a:lnR w="9525" cap="flat" cmpd="sng" algn="ctr">
                      <a:solidFill>
                        <a:srgbClr val="59595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9595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9595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1pPr>
                      <a:lvl2pPr marL="742950" indent="-285750" defTabSz="45720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2pPr>
                      <a:lvl3pPr marL="11430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3pPr>
                      <a:lvl4pPr marL="16002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4pPr>
                      <a:lvl5pPr marL="20574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낮음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59595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9595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9595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9595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1pPr>
                      <a:lvl2pPr marL="742950" indent="-285750" defTabSz="45720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2pPr>
                      <a:lvl3pPr marL="11430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3pPr>
                      <a:lvl4pPr marL="16002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4pPr>
                      <a:lvl5pPr marL="20574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높음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59595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9595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9595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9595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1pPr>
                      <a:lvl2pPr marL="742950" indent="-285750" defTabSz="45720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2pPr>
                      <a:lvl3pPr marL="11430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3pPr>
                      <a:lvl4pPr marL="16002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4pPr>
                      <a:lvl5pPr marL="20574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매우 낮음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59595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9595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9595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9595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1pPr>
                      <a:lvl2pPr marL="742950" indent="-285750" defTabSz="45720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2pPr>
                      <a:lvl3pPr marL="11430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3pPr>
                      <a:lvl4pPr marL="16002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4pPr>
                      <a:lvl5pPr marL="20574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매우 낮음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59595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9595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9595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9595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1pPr>
                      <a:lvl2pPr marL="742950" indent="-285750" defTabSz="45720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2pPr>
                      <a:lvl3pPr marL="11430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3pPr>
                      <a:lvl4pPr marL="16002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4pPr>
                      <a:lvl5pPr marL="20574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매우 낮음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59595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59595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9595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7">
                <a:tc>
                  <a:txBody>
                    <a:bodyPr/>
                    <a:lstStyle>
                      <a:lvl1pPr defTabSz="457200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1pPr>
                      <a:lvl2pPr marL="742950" indent="-285750" defTabSz="45720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2pPr>
                      <a:lvl3pPr marL="11430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3pPr>
                      <a:lvl4pPr marL="16002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4pPr>
                      <a:lvl5pPr marL="20574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직접우편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1pPr>
                      <a:lvl2pPr marL="742950" indent="-285750" defTabSz="45720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2pPr>
                      <a:lvl3pPr marL="11430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3pPr>
                      <a:lvl4pPr marL="16002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4pPr>
                      <a:lvl5pPr marL="20574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보통</a:t>
                      </a:r>
                    </a:p>
                  </a:txBody>
                  <a:tcPr anchor="ctr" horzOverflow="overflow">
                    <a:lnL>
                      <a:noFill/>
                    </a:lnL>
                    <a:lnR w="9525" cap="flat" cmpd="sng" algn="ctr">
                      <a:solidFill>
                        <a:srgbClr val="59595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9595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9595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1pPr>
                      <a:lvl2pPr marL="742950" indent="-285750" defTabSz="45720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2pPr>
                      <a:lvl3pPr marL="11430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3pPr>
                      <a:lvl4pPr marL="16002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4pPr>
                      <a:lvl5pPr marL="20574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매우 높음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59595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9595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9595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9595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1pPr>
                      <a:lvl2pPr marL="742950" indent="-285750" defTabSz="45720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2pPr>
                      <a:lvl3pPr marL="11430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3pPr>
                      <a:lvl4pPr marL="16002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4pPr>
                      <a:lvl5pPr marL="20574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매우 낮음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59595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9595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9595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9595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1pPr>
                      <a:lvl2pPr marL="742950" indent="-285750" defTabSz="45720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2pPr>
                      <a:lvl3pPr marL="11430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3pPr>
                      <a:lvl4pPr marL="16002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4pPr>
                      <a:lvl5pPr marL="20574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매우 낮음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59595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9595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9595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9595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1pPr>
                      <a:lvl2pPr marL="742950" indent="-285750" defTabSz="45720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2pPr>
                      <a:lvl3pPr marL="11430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3pPr>
                      <a:lvl4pPr marL="16002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4pPr>
                      <a:lvl5pPr marL="20574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매우 높음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59595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9595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9595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9595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1pPr>
                      <a:lvl2pPr marL="742950" indent="-285750" defTabSz="45720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2pPr>
                      <a:lvl3pPr marL="11430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3pPr>
                      <a:lvl4pPr marL="16002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4pPr>
                      <a:lvl5pPr marL="20574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높음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59595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59595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9595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7">
                <a:tc>
                  <a:txBody>
                    <a:bodyPr/>
                    <a:lstStyle>
                      <a:lvl1pPr defTabSz="457200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1pPr>
                      <a:lvl2pPr marL="742950" indent="-285750" defTabSz="45720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2pPr>
                      <a:lvl3pPr marL="11430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3pPr>
                      <a:lvl4pPr marL="16002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4pPr>
                      <a:lvl5pPr marL="20574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잡      지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1pPr>
                      <a:lvl2pPr marL="742950" indent="-285750" defTabSz="45720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2pPr>
                      <a:lvl3pPr marL="11430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3pPr>
                      <a:lvl4pPr marL="16002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4pPr>
                      <a:lvl5pPr marL="20574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보통</a:t>
                      </a:r>
                    </a:p>
                  </a:txBody>
                  <a:tcPr anchor="ctr" horzOverflow="overflow">
                    <a:lnL>
                      <a:noFill/>
                    </a:lnL>
                    <a:lnR w="9525" cap="flat" cmpd="sng" algn="ctr">
                      <a:solidFill>
                        <a:srgbClr val="59595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9595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9595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1pPr>
                      <a:lvl2pPr marL="742950" indent="-285750" defTabSz="45720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2pPr>
                      <a:lvl3pPr marL="11430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3pPr>
                      <a:lvl4pPr marL="16002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4pPr>
                      <a:lvl5pPr marL="20574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보통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59595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9595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9595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9595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1pPr>
                      <a:lvl2pPr marL="742950" indent="-285750" defTabSz="45720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2pPr>
                      <a:lvl3pPr marL="11430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3pPr>
                      <a:lvl4pPr marL="16002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4pPr>
                      <a:lvl5pPr marL="20574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보통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59595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9595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9595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9595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1pPr>
                      <a:lvl2pPr marL="742950" indent="-285750" defTabSz="45720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2pPr>
                      <a:lvl3pPr marL="11430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3pPr>
                      <a:lvl4pPr marL="16002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4pPr>
                      <a:lvl5pPr marL="20574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낮음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59595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9595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9595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9595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1pPr>
                      <a:lvl2pPr marL="742950" indent="-285750" defTabSz="45720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2pPr>
                      <a:lvl3pPr marL="11430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3pPr>
                      <a:lvl4pPr marL="16002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4pPr>
                      <a:lvl5pPr marL="20574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보통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59595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9595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9595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9595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1pPr>
                      <a:lvl2pPr marL="742950" indent="-285750" defTabSz="45720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2pPr>
                      <a:lvl3pPr marL="11430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3pPr>
                      <a:lvl4pPr marL="16002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4pPr>
                      <a:lvl5pPr marL="20574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보통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59595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59595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95959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7">
                <a:tc>
                  <a:txBody>
                    <a:bodyPr/>
                    <a:lstStyle>
                      <a:lvl1pPr defTabSz="457200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1pPr>
                      <a:lvl2pPr marL="742950" indent="-285750" defTabSz="45720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2pPr>
                      <a:lvl3pPr marL="11430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3pPr>
                      <a:lvl4pPr marL="16002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4pPr>
                      <a:lvl5pPr marL="20574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인 터 넷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1pPr>
                      <a:lvl2pPr marL="742950" indent="-285750" defTabSz="45720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2pPr>
                      <a:lvl3pPr marL="11430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3pPr>
                      <a:lvl4pPr marL="16002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4pPr>
                      <a:lvl5pPr marL="20574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매우 높음</a:t>
                      </a:r>
                    </a:p>
                  </a:txBody>
                  <a:tcPr anchor="ctr" horzOverflow="overflow">
                    <a:lnL>
                      <a:noFill/>
                    </a:lnL>
                    <a:lnR w="9525" cap="flat" cmpd="sng" algn="ctr">
                      <a:solidFill>
                        <a:srgbClr val="59595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9595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1pPr>
                      <a:lvl2pPr marL="742950" indent="-285750" defTabSz="45720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2pPr>
                      <a:lvl3pPr marL="11430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3pPr>
                      <a:lvl4pPr marL="16002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4pPr>
                      <a:lvl5pPr marL="20574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높음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59595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9595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9595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1pPr>
                      <a:lvl2pPr marL="742950" indent="-285750" defTabSz="45720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2pPr>
                      <a:lvl3pPr marL="11430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3pPr>
                      <a:lvl4pPr marL="16002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4pPr>
                      <a:lvl5pPr marL="20574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낮음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59595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9595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9595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1pPr>
                      <a:lvl2pPr marL="742950" indent="-285750" defTabSz="45720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2pPr>
                      <a:lvl3pPr marL="11430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3pPr>
                      <a:lvl4pPr marL="16002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4pPr>
                      <a:lvl5pPr marL="20574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매우 높음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59595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9595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9595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1pPr>
                      <a:lvl2pPr marL="742950" indent="-285750" defTabSz="45720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2pPr>
                      <a:lvl3pPr marL="11430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3pPr>
                      <a:lvl4pPr marL="16002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4pPr>
                      <a:lvl5pPr marL="20574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매우 낮음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59595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9595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9595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anose="05040102010807070707" pitchFamily="18" charset="2"/>
                        <a:defRPr sz="23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1pPr>
                      <a:lvl2pPr marL="742950" indent="-285750" defTabSz="45720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anose="020B0604030504040204" pitchFamily="34" charset="0"/>
                        <a:defRPr sz="21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2pPr>
                      <a:lvl3pPr marL="11430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3pPr>
                      <a:lvl4pPr marL="16002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4pPr>
                      <a:lvl5pPr marL="2057400" indent="-228600" defTabSz="4572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Lucida Sans Unicode" panose="020B0602030504020204" pitchFamily="34" charset="0"/>
                          <a:ea typeface="맑은 고딕" panose="020B0503020000020004" pitchFamily="50" charset="-127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매우 높음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59595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595959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44096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44097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r>
                <a:rPr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매체의 유형</a:t>
              </a:r>
            </a:p>
          </p:txBody>
        </p:sp>
        <p:sp>
          <p:nvSpPr>
            <p:cNvPr id="11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4099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r>
                <a:rPr lang="en-US" altLang="ko-KR" sz="2400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</a:t>
              </a:r>
              <a:endParaRPr lang="ko-KR" altLang="en-US" sz="2400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2530657" y="3054286"/>
          <a:ext cx="3740521" cy="2715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5059" name="TextBox 7"/>
          <p:cNvSpPr txBox="1">
            <a:spLocks noChangeArrowheads="1"/>
          </p:cNvSpPr>
          <p:nvPr/>
        </p:nvSpPr>
        <p:spPr bwMode="auto">
          <a:xfrm>
            <a:off x="5194300" y="3270250"/>
            <a:ext cx="20955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lang="ko-KR" altLang="en-US" sz="1200">
                <a:latin typeface="나눔고딕" panose="020D0604000000000000" pitchFamily="50" charset="-127"/>
                <a:ea typeface="나눔고딕" panose="020D0604000000000000" pitchFamily="50" charset="-127"/>
              </a:rPr>
              <a:t>시간과 장소에 구애 받지 않음</a:t>
            </a:r>
          </a:p>
        </p:txBody>
      </p:sp>
      <p:sp>
        <p:nvSpPr>
          <p:cNvPr id="45060" name="TextBox 10"/>
          <p:cNvSpPr txBox="1">
            <a:spLocks noChangeArrowheads="1"/>
          </p:cNvSpPr>
          <p:nvPr/>
        </p:nvSpPr>
        <p:spPr bwMode="auto">
          <a:xfrm>
            <a:off x="6288088" y="5284788"/>
            <a:ext cx="16160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lang="ko-KR" altLang="en-US" sz="1200">
                <a:latin typeface="나눔고딕" panose="020D0604000000000000" pitchFamily="50" charset="-127"/>
                <a:ea typeface="나눔고딕" panose="020D0604000000000000" pitchFamily="50" charset="-127"/>
              </a:rPr>
              <a:t>실시간 정보 공유 가능</a:t>
            </a:r>
          </a:p>
        </p:txBody>
      </p:sp>
      <p:sp>
        <p:nvSpPr>
          <p:cNvPr id="45061" name="TextBox 11"/>
          <p:cNvSpPr txBox="1">
            <a:spLocks noChangeArrowheads="1"/>
          </p:cNvSpPr>
          <p:nvPr/>
        </p:nvSpPr>
        <p:spPr bwMode="auto">
          <a:xfrm>
            <a:off x="776288" y="5294313"/>
            <a:ext cx="17605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lang="ko-KR" altLang="en-US" sz="1200">
                <a:latin typeface="나눔고딕" panose="020D0604000000000000" pitchFamily="50" charset="-127"/>
                <a:ea typeface="나눔고딕" panose="020D0604000000000000" pitchFamily="50" charset="-127"/>
              </a:rPr>
              <a:t>서로간의 정보 소통 용이</a:t>
            </a:r>
          </a:p>
        </p:txBody>
      </p:sp>
      <p:sp>
        <p:nvSpPr>
          <p:cNvPr id="45062" name="Rectangle 1067"/>
          <p:cNvSpPr>
            <a:spLocks noChangeArrowheads="1"/>
          </p:cNvSpPr>
          <p:nvPr/>
        </p:nvSpPr>
        <p:spPr bwMode="auto">
          <a:xfrm>
            <a:off x="900113" y="982663"/>
            <a:ext cx="33877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>
              <a:buFont typeface="Wingdings 3" panose="05040102010807070707" pitchFamily="18" charset="2"/>
              <a:buNone/>
            </a:pPr>
            <a:r>
              <a:rPr lang="en-US" altLang="ko-KR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4) </a:t>
            </a:r>
            <a:r>
              <a:rPr lang="ko-KR" altLang="en-US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스마트 미디어</a:t>
            </a:r>
          </a:p>
        </p:txBody>
      </p:sp>
      <p:sp>
        <p:nvSpPr>
          <p:cNvPr id="16" name="모서리가 둥근 직사각형 13"/>
          <p:cNvSpPr/>
          <p:nvPr/>
        </p:nvSpPr>
        <p:spPr>
          <a:xfrm>
            <a:off x="817563" y="1457325"/>
            <a:ext cx="7502525" cy="1220788"/>
          </a:xfrm>
          <a:prstGeom prst="roundRect">
            <a:avLst>
              <a:gd name="adj" fmla="val 11560"/>
            </a:avLst>
          </a:prstGeom>
          <a:noFill/>
          <a:ln w="9525" cmpd="sng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1" hangingPunct="1">
              <a:lnSpc>
                <a:spcPct val="150000"/>
              </a:lnSpc>
              <a:defRPr/>
            </a:pPr>
            <a:r>
              <a:rPr lang="ko-KR" altLang="en-US" sz="140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스마트폰 운영체제</a:t>
            </a:r>
            <a:r>
              <a:rPr lang="en-US" altLang="ko-KR" sz="140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(Operating System)</a:t>
            </a:r>
            <a:r>
              <a:rPr lang="ko-KR" altLang="en-US" sz="140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을 탑재하여</a:t>
            </a:r>
            <a:r>
              <a:rPr lang="ko-KR" altLang="ja-JP" sz="140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40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소비자가 인터넷을 통해 </a:t>
            </a:r>
            <a:endParaRPr lang="en-US" altLang="ko-KR" sz="1400" smtClean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eaLnBrk="1" latinLnBrk="1" hangingPunct="1">
              <a:lnSpc>
                <a:spcPct val="150000"/>
              </a:lnSpc>
              <a:defRPr/>
            </a:pPr>
            <a:r>
              <a:rPr lang="ko-KR" altLang="en-US" sz="140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다양한 애플리케이션을 다운로드 받아 활용할 수 있게 하는 신개념의 미디어</a:t>
            </a:r>
            <a:br>
              <a:rPr lang="ko-KR" altLang="en-US" sz="140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140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특히</a:t>
            </a:r>
            <a:r>
              <a:rPr lang="en-US" altLang="ko-KR" sz="140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언제 어디서나 접근이 가능하기 때문에 상호작용성이 매우 높음</a:t>
            </a:r>
            <a:endParaRPr lang="en-US" altLang="ko-KR" sz="1400" smtClean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45064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45065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r>
                <a:rPr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매체의 유형</a:t>
              </a:r>
            </a:p>
          </p:txBody>
        </p:sp>
        <p:sp>
          <p:nvSpPr>
            <p:cNvPr id="17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5067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r>
                <a:rPr lang="en-US" altLang="ko-KR" sz="2400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</a:t>
              </a:r>
              <a:endParaRPr lang="ko-KR" altLang="en-US" sz="2400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7"/>
          <p:cNvSpPr txBox="1">
            <a:spLocks noChangeArrowheads="1"/>
          </p:cNvSpPr>
          <p:nvPr/>
        </p:nvSpPr>
        <p:spPr bwMode="auto">
          <a:xfrm>
            <a:off x="4660900" y="1430338"/>
            <a:ext cx="1528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lang="ko-KR" altLang="en-US" sz="1200">
                <a:latin typeface="나눔고딕" panose="020D0604000000000000" pitchFamily="50" charset="-127"/>
                <a:ea typeface="나눔고딕" panose="020D0604000000000000" pitchFamily="50" charset="-127"/>
              </a:rPr>
              <a:t>광고계동향</a:t>
            </a:r>
            <a:r>
              <a:rPr lang="en-US" altLang="ko-KR" sz="1200">
                <a:latin typeface="나눔고딕" panose="020D0604000000000000" pitchFamily="50" charset="-127"/>
                <a:ea typeface="나눔고딕" panose="020D0604000000000000" pitchFamily="50" charset="-127"/>
              </a:rPr>
              <a:t>(2013.7)</a:t>
            </a:r>
            <a:endParaRPr lang="ko-KR" altLang="en-US" sz="120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1808163"/>
            <a:ext cx="6119813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extBox 11"/>
          <p:cNvSpPr txBox="1">
            <a:spLocks noChangeArrowheads="1"/>
          </p:cNvSpPr>
          <p:nvPr/>
        </p:nvSpPr>
        <p:spPr bwMode="auto">
          <a:xfrm>
            <a:off x="1862138" y="1381125"/>
            <a:ext cx="29162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lang="ko-KR" altLang="en-US" sz="1600" b="1">
                <a:solidFill>
                  <a:srgbClr val="108BA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하루 평균 미디어 이용시간 추이</a:t>
            </a:r>
          </a:p>
        </p:txBody>
      </p:sp>
      <p:sp>
        <p:nvSpPr>
          <p:cNvPr id="13" name="직사각형 3"/>
          <p:cNvSpPr/>
          <p:nvPr/>
        </p:nvSpPr>
        <p:spPr>
          <a:xfrm>
            <a:off x="6659563" y="3851275"/>
            <a:ext cx="1023937" cy="43338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>
              <a:solidFill>
                <a:srgbClr val="FF0000"/>
              </a:solidFill>
              <a:latin typeface="나눔고딕" charset="0"/>
              <a:ea typeface="나눔고딕" charset="0"/>
              <a:cs typeface="나눔고딕" charset="0"/>
            </a:endParaRPr>
          </a:p>
        </p:txBody>
      </p:sp>
      <p:sp>
        <p:nvSpPr>
          <p:cNvPr id="46086" name="TextBox 15"/>
          <p:cNvSpPr txBox="1">
            <a:spLocks noChangeArrowheads="1"/>
          </p:cNvSpPr>
          <p:nvPr/>
        </p:nvSpPr>
        <p:spPr bwMode="auto">
          <a:xfrm>
            <a:off x="6065838" y="5208588"/>
            <a:ext cx="24669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/>
            <a:r>
              <a:rPr lang="ko-KR" altLang="en-US" sz="1500" b="1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스마트 미디어의 이용시간이</a:t>
            </a:r>
            <a:endParaRPr lang="en-US" altLang="ko-KR" sz="1500" b="1">
              <a:solidFill>
                <a:srgbClr val="FF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latinLnBrk="1" hangingPunct="1"/>
            <a:r>
              <a:rPr lang="ko-KR" altLang="en-US" sz="1500" b="1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급격하게 증가하고 있다</a:t>
            </a:r>
          </a:p>
        </p:txBody>
      </p:sp>
      <p:cxnSp>
        <p:nvCxnSpPr>
          <p:cNvPr id="17" name="직선 화살표 연결선 7"/>
          <p:cNvCxnSpPr>
            <a:cxnSpLocks noChangeShapeType="1"/>
            <a:stCxn id="46086" idx="0"/>
            <a:endCxn id="13" idx="2"/>
          </p:cNvCxnSpPr>
          <p:nvPr/>
        </p:nvCxnSpPr>
        <p:spPr bwMode="auto">
          <a:xfrm flipH="1" flipV="1">
            <a:off x="7172325" y="4284663"/>
            <a:ext cx="127000" cy="923925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/>
        </p:spPr>
      </p:cxnSp>
      <p:sp>
        <p:nvSpPr>
          <p:cNvPr id="18" name="직사각형 9"/>
          <p:cNvSpPr/>
          <p:nvPr/>
        </p:nvSpPr>
        <p:spPr>
          <a:xfrm>
            <a:off x="1793875" y="1501775"/>
            <a:ext cx="82550" cy="77788"/>
          </a:xfrm>
          <a:prstGeom prst="rect">
            <a:avLst/>
          </a:prstGeom>
          <a:solidFill>
            <a:srgbClr val="108B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>
              <a:solidFill>
                <a:srgbClr val="108BA4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  <p:grpSp>
        <p:nvGrpSpPr>
          <p:cNvPr id="46089" name="그룹 18"/>
          <p:cNvGrpSpPr>
            <a:grpSpLocks/>
          </p:cNvGrpSpPr>
          <p:nvPr/>
        </p:nvGrpSpPr>
        <p:grpSpPr bwMode="auto">
          <a:xfrm>
            <a:off x="198438" y="188913"/>
            <a:ext cx="2759075" cy="369887"/>
            <a:chOff x="818218" y="679887"/>
            <a:chExt cx="2758700" cy="369883"/>
          </a:xfrm>
        </p:grpSpPr>
        <p:sp>
          <p:nvSpPr>
            <p:cNvPr id="46091" name="직사각형 8"/>
            <p:cNvSpPr>
              <a:spLocks noChangeArrowheads="1"/>
            </p:cNvSpPr>
            <p:nvPr/>
          </p:nvSpPr>
          <p:spPr bwMode="auto">
            <a:xfrm>
              <a:off x="1095657" y="690468"/>
              <a:ext cx="248126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r>
                <a:rPr lang="ko-KR" altLang="en-US" sz="1400" b="1">
                  <a:solidFill>
                    <a:srgbClr val="00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매체의 유형</a:t>
              </a:r>
            </a:p>
          </p:txBody>
        </p:sp>
        <p:sp>
          <p:nvSpPr>
            <p:cNvPr id="19" name="직사각형 29"/>
            <p:cNvSpPr/>
            <p:nvPr/>
          </p:nvSpPr>
          <p:spPr>
            <a:xfrm>
              <a:off x="818218" y="708462"/>
              <a:ext cx="274600" cy="271459"/>
            </a:xfrm>
            <a:prstGeom prst="rect">
              <a:avLst/>
            </a:prstGeom>
            <a:solidFill>
              <a:srgbClr val="1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rgbClr val="D91636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6093" name="TextBox 4"/>
            <p:cNvSpPr txBox="1">
              <a:spLocks noChangeArrowheads="1"/>
            </p:cNvSpPr>
            <p:nvPr/>
          </p:nvSpPr>
          <p:spPr bwMode="auto">
            <a:xfrm>
              <a:off x="906558" y="679887"/>
              <a:ext cx="170271" cy="36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r>
                <a:rPr lang="en-US" altLang="ko-KR" sz="2400" b="1">
                  <a:solidFill>
                    <a:srgbClr val="FFFFFF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</a:t>
              </a:r>
              <a:endParaRPr lang="ko-KR" altLang="en-US" sz="2400" b="1"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46090" name="TextBox 2"/>
          <p:cNvSpPr txBox="1">
            <a:spLocks noChangeArrowheads="1"/>
          </p:cNvSpPr>
          <p:nvPr/>
        </p:nvSpPr>
        <p:spPr bwMode="auto">
          <a:xfrm>
            <a:off x="539750" y="528638"/>
            <a:ext cx="1468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r>
              <a:rPr kumimoji="0" lang="en-US" altLang="ko-KR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4) </a:t>
            </a:r>
            <a:r>
              <a:rPr kumimoji="0" lang="ko-KR" altLang="en-US" sz="1400" b="1">
                <a:latin typeface="나눔고딕" panose="020D0604000000000000" pitchFamily="50" charset="-127"/>
                <a:ea typeface="나눔고딕" panose="020D0604000000000000" pitchFamily="50" charset="-127"/>
              </a:rPr>
              <a:t>스마트 미디어</a:t>
            </a:r>
            <a:endParaRPr kumimoji="0" lang="en-US" altLang="ko-KR" sz="1400" b="1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테마1">
  <a:themeElements>
    <a:clrScheme name="광장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광장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광장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광장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광장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광장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1744</TotalTime>
  <Words>3398</Words>
  <Application>Microsoft Office PowerPoint</Application>
  <PresentationFormat>화면 슬라이드 쇼(4:3)</PresentationFormat>
  <Paragraphs>811</Paragraphs>
  <Slides>45</Slides>
  <Notes>7</Notes>
  <HiddenSlides>0</HiddenSlides>
  <MMClips>0</MMClips>
  <ScaleCrop>false</ScaleCrop>
  <HeadingPairs>
    <vt:vector size="6" baseType="variant">
      <vt:variant>
        <vt:lpstr>사용한 글꼴</vt:lpstr>
      </vt:variant>
      <vt:variant>
        <vt:i4>13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45</vt:i4>
      </vt:variant>
    </vt:vector>
  </HeadingPairs>
  <TitlesOfParts>
    <vt:vector size="59" baseType="lpstr">
      <vt:lpstr>조선일보명조</vt:lpstr>
      <vt:lpstr>HY헤드라인M</vt:lpstr>
      <vt:lpstr>Wingdings 3</vt:lpstr>
      <vt:lpstr>나눔고딕 ExtraBold</vt:lpstr>
      <vt:lpstr>MS PGothic</vt:lpstr>
      <vt:lpstr>Lucida Sans Unicode</vt:lpstr>
      <vt:lpstr>Wingdings 2</vt:lpstr>
      <vt:lpstr>Arial</vt:lpstr>
      <vt:lpstr>나눔고딕</vt:lpstr>
      <vt:lpstr>맑은 고딕</vt:lpstr>
      <vt:lpstr>Calibri</vt:lpstr>
      <vt:lpstr>굴림</vt:lpstr>
      <vt:lpstr>Verdana</vt:lpstr>
      <vt:lpstr>테마1</vt:lpstr>
      <vt:lpstr>7장. 설득 매체론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Kim;Park</dc:creator>
  <cp:lastModifiedBy>Hyo Kim</cp:lastModifiedBy>
  <cp:revision>140</cp:revision>
  <dcterms:created xsi:type="dcterms:W3CDTF">2010-06-22T08:09:18Z</dcterms:created>
  <dcterms:modified xsi:type="dcterms:W3CDTF">2015-03-24T04:31:22Z</dcterms:modified>
</cp:coreProperties>
</file>