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546" r:id="rId2"/>
    <p:sldId id="1548" r:id="rId3"/>
    <p:sldId id="1547" r:id="rId4"/>
    <p:sldId id="1549" r:id="rId5"/>
    <p:sldId id="1551" r:id="rId6"/>
    <p:sldId id="1566" r:id="rId7"/>
    <p:sldId id="1552" r:id="rId8"/>
    <p:sldId id="1554" r:id="rId9"/>
    <p:sldId id="1555" r:id="rId10"/>
    <p:sldId id="1553" r:id="rId11"/>
    <p:sldId id="1561" r:id="rId12"/>
    <p:sldId id="1562" r:id="rId13"/>
    <p:sldId id="1563" r:id="rId14"/>
    <p:sldId id="1565" r:id="rId15"/>
    <p:sldId id="1564" r:id="rId16"/>
    <p:sldId id="1615" r:id="rId17"/>
    <p:sldId id="1567" r:id="rId18"/>
    <p:sldId id="1568" r:id="rId19"/>
    <p:sldId id="1569" r:id="rId20"/>
    <p:sldId id="1570" r:id="rId21"/>
    <p:sldId id="1571" r:id="rId22"/>
    <p:sldId id="1572" r:id="rId23"/>
    <p:sldId id="1573" r:id="rId24"/>
    <p:sldId id="1574" r:id="rId25"/>
    <p:sldId id="1575" r:id="rId26"/>
    <p:sldId id="1616" r:id="rId27"/>
    <p:sldId id="1576" r:id="rId28"/>
    <p:sldId id="1577" r:id="rId29"/>
    <p:sldId id="1589" r:id="rId30"/>
    <p:sldId id="1578" r:id="rId31"/>
    <p:sldId id="1579" r:id="rId32"/>
    <p:sldId id="1580" r:id="rId33"/>
    <p:sldId id="1618" r:id="rId34"/>
    <p:sldId id="1581" r:id="rId35"/>
    <p:sldId id="1582" r:id="rId36"/>
    <p:sldId id="1583" r:id="rId37"/>
    <p:sldId id="1584" r:id="rId38"/>
    <p:sldId id="1585" r:id="rId39"/>
    <p:sldId id="1586" r:id="rId40"/>
    <p:sldId id="1587" r:id="rId41"/>
    <p:sldId id="1619" r:id="rId42"/>
    <p:sldId id="1588" r:id="rId43"/>
    <p:sldId id="1591" r:id="rId44"/>
    <p:sldId id="1592" r:id="rId45"/>
    <p:sldId id="1593" r:id="rId46"/>
    <p:sldId id="1594" r:id="rId47"/>
    <p:sldId id="1595" r:id="rId48"/>
    <p:sldId id="1596" r:id="rId49"/>
    <p:sldId id="1620" r:id="rId50"/>
    <p:sldId id="1590" r:id="rId51"/>
    <p:sldId id="1597" r:id="rId52"/>
    <p:sldId id="1598" r:id="rId53"/>
    <p:sldId id="1599" r:id="rId54"/>
    <p:sldId id="1600" r:id="rId55"/>
    <p:sldId id="1621" r:id="rId56"/>
    <p:sldId id="1601" r:id="rId57"/>
    <p:sldId id="1602" r:id="rId58"/>
    <p:sldId id="1603" r:id="rId59"/>
    <p:sldId id="1604" r:id="rId60"/>
    <p:sldId id="1605" r:id="rId61"/>
    <p:sldId id="1606" r:id="rId62"/>
    <p:sldId id="1607" r:id="rId63"/>
    <p:sldId id="1608" r:id="rId64"/>
    <p:sldId id="1609" r:id="rId65"/>
    <p:sldId id="1610" r:id="rId66"/>
  </p:sldIdLst>
  <p:sldSz cx="9906000" cy="6858000" type="A4"/>
  <p:notesSz cx="6797675" cy="987425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sz="10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pos="2349">
          <p15:clr>
            <a:srgbClr val="A4A3A4"/>
          </p15:clr>
        </p15:guide>
        <p15:guide id="7" pos="5252">
          <p15:clr>
            <a:srgbClr val="A4A3A4"/>
          </p15:clr>
        </p15:guide>
        <p15:guide id="8" pos="4209">
          <p15:clr>
            <a:srgbClr val="A4A3A4"/>
          </p15:clr>
        </p15:guide>
        <p15:guide id="9" pos="22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ECFB"/>
    <a:srgbClr val="FDD9B1"/>
    <a:srgbClr val="0066FF"/>
    <a:srgbClr val="FFD1D1"/>
    <a:srgbClr val="99CCFF"/>
    <a:srgbClr val="FF8F8F"/>
    <a:srgbClr val="FF0000"/>
    <a:srgbClr val="FFEBEB"/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5" autoAdjust="0"/>
    <p:restoredTop sz="99002" autoAdjust="0"/>
  </p:normalViewPr>
  <p:slideViewPr>
    <p:cSldViewPr showGuides="1">
      <p:cViewPr varScale="1">
        <p:scale>
          <a:sx n="132" d="100"/>
          <a:sy n="132" d="100"/>
        </p:scale>
        <p:origin x="1158" y="132"/>
      </p:cViewPr>
      <p:guideLst>
        <p:guide orient="horz" pos="210"/>
        <p:guide orient="horz" pos="754"/>
        <p:guide orient="horz" pos="845"/>
        <p:guide orient="horz" pos="981"/>
        <p:guide orient="horz" pos="1117"/>
        <p:guide pos="2349"/>
        <p:guide pos="5252"/>
        <p:guide pos="4209"/>
        <p:guide pos="2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405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t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l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5" tIns="46762" rIns="93525" bIns="46762" numCol="1" anchor="b" anchorCtr="0" compatLnSpc="1">
            <a:prstTxWarp prst="textNoShape">
              <a:avLst/>
            </a:prstTxWarp>
          </a:bodyPr>
          <a:lstStyle>
            <a:lvl1pPr algn="r" defTabSz="935038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F4AF4F8-D481-4211-94C2-FF2C119CB59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885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1038" y="728663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9475" y="4694238"/>
            <a:ext cx="498157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388475"/>
            <a:ext cx="2930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defRPr kumimoji="1" sz="12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3D10A71-94EF-4E76-A190-82FE06C71ED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198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30" y="1285860"/>
            <a:ext cx="30218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31750" y="26988"/>
            <a:ext cx="9836150" cy="6791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33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endParaRPr kumimoji="1" lang="ko-KR" altLang="en-US" sz="900" b="0"/>
          </a:p>
        </p:txBody>
      </p:sp>
      <p:sp>
        <p:nvSpPr>
          <p:cNvPr id="1028" name="Rectangle 119"/>
          <p:cNvSpPr>
            <a:spLocks noChangeArrowheads="1"/>
          </p:cNvSpPr>
          <p:nvPr/>
        </p:nvSpPr>
        <p:spPr bwMode="auto">
          <a:xfrm>
            <a:off x="69850" y="768350"/>
            <a:ext cx="8642350" cy="296863"/>
          </a:xfrm>
          <a:prstGeom prst="rect">
            <a:avLst/>
          </a:prstGeom>
          <a:solidFill>
            <a:srgbClr val="EAEAEA"/>
          </a:solidFill>
          <a:ln w="3175">
            <a:solidFill>
              <a:srgbClr val="563C45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atinLnBrk="1">
              <a:lnSpc>
                <a:spcPct val="120000"/>
              </a:lnSpc>
            </a:pPr>
            <a:endParaRPr kumimoji="1" lang="ko-KR" altLang="ko-KR" sz="900" b="0"/>
          </a:p>
        </p:txBody>
      </p:sp>
      <p:sp>
        <p:nvSpPr>
          <p:cNvPr id="1029" name="Text Box 125"/>
          <p:cNvSpPr txBox="1">
            <a:spLocks noChangeArrowheads="1"/>
          </p:cNvSpPr>
          <p:nvPr/>
        </p:nvSpPr>
        <p:spPr bwMode="auto">
          <a:xfrm>
            <a:off x="8961438" y="836613"/>
            <a:ext cx="679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kumimoji="1" lang="ko-KR" altLang="en-US" sz="900" b="0" u="sng">
                <a:latin typeface="돋움" pitchFamily="50" charset="-127"/>
                <a:ea typeface="돋움" pitchFamily="50" charset="-127"/>
              </a:rPr>
              <a:t>화면 설명</a:t>
            </a:r>
          </a:p>
        </p:txBody>
      </p:sp>
      <p:sp>
        <p:nvSpPr>
          <p:cNvPr id="1030" name="Rectangle 126"/>
          <p:cNvSpPr>
            <a:spLocks noChangeArrowheads="1"/>
          </p:cNvSpPr>
          <p:nvPr/>
        </p:nvSpPr>
        <p:spPr bwMode="auto">
          <a:xfrm>
            <a:off x="69850" y="6521450"/>
            <a:ext cx="9767888" cy="282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1" name="Rectangle 127"/>
          <p:cNvSpPr>
            <a:spLocks noChangeArrowheads="1"/>
          </p:cNvSpPr>
          <p:nvPr/>
        </p:nvSpPr>
        <p:spPr bwMode="auto">
          <a:xfrm>
            <a:off x="71438" y="765175"/>
            <a:ext cx="8643937" cy="5722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2" name="Rectangle 128"/>
          <p:cNvSpPr>
            <a:spLocks noChangeArrowheads="1"/>
          </p:cNvSpPr>
          <p:nvPr/>
        </p:nvSpPr>
        <p:spPr bwMode="auto">
          <a:xfrm>
            <a:off x="8769350" y="765175"/>
            <a:ext cx="1065213" cy="572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3" name="Text Box 132"/>
          <p:cNvSpPr txBox="1">
            <a:spLocks noChangeArrowheads="1"/>
          </p:cNvSpPr>
          <p:nvPr/>
        </p:nvSpPr>
        <p:spPr bwMode="auto">
          <a:xfrm>
            <a:off x="109538" y="87313"/>
            <a:ext cx="4537075" cy="248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33375" marR="0" indent="-333375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dirty="0" smtClean="0">
                <a:solidFill>
                  <a:schemeClr val="accent2"/>
                </a:solidFill>
              </a:rPr>
              <a:t>6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차시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 영상광고제작을 위한 단계</a:t>
            </a:r>
            <a:r>
              <a:rPr kumimoji="1" lang="en-US" altLang="ko-KR" dirty="0" smtClean="0">
                <a:solidFill>
                  <a:schemeClr val="accent2"/>
                </a:solidFill>
              </a:rPr>
              <a:t>Ⅳ(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광고매체 전략</a:t>
            </a:r>
            <a:r>
              <a:rPr kumimoji="1" lang="en-US" altLang="ko-KR" dirty="0" smtClean="0">
                <a:solidFill>
                  <a:schemeClr val="accent2"/>
                </a:solidFill>
              </a:rPr>
              <a:t>, </a:t>
            </a:r>
            <a:r>
              <a:rPr kumimoji="1" lang="ko-KR" altLang="en-US" dirty="0" smtClean="0">
                <a:solidFill>
                  <a:schemeClr val="accent2"/>
                </a:solidFill>
              </a:rPr>
              <a:t>매체 </a:t>
            </a:r>
            <a:r>
              <a:rPr kumimoji="1" lang="ko-KR" altLang="en-US" dirty="0" err="1" smtClean="0">
                <a:solidFill>
                  <a:schemeClr val="accent2"/>
                </a:solidFill>
              </a:rPr>
              <a:t>브리프</a:t>
            </a:r>
            <a:r>
              <a:rPr kumimoji="1" lang="en-US" altLang="ko-KR" dirty="0" smtClean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034" name="Rectangle 120"/>
          <p:cNvSpPr>
            <a:spLocks noChangeArrowheads="1"/>
          </p:cNvSpPr>
          <p:nvPr/>
        </p:nvSpPr>
        <p:spPr bwMode="auto">
          <a:xfrm>
            <a:off x="69850" y="63500"/>
            <a:ext cx="8640763" cy="284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35" name="Rectangle 98"/>
          <p:cNvSpPr>
            <a:spLocks noChangeArrowheads="1"/>
          </p:cNvSpPr>
          <p:nvPr/>
        </p:nvSpPr>
        <p:spPr bwMode="auto">
          <a:xfrm>
            <a:off x="5394325" y="6524625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fld id="{12404684-1B33-44C7-B963-0EA00423180A}" type="slidenum">
              <a:rPr kumimoji="1" lang="en-US" altLang="ko-KR" b="0"/>
              <a:pPr latinLnBrk="1"/>
              <a:t>‹#›</a:t>
            </a:fld>
            <a:endParaRPr kumimoji="1" lang="en-US" altLang="ko-KR" b="0">
              <a:ea typeface="돋움체" pitchFamily="49" charset="-127"/>
            </a:endParaRPr>
          </a:p>
        </p:txBody>
      </p:sp>
      <p:sp>
        <p:nvSpPr>
          <p:cNvPr id="1036" name="Rectangle 134"/>
          <p:cNvSpPr>
            <a:spLocks noChangeArrowheads="1"/>
          </p:cNvSpPr>
          <p:nvPr/>
        </p:nvSpPr>
        <p:spPr bwMode="auto">
          <a:xfrm>
            <a:off x="4130675" y="6551613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endParaRPr kumimoji="1" lang="ko-KR" altLang="ko-KR" sz="900" b="0"/>
          </a:p>
        </p:txBody>
      </p:sp>
      <p:pic>
        <p:nvPicPr>
          <p:cNvPr id="1037" name="Picture 1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54488" y="655637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36"/>
          <p:cNvSpPr>
            <a:spLocks noChangeArrowheads="1"/>
          </p:cNvSpPr>
          <p:nvPr/>
        </p:nvSpPr>
        <p:spPr bwMode="auto">
          <a:xfrm>
            <a:off x="4639226" y="6550025"/>
            <a:ext cx="4026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latinLnBrk="1"/>
            <a:r>
              <a:rPr kumimoji="1" lang="en-US" altLang="ko-KR" sz="900" b="0" dirty="0"/>
              <a:t>/ </a:t>
            </a:r>
            <a:r>
              <a:rPr kumimoji="1" lang="en-US" altLang="ko-KR" sz="900" b="0" dirty="0" smtClean="0"/>
              <a:t>20</a:t>
            </a:r>
            <a:endParaRPr kumimoji="1" lang="en-US" altLang="ko-KR" sz="900" b="0" dirty="0"/>
          </a:p>
        </p:txBody>
      </p:sp>
      <p:pic>
        <p:nvPicPr>
          <p:cNvPr id="1039" name="Picture 14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48250" y="6548438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35"/>
          <p:cNvSpPr>
            <a:spLocks noChangeArrowheads="1"/>
          </p:cNvSpPr>
          <p:nvPr/>
        </p:nvSpPr>
        <p:spPr bwMode="auto">
          <a:xfrm>
            <a:off x="4319588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살펴보기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1" name="Text Box 131"/>
          <p:cNvSpPr txBox="1">
            <a:spLocks noChangeArrowheads="1"/>
          </p:cNvSpPr>
          <p:nvPr/>
        </p:nvSpPr>
        <p:spPr bwMode="auto">
          <a:xfrm>
            <a:off x="6629400" y="57150"/>
            <a:ext cx="2068513" cy="25481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atinLnBrk="1">
              <a:lnSpc>
                <a:spcPct val="120000"/>
              </a:lnSpc>
            </a:pPr>
            <a:r>
              <a:rPr kumimoji="1" lang="ko-KR" altLang="en-US" dirty="0" err="1" smtClean="0">
                <a:solidFill>
                  <a:schemeClr val="accent2"/>
                </a:solidFill>
              </a:rPr>
              <a:t>영상광고제작론</a:t>
            </a:r>
            <a:endParaRPr kumimoji="1" lang="ko-KR" altLang="en-US" dirty="0">
              <a:solidFill>
                <a:schemeClr val="accent2"/>
              </a:solidFill>
            </a:endParaRPr>
          </a:p>
        </p:txBody>
      </p:sp>
      <p:sp>
        <p:nvSpPr>
          <p:cNvPr id="1042" name="Rectangle 124"/>
          <p:cNvSpPr>
            <a:spLocks noChangeArrowheads="1"/>
          </p:cNvSpPr>
          <p:nvPr/>
        </p:nvSpPr>
        <p:spPr bwMode="auto">
          <a:xfrm>
            <a:off x="5983288" y="92075"/>
            <a:ext cx="527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latinLnBrk="1"/>
            <a:r>
              <a:rPr kumimoji="1" lang="ko-KR" altLang="en-US" sz="900" b="0">
                <a:latin typeface="돋움" pitchFamily="50" charset="-127"/>
                <a:ea typeface="돋움" pitchFamily="50" charset="-127"/>
              </a:rPr>
              <a:t>과목명</a:t>
            </a:r>
          </a:p>
        </p:txBody>
      </p:sp>
      <p:sp>
        <p:nvSpPr>
          <p:cNvPr id="1043" name="Rectangle 141"/>
          <p:cNvSpPr>
            <a:spLocks noChangeArrowheads="1"/>
          </p:cNvSpPr>
          <p:nvPr/>
        </p:nvSpPr>
        <p:spPr bwMode="auto">
          <a:xfrm>
            <a:off x="5889625" y="63500"/>
            <a:ext cx="703263" cy="280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4" name="Rectangle 120"/>
          <p:cNvSpPr>
            <a:spLocks noChangeArrowheads="1"/>
          </p:cNvSpPr>
          <p:nvPr/>
        </p:nvSpPr>
        <p:spPr bwMode="auto">
          <a:xfrm>
            <a:off x="69850" y="342900"/>
            <a:ext cx="863758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pic>
        <p:nvPicPr>
          <p:cNvPr id="1045" name="Picture 139" descr="nUI_SubSymbol_1_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45538" y="134938"/>
            <a:ext cx="10112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Rectangle 137"/>
          <p:cNvSpPr>
            <a:spLocks noChangeArrowheads="1"/>
          </p:cNvSpPr>
          <p:nvPr/>
        </p:nvSpPr>
        <p:spPr bwMode="auto">
          <a:xfrm>
            <a:off x="6362700" y="433388"/>
            <a:ext cx="2336800" cy="2159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7" name="AutoShape 138"/>
          <p:cNvSpPr>
            <a:spLocks noChangeArrowheads="1"/>
          </p:cNvSpPr>
          <p:nvPr/>
        </p:nvSpPr>
        <p:spPr bwMode="auto">
          <a:xfrm flipV="1">
            <a:off x="8509000" y="485775"/>
            <a:ext cx="152400" cy="131763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 w="3175">
            <a:solidFill>
              <a:srgbClr val="969696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lnSpc>
                <a:spcPct val="120000"/>
              </a:lnSpc>
            </a:pPr>
            <a:endParaRPr kumimoji="1" lang="ko-KR" altLang="en-US" sz="900"/>
          </a:p>
        </p:txBody>
      </p:sp>
      <p:sp>
        <p:nvSpPr>
          <p:cNvPr id="1048" name="AutoShape 52"/>
          <p:cNvSpPr>
            <a:spLocks noChangeArrowheads="1"/>
          </p:cNvSpPr>
          <p:nvPr/>
        </p:nvSpPr>
        <p:spPr bwMode="auto">
          <a:xfrm>
            <a:off x="332581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latinLnBrk="1"/>
            <a:r>
              <a:rPr kumimoji="1" lang="ko-KR" altLang="en-US" b="0" dirty="0" smtClean="0">
                <a:solidFill>
                  <a:srgbClr val="000000"/>
                </a:solidFill>
              </a:rPr>
              <a:t>들어가기</a:t>
            </a:r>
            <a:endParaRPr kumimoji="1"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049" name="AutoShape 55"/>
          <p:cNvSpPr>
            <a:spLocks noChangeArrowheads="1"/>
          </p:cNvSpPr>
          <p:nvPr/>
        </p:nvSpPr>
        <p:spPr bwMode="auto">
          <a:xfrm>
            <a:off x="5313363" y="414338"/>
            <a:ext cx="965200" cy="2873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ko-KR" altLang="en-US" b="0" dirty="0" smtClean="0"/>
              <a:t>마무리하기</a:t>
            </a:r>
            <a:endParaRPr kumimoji="1" lang="ko-KR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62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psy.herts.ac.uk/wiseman/research/books.html" TargetMode="External"/><Relationship Id="rId7" Type="http://schemas.openxmlformats.org/officeDocument/2006/relationships/hyperlink" Target="http://www.imageclick.com/script/common/view_detail.php?ProductID=60072879&amp;nos=9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hyperlink" Target="http://www.imageclick.com/script/common/view_detail.php?ProductID=60024228&amp;nos=10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-oil.co.kr/kor/pr/tv_if1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s-oil.co.kr/kor/pr/tv_if19.html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imageclick.com/script/common/view_detail.php?ProductID=00360932&amp;nos=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hyperlink" Target="http://www.enclea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scaltex.co.kr/data/press/gs_________-________________.PR.jpg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7.png"/><Relationship Id="rId7" Type="http://schemas.openxmlformats.org/officeDocument/2006/relationships/image" Target="../media/image77.jpeg"/><Relationship Id="rId12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jpeg"/><Relationship Id="rId11" Type="http://schemas.openxmlformats.org/officeDocument/2006/relationships/image" Target="../media/image79.jpeg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1.png"/><Relationship Id="rId1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png"/><Relationship Id="rId18" Type="http://schemas.openxmlformats.org/officeDocument/2006/relationships/image" Target="../media/image95.jpeg"/><Relationship Id="rId3" Type="http://schemas.openxmlformats.org/officeDocument/2006/relationships/image" Target="../media/image8.pn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17" Type="http://schemas.openxmlformats.org/officeDocument/2006/relationships/image" Target="../media/image94.jpeg"/><Relationship Id="rId2" Type="http://schemas.openxmlformats.org/officeDocument/2006/relationships/image" Target="../media/image7.png"/><Relationship Id="rId16" Type="http://schemas.openxmlformats.org/officeDocument/2006/relationships/image" Target="../media/image93.jpeg"/><Relationship Id="rId20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5" Type="http://schemas.openxmlformats.org/officeDocument/2006/relationships/image" Target="../media/image82.jpeg"/><Relationship Id="rId15" Type="http://schemas.openxmlformats.org/officeDocument/2006/relationships/image" Target="../media/image92.png"/><Relationship Id="rId10" Type="http://schemas.openxmlformats.org/officeDocument/2006/relationships/image" Target="../media/image87.jpeg"/><Relationship Id="rId19" Type="http://schemas.openxmlformats.org/officeDocument/2006/relationships/image" Target="../media/image96.jpeg"/><Relationship Id="rId4" Type="http://schemas.openxmlformats.org/officeDocument/2006/relationships/image" Target="../media/image9.png"/><Relationship Id="rId9" Type="http://schemas.openxmlformats.org/officeDocument/2006/relationships/image" Target="../media/image86.jpeg"/><Relationship Id="rId1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4" name="직사각형 25"/>
          <p:cNvSpPr>
            <a:spLocks noChangeArrowheads="1"/>
          </p:cNvSpPr>
          <p:nvPr/>
        </p:nvSpPr>
        <p:spPr bwMode="auto">
          <a:xfrm>
            <a:off x="3802682" y="1770912"/>
            <a:ext cx="4515412" cy="7643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90000" tIns="262800" rIns="90000" bIns="46800"/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buFont typeface="Wingdings" pitchFamily="2" charset="2"/>
              <a:buChar char="§"/>
            </a:pPr>
            <a:endParaRPr lang="en-US" altLang="ko-KR" b="0"/>
          </a:p>
        </p:txBody>
      </p:sp>
      <p:sp>
        <p:nvSpPr>
          <p:cNvPr id="5" name="직사각형 24"/>
          <p:cNvSpPr>
            <a:spLocks noChangeArrowheads="1"/>
          </p:cNvSpPr>
          <p:nvPr/>
        </p:nvSpPr>
        <p:spPr bwMode="auto">
          <a:xfrm>
            <a:off x="3802682" y="1851129"/>
            <a:ext cx="963612" cy="588318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lIns="18000" tIns="46800" rIns="18000" bIns="46800" anchor="ctr"/>
          <a:lstStyle>
            <a:lvl1pPr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0" hangingPunct="1"/>
            <a:r>
              <a:rPr lang="ko-KR" altLang="en-US" b="0" dirty="0" smtClean="0"/>
              <a:t>광고매체기획</a:t>
            </a:r>
            <a:endParaRPr lang="en-US" altLang="ko-KR" b="0" dirty="0" smtClean="0"/>
          </a:p>
          <a:p>
            <a:pPr algn="ctr" eaLnBrk="1" latinLnBrk="0" hangingPunct="1"/>
            <a:r>
              <a:rPr lang="en-US" altLang="ko-KR" b="0" dirty="0" smtClean="0"/>
              <a:t>(Media Planning)</a:t>
            </a:r>
            <a:endParaRPr lang="ko-KR" altLang="en-US" b="0" dirty="0"/>
          </a:p>
        </p:txBody>
      </p:sp>
      <p:sp>
        <p:nvSpPr>
          <p:cNvPr id="6" name="직사각형 22"/>
          <p:cNvSpPr>
            <a:spLocks noChangeArrowheads="1"/>
          </p:cNvSpPr>
          <p:nvPr/>
        </p:nvSpPr>
        <p:spPr bwMode="auto">
          <a:xfrm>
            <a:off x="4738786" y="1840497"/>
            <a:ext cx="36004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/>
              <a:t>매체의 지면과 시간을 구매하는 과정 </a:t>
            </a:r>
            <a:endParaRPr lang="en-US" altLang="ko-KR" b="0" dirty="0" smtClean="0"/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ko-KR" altLang="en-US" b="0" dirty="0" smtClean="0"/>
              <a:t>효율적 </a:t>
            </a:r>
            <a:r>
              <a:rPr lang="en-US" altLang="ko-KR" b="0" dirty="0" smtClean="0"/>
              <a:t>· </a:t>
            </a:r>
            <a:r>
              <a:rPr lang="ko-KR" altLang="en-US" b="0" dirty="0" smtClean="0"/>
              <a:t>과학적으로 </a:t>
            </a:r>
            <a:r>
              <a:rPr lang="ko-KR" altLang="en-US" b="0" dirty="0"/>
              <a:t>광고가 집행될 수 있는 방법을 기획하는 것 </a:t>
            </a:r>
            <a:endParaRPr lang="en-US" altLang="ko-KR" b="0" dirty="0" smtClean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00872" y="2592184"/>
            <a:ext cx="568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kumimoji="1" lang="ko-KR" altLang="en-US" b="0" dirty="0" smtClean="0">
                <a:solidFill>
                  <a:prstClr val="black"/>
                </a:solidFill>
              </a:rPr>
              <a:t>광고비의 대부분은 대체로 </a:t>
            </a:r>
            <a:r>
              <a:rPr kumimoji="1" lang="ko-KR" altLang="en-US" b="0" dirty="0" err="1" smtClean="0">
                <a:solidFill>
                  <a:prstClr val="black"/>
                </a:solidFill>
              </a:rPr>
              <a:t>광고매체비에</a:t>
            </a:r>
            <a:r>
              <a:rPr kumimoji="1" lang="ko-KR" altLang="en-US" b="0" dirty="0" smtClean="0">
                <a:solidFill>
                  <a:prstClr val="black"/>
                </a:solidFill>
              </a:rPr>
              <a:t> 사용됨</a:t>
            </a:r>
            <a:r>
              <a:rPr kumimoji="1" lang="en-US" altLang="ko-KR" b="0" dirty="0" smtClean="0">
                <a:solidFill>
                  <a:prstClr val="black"/>
                </a:solidFill>
              </a:rPr>
              <a:t/>
            </a:r>
            <a:br>
              <a:rPr kumimoji="1" lang="en-US" altLang="ko-KR" b="0" dirty="0" smtClean="0">
                <a:solidFill>
                  <a:prstClr val="black"/>
                </a:solidFill>
              </a:rPr>
            </a:br>
            <a:r>
              <a:rPr kumimoji="1" lang="en-US" altLang="ko-KR" b="0" dirty="0" smtClean="0">
                <a:solidFill>
                  <a:prstClr val="black"/>
                </a:solidFill>
              </a:rPr>
              <a:t>      </a:t>
            </a:r>
            <a:r>
              <a:rPr kumimoji="1" lang="ko-KR" altLang="en-US" b="0" dirty="0" smtClean="0">
                <a:solidFill>
                  <a:prstClr val="black"/>
                </a:solidFill>
              </a:rPr>
              <a:t>제작비는 광고비의 </a:t>
            </a:r>
            <a:r>
              <a:rPr kumimoji="1" lang="en-US" altLang="ko-KR" b="0" dirty="0" smtClean="0">
                <a:solidFill>
                  <a:prstClr val="black"/>
                </a:solidFill>
              </a:rPr>
              <a:t>10% </a:t>
            </a:r>
            <a:r>
              <a:rPr kumimoji="1" lang="ko-KR" altLang="en-US" b="0" dirty="0" smtClean="0">
                <a:solidFill>
                  <a:prstClr val="black"/>
                </a:solidFill>
              </a:rPr>
              <a:t>미만</a:t>
            </a:r>
            <a:r>
              <a:rPr kumimoji="1" lang="en-US" altLang="ko-KR" b="0" dirty="0">
                <a:solidFill>
                  <a:prstClr val="black"/>
                </a:solidFill>
              </a:rPr>
              <a:t/>
            </a:r>
            <a:br>
              <a:rPr kumimoji="1" lang="en-US" altLang="ko-KR" b="0" dirty="0">
                <a:solidFill>
                  <a:prstClr val="black"/>
                </a:solidFill>
              </a:rPr>
            </a:br>
            <a:r>
              <a:rPr kumimoji="1" lang="en-US" altLang="ko-KR" b="0" dirty="0" smtClean="0">
                <a:solidFill>
                  <a:prstClr val="black"/>
                </a:solidFill>
              </a:rPr>
              <a:t>      </a:t>
            </a:r>
            <a:r>
              <a:rPr kumimoji="1" lang="ko-KR" altLang="en-US" b="0" dirty="0" smtClean="0">
                <a:solidFill>
                  <a:prstClr val="black"/>
                </a:solidFill>
              </a:rPr>
              <a:t>나머지가 광고매체비용임</a:t>
            </a:r>
            <a:endParaRPr kumimoji="1" lang="en-US" altLang="ko-KR" b="0" dirty="0" smtClean="0">
              <a:solidFill>
                <a:prstClr val="black"/>
              </a:solidFill>
            </a:endParaRPr>
          </a:p>
        </p:txBody>
      </p:sp>
      <p:sp>
        <p:nvSpPr>
          <p:cNvPr id="8" name="오른쪽 화살표 7"/>
          <p:cNvSpPr/>
          <p:nvPr/>
        </p:nvSpPr>
        <p:spPr bwMode="auto">
          <a:xfrm>
            <a:off x="4093826" y="2839202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6610" y="41529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03</a:t>
            </a:r>
            <a:endParaRPr kumimoji="1" lang="en-US" altLang="ko-KR" sz="900" b="0" dirty="0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4087043" y="3611928"/>
            <a:ext cx="1081857" cy="324036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너무 적은 노출</a:t>
            </a:r>
            <a:endParaRPr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202516" y="3612077"/>
            <a:ext cx="3115578" cy="323961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목표하는 광고 효과를 발생시키지 못함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4088905" y="3998170"/>
            <a:ext cx="1079996" cy="324036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지나친 노출</a:t>
            </a:r>
            <a:endParaRPr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204377" y="3998319"/>
            <a:ext cx="3115578" cy="323961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소비자의 싫증과 예산낭비를 초래함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088905" y="4401034"/>
            <a:ext cx="1079996" cy="324036"/>
          </a:xfrm>
          <a:prstGeom prst="rect">
            <a:avLst/>
          </a:prstGeom>
          <a:solidFill>
            <a:srgbClr val="B9D1F5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/>
            <a:r>
              <a:rPr lang="ko-KR" altLang="en-US" b="0" dirty="0" smtClean="0">
                <a:solidFill>
                  <a:srgbClr val="000000"/>
                </a:solidFill>
              </a:rPr>
              <a:t>너무 짧은 노출</a:t>
            </a:r>
            <a:endParaRPr lang="ko-KR" altLang="en-US" b="0" dirty="0">
              <a:solidFill>
                <a:srgbClr val="000000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204377" y="4401183"/>
            <a:ext cx="3115578" cy="323961"/>
          </a:xfrm>
          <a:prstGeom prst="rect">
            <a:avLst/>
          </a:prstGeom>
          <a:solidFill>
            <a:srgbClr val="E8F0FC"/>
          </a:solidFill>
          <a:ln w="9525" algn="ctr">
            <a:solidFill>
              <a:srgbClr val="C0C0C0"/>
            </a:solidFill>
            <a:miter lim="800000"/>
            <a:headEnd/>
            <a:tailEnd/>
          </a:ln>
        </p:spPr>
        <p:txBody>
          <a:bodyPr lIns="126000" tIns="46800" rIns="54000" bIns="46800" anchor="ctr"/>
          <a:lstStyle/>
          <a:p>
            <a:pPr>
              <a:spcBef>
                <a:spcPct val="30000"/>
              </a:spcBef>
            </a:pPr>
            <a:r>
              <a:rPr kumimoji="1" lang="ko-KR" altLang="en-US" b="0" dirty="0" smtClean="0">
                <a:solidFill>
                  <a:srgbClr val="000000"/>
                </a:solidFill>
              </a:rPr>
              <a:t>소비자의 망각을 초래함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02682" y="3356427"/>
            <a:ext cx="177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매체기획이 중요한 이유 </a:t>
            </a:r>
            <a:endParaRPr lang="ko-KR" altLang="en-US" b="0" dirty="0"/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52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/>
              <a:t>매체기획의 중요성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8454" y="1297944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363581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 bwMode="auto">
          <a:xfrm>
            <a:off x="5025008" y="1557338"/>
            <a:ext cx="3312542" cy="107957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/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6610" y="415297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정리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633496" y="1556792"/>
            <a:ext cx="1319504" cy="1080120"/>
          </a:xfrm>
          <a:prstGeom prst="roundRect">
            <a:avLst>
              <a:gd name="adj" fmla="val 8562"/>
            </a:avLst>
          </a:prstGeom>
          <a:solidFill>
            <a:srgbClr val="FDD9B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상황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분석 </a:t>
            </a: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8454" y="129794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정리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아래쪽 화살표 14"/>
          <p:cNvSpPr/>
          <p:nvPr/>
        </p:nvSpPr>
        <p:spPr bwMode="auto">
          <a:xfrm>
            <a:off x="3758048" y="2689464"/>
            <a:ext cx="1008112" cy="232603"/>
          </a:xfrm>
          <a:prstGeom prst="downArrow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280" y="1586522"/>
            <a:ext cx="3322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시장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경쟁사 분석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60363" indent="-185738">
              <a:spcBef>
                <a:spcPts val="600"/>
              </a:spcBef>
              <a:buFont typeface="굴림" pitchFamily="50" charset="-127"/>
              <a:buChar char="-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상황 분석을 통하여 문제점과 기회를 도출함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60363" indent="-185738">
              <a:spcBef>
                <a:spcPts val="600"/>
              </a:spcBef>
              <a:buFont typeface="굴림" pitchFamily="50" charset="-127"/>
              <a:buChar char="-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상황 분석을 통해 어디에 문제가 있고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그것을 어떤 기회를 이용하여 해결할 수 있는가를 정리해보는 단계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5024834" y="2954674"/>
            <a:ext cx="3312542" cy="96790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/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3633322" y="2954128"/>
            <a:ext cx="1319504" cy="968392"/>
          </a:xfrm>
          <a:prstGeom prst="roundRect">
            <a:avLst>
              <a:gd name="adj" fmla="val 8562"/>
            </a:avLst>
          </a:prstGeom>
          <a:solidFill>
            <a:srgbClr val="FDD9B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광고기본전략의 수립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15106" y="2983858"/>
            <a:ext cx="3322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광고목표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광고타깃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80975" indent="-180975">
              <a:spcBef>
                <a:spcPts val="600"/>
              </a:spcBef>
              <a:buFont typeface="굴림" pitchFamily="50" charset="-127"/>
              <a:buChar char="-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문제를 해결하기 위한 구체적인 목표를 정하는 단계</a:t>
            </a:r>
          </a:p>
        </p:txBody>
      </p:sp>
      <p:sp>
        <p:nvSpPr>
          <p:cNvPr id="33" name="직사각형 32"/>
          <p:cNvSpPr/>
          <p:nvPr/>
        </p:nvSpPr>
        <p:spPr bwMode="auto">
          <a:xfrm>
            <a:off x="5024834" y="4303371"/>
            <a:ext cx="3312542" cy="7818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/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3633322" y="4302825"/>
            <a:ext cx="1319504" cy="782208"/>
          </a:xfrm>
          <a:prstGeom prst="roundRect">
            <a:avLst>
              <a:gd name="adj" fmla="val 8562"/>
            </a:avLst>
          </a:prstGeom>
          <a:solidFill>
            <a:srgbClr val="FDD9B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15106" y="4332555"/>
            <a:ext cx="332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목표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콘셉트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광고크리에이티브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전략과 전술 수립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아래쪽 화살표 35"/>
          <p:cNvSpPr/>
          <p:nvPr/>
        </p:nvSpPr>
        <p:spPr bwMode="auto">
          <a:xfrm>
            <a:off x="3771688" y="4005064"/>
            <a:ext cx="1008112" cy="232603"/>
          </a:xfrm>
          <a:prstGeom prst="downArrow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5019184" y="5406859"/>
            <a:ext cx="3312542" cy="59497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indent="-342900" algn="ctr"/>
            <a:endParaRPr kumimoji="1"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3627672" y="5406313"/>
            <a:ext cx="1319504" cy="595274"/>
          </a:xfrm>
          <a:prstGeom prst="roundRect">
            <a:avLst>
              <a:gd name="adj" fmla="val 8562"/>
            </a:avLst>
          </a:prstGeom>
          <a:solidFill>
            <a:srgbClr val="FDD9B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단계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광고매체 전략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9456" y="5465227"/>
            <a:ext cx="33222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광고매체 목표 설정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광고매체 전략과 전술 수립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아래쪽 화살표 39"/>
          <p:cNvSpPr/>
          <p:nvPr/>
        </p:nvSpPr>
        <p:spPr bwMode="auto">
          <a:xfrm>
            <a:off x="3795222" y="5128008"/>
            <a:ext cx="1008112" cy="232603"/>
          </a:xfrm>
          <a:prstGeom prst="downArrow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6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66610" y="415297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6)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정리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3810901" y="2050215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4171065" y="2060848"/>
            <a:ext cx="4166485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위한 눈을 가져라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3807746" y="3602801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4167932" y="3602801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3807768" y="407707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4167932" y="4077072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3808606" y="452441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168770" y="4524416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3800872" y="498009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4161036" y="4980096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3811505" y="542744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auto">
          <a:xfrm>
            <a:off x="4171669" y="5427440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746216" y="1994064"/>
            <a:ext cx="1064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클릭하면 내용 제시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내용은 뒷장 참고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Text Box 75"/>
          <p:cNvSpPr txBox="1">
            <a:spLocks noChangeArrowheads="1"/>
          </p:cNvSpPr>
          <p:nvPr/>
        </p:nvSpPr>
        <p:spPr bwMode="auto">
          <a:xfrm>
            <a:off x="4448621" y="6554844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8454" y="1297944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총 정리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효과적 광고기획을 위한 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Tip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50363" y="1742619"/>
            <a:ext cx="2598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※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각 항목을 클릭하여 내용을 확인해 보세요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/>
          <p:cNvSpPr/>
          <p:nvPr/>
        </p:nvSpPr>
        <p:spPr bwMode="auto">
          <a:xfrm>
            <a:off x="3821964" y="2420888"/>
            <a:ext cx="4515412" cy="108012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Rectangle 1059"/>
          <p:cNvSpPr>
            <a:spLocks noChangeArrowheads="1"/>
          </p:cNvSpPr>
          <p:nvPr/>
        </p:nvSpPr>
        <p:spPr bwMode="auto">
          <a:xfrm>
            <a:off x="4192821" y="2432192"/>
            <a:ext cx="4093640" cy="94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사물을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Close-up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해서 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 쪼개서 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양면 가치를 동시에 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숨어있는 의미들이 조금씩 보이기 시작함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주부들이 과자를 사는 이유는 아이들의 영양을 위해서이지만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동시에 아이들을 조용히 시키기 위한 뇌물이기도 함   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오른쪽 화살표 52"/>
          <p:cNvSpPr/>
          <p:nvPr/>
        </p:nvSpPr>
        <p:spPr bwMode="auto">
          <a:xfrm>
            <a:off x="4398202" y="2647545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4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87569" y="30117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354517" y="33265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714681" y="343289"/>
            <a:ext cx="4155852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위한 눈을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가져라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351362" y="80512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711548" y="805122"/>
            <a:ext cx="4158985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55121" y="1184315"/>
            <a:ext cx="4515412" cy="253271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059"/>
          <p:cNvSpPr>
            <a:spLocks noChangeArrowheads="1"/>
          </p:cNvSpPr>
          <p:nvPr/>
        </p:nvSpPr>
        <p:spPr bwMode="auto">
          <a:xfrm>
            <a:off x="696794" y="1195619"/>
            <a:ext cx="4184372" cy="2479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Research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결과도 다시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생각해보라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가장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당연해 보이는 편익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(Benefit)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다시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생각해보라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햇반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간편성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실패    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엄마가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해주신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밥맛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성공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소비자에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대해서도 다시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생각해보라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광고이론을 넘어서는 생각을 하라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장면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(Scene)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–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오리온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오뜨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: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차를 마실 땐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오뜨와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함께 먹도록 딸꾹질을 연결시킴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백세주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: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몸에 좋은 안주를 먹을 때는 술도 몸에 좋은 것으로 마시도록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유도함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던킨도너츠의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&amp;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도너츠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: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도너츠를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먹을 때는 자연스럽게 커피가 생각나도록 만듦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1843" y="16216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81515" y="238490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51384" y="378904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711548" y="3789040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352222" y="423638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712386" y="4236384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auto">
          <a:xfrm>
            <a:off x="344488" y="469206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704652" y="4692064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355121" y="513940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715285" y="5139408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5024884" y="322023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5385048" y="332656"/>
            <a:ext cx="416648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위한 눈을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가져라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5021729" y="794489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381915" y="794489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5021751" y="126876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5381915" y="1268760"/>
            <a:ext cx="416961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5022589" y="256490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5382753" y="2564904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5014855" y="302058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5375019" y="3020584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5025488" y="346792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5385652" y="3467928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49" name="직사각형 48"/>
          <p:cNvSpPr/>
          <p:nvPr/>
        </p:nvSpPr>
        <p:spPr bwMode="auto">
          <a:xfrm>
            <a:off x="5025008" y="1628800"/>
            <a:ext cx="4515412" cy="846104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Rectangle 1059"/>
          <p:cNvSpPr>
            <a:spLocks noChangeArrowheads="1"/>
          </p:cNvSpPr>
          <p:nvPr/>
        </p:nvSpPr>
        <p:spPr bwMode="auto">
          <a:xfrm>
            <a:off x="5395865" y="1640104"/>
            <a:ext cx="4155668" cy="7870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성공적인 광고효과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(Break Through)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는 광고주가 수많은 광고메시지들의 경쟁을 뚫었을 때 발생하는 것이 아님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소비자가 무언가 자신과 관계되거나 의미가 있기 때문에 메시지에 주목할 때 일어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남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4" name="오른쪽 화살표 33"/>
          <p:cNvSpPr/>
          <p:nvPr/>
        </p:nvSpPr>
        <p:spPr bwMode="auto">
          <a:xfrm>
            <a:off x="1894756" y="1789486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211019" y="18864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571183" y="199273"/>
            <a:ext cx="416648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위한 눈을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가져라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207864" y="661106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568050" y="661106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207886" y="113537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568050" y="1135377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208724" y="163242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568888" y="1632427"/>
            <a:ext cx="4158147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200990" y="314096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561154" y="3140968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200472" y="358831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560636" y="3599463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12141" y="2015726"/>
            <a:ext cx="4515412" cy="102612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059"/>
          <p:cNvSpPr>
            <a:spLocks noChangeArrowheads="1"/>
          </p:cNvSpPr>
          <p:nvPr/>
        </p:nvSpPr>
        <p:spPr bwMode="auto">
          <a:xfrm>
            <a:off x="563541" y="2027030"/>
            <a:ext cx="4329119" cy="94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구체적이면 구체적일수록 좋은 것이 광고목표임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광고목표는 목표하는 시작을 명확히 하고 달성하고자 하는 목표를 가시적으로 수량화하고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행동변화 과정을 구제적으로 묘사해야 함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유산균 음료의 광고목표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소비자들이 아침에만 마시던 것을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             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저녁에도 마시게 하자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.’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5768" y="26015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5024884" y="322742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5385048" y="333375"/>
            <a:ext cx="416648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위한 눈을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가져라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5021729" y="79520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5381915" y="795208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5021751" y="1269479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5381915" y="1269479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5022589" y="1721925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5382753" y="1721925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5014855" y="2188383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5375019" y="2188383"/>
            <a:ext cx="4169618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5025488" y="3102119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5385652" y="3095486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36" name="직사각형 35"/>
          <p:cNvSpPr/>
          <p:nvPr/>
        </p:nvSpPr>
        <p:spPr bwMode="auto">
          <a:xfrm>
            <a:off x="5025488" y="2554043"/>
            <a:ext cx="4515412" cy="48780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Rectangle 1059"/>
          <p:cNvSpPr>
            <a:spLocks noChangeArrowheads="1"/>
          </p:cNvSpPr>
          <p:nvPr/>
        </p:nvSpPr>
        <p:spPr bwMode="auto">
          <a:xfrm>
            <a:off x="5376888" y="2565347"/>
            <a:ext cx="4329119" cy="4792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소비자의 마음을 읽어 생생한 사람으로 묘사해보라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시각으로 소비자를 보라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94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 bwMode="auto">
          <a:xfrm>
            <a:off x="5171178" y="4022575"/>
            <a:ext cx="4534350" cy="133293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99CCFF"/>
            </a:solidFill>
            <a:miter lim="800000"/>
            <a:headEnd/>
            <a:tailEnd/>
          </a:ln>
        </p:spPr>
        <p:txBody>
          <a:bodyPr wrap="none" lIns="18000" tIns="46800" rIns="18000" bIns="46800"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endParaRPr lang="ko-KR" altLang="en-US" b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Rectangle 1059"/>
          <p:cNvSpPr>
            <a:spLocks noChangeArrowheads="1"/>
          </p:cNvSpPr>
          <p:nvPr/>
        </p:nvSpPr>
        <p:spPr bwMode="auto">
          <a:xfrm>
            <a:off x="5539697" y="4029885"/>
            <a:ext cx="4329119" cy="1325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브랜드가 고객과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감정적 유대관계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만들기 위해서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정서적 가치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느끼도록 해야 함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제품의 혜택을 사회적 가치와 결합시키면 더 큰 공감을 이끌어낼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 있음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오리온 </a:t>
            </a:r>
            <a:r>
              <a:rPr lang="ko-KR" altLang="en-US" b="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쵸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코파이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: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몇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백원으로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맛있는 것을 먹을 수 있다는 혜택을 강조하지 않고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몇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백원으로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나눌 수 있는 정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精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이라는 사회적 가치와 연결시킴 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: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따스함과 남을 배려하는 고마움이 느껴짐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2" name="AutoShape 32"/>
          <p:cNvSpPr>
            <a:spLocks noChangeArrowheads="1"/>
          </p:cNvSpPr>
          <p:nvPr/>
        </p:nvSpPr>
        <p:spPr bwMode="auto">
          <a:xfrm>
            <a:off x="5178879" y="131658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AutoShape 32"/>
          <p:cNvSpPr>
            <a:spLocks noChangeArrowheads="1"/>
          </p:cNvSpPr>
          <p:nvPr/>
        </p:nvSpPr>
        <p:spPr bwMode="auto">
          <a:xfrm>
            <a:off x="5539043" y="1327220"/>
            <a:ext cx="4166485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과제발견을 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위한 눈을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가져라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5175724" y="1789053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5535910" y="1789053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것을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5175746" y="2263324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5535910" y="2263324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통찰력을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발견하라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5176584" y="2715770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5536748" y="2715770"/>
            <a:ext cx="4158147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막연할 광고목표는 오히려 없는 것이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낫다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5168850" y="3182228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5529014" y="3182228"/>
            <a:ext cx="4169618" cy="3778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Target</a:t>
            </a: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입체적으로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그려본다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5179483" y="3651657"/>
            <a:ext cx="360164" cy="377824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kumimoji="1" lang="en-US" altLang="ko-KR" b="0" dirty="0">
              <a:solidFill>
                <a:schemeClr val="tx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5539647" y="3645024"/>
            <a:ext cx="4158147" cy="37782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rgbClr val="99CCFF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확실한 혜택과 함께 사회적 가치를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제시하라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3189" y="467440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오른쪽 화살표 20"/>
          <p:cNvSpPr/>
          <p:nvPr/>
        </p:nvSpPr>
        <p:spPr bwMode="auto">
          <a:xfrm>
            <a:off x="5723822" y="4375737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33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970" y="1544538"/>
            <a:ext cx="4666580" cy="43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66610" y="415297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사례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S-Oil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454" y="1297944"/>
            <a:ext cx="1560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7) </a:t>
            </a:r>
            <a:r>
              <a:rPr lang="ko-KR" altLang="en-US" sz="105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 사례 </a:t>
            </a:r>
            <a:r>
              <a:rPr lang="en-US" altLang="ko-KR" sz="105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S-Oil</a:t>
            </a:r>
            <a:endParaRPr lang="ko-KR" altLang="en-US" sz="105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4006437" y="2781300"/>
            <a:ext cx="4032274" cy="6477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200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2006</a:t>
            </a:r>
            <a:r>
              <a:rPr lang="ko-KR" altLang="en-US" sz="200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</a:t>
            </a:r>
            <a:r>
              <a:rPr lang="en-US" altLang="ko-KR" sz="200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S-Oil </a:t>
            </a:r>
            <a:r>
              <a:rPr lang="ko-KR" altLang="en-US" sz="200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커뮤니케이션 전략</a:t>
            </a:r>
          </a:p>
        </p:txBody>
      </p:sp>
      <p:sp>
        <p:nvSpPr>
          <p:cNvPr id="82" name="직사각형 81"/>
          <p:cNvSpPr/>
          <p:nvPr/>
        </p:nvSpPr>
        <p:spPr>
          <a:xfrm>
            <a:off x="6445309" y="5199002"/>
            <a:ext cx="1672253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&lt;</a:t>
            </a:r>
            <a:r>
              <a:rPr lang="ko-KR" altLang="en-US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출처 </a:t>
            </a:r>
            <a:r>
              <a:rPr lang="en-US" altLang="ko-KR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광고홍보실무특강 </a:t>
            </a:r>
            <a:r>
              <a:rPr lang="en-US" altLang="ko-KR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endParaRPr lang="ko-KR" altLang="en-US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3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1/11 ▶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8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27"/>
          <p:cNvSpPr>
            <a:spLocks noChangeArrowheads="1"/>
          </p:cNvSpPr>
          <p:nvPr/>
        </p:nvSpPr>
        <p:spPr bwMode="auto">
          <a:xfrm>
            <a:off x="3678122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S-Oil</a:t>
            </a:r>
            <a:r>
              <a:rPr lang="ko-KR" altLang="en-US" sz="10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000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Great Challenge</a:t>
            </a:r>
            <a:endParaRPr lang="ko-KR" altLang="en-US" sz="10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854037" y="1916832"/>
            <a:ext cx="4329113" cy="2206625"/>
            <a:chOff x="567" y="1525"/>
            <a:chExt cx="3039" cy="155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9" t="37442" r="54849" b="35954"/>
            <a:stretch>
              <a:fillRect/>
            </a:stretch>
          </p:blipFill>
          <p:spPr bwMode="auto">
            <a:xfrm>
              <a:off x="567" y="1627"/>
              <a:ext cx="1361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74" t="37442" r="54741" b="35954"/>
            <a:stretch>
              <a:fillRect/>
            </a:stretch>
          </p:blipFill>
          <p:spPr bwMode="auto">
            <a:xfrm>
              <a:off x="2064" y="1525"/>
              <a:ext cx="1542" cy="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338" y="1842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975" y="2115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1064" y="2161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1383" y="2161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474" y="2251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1383" y="2251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474" y="1933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019" y="2388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200" y="2025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111" y="2523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930" y="2705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975" y="2659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1429" y="2523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338" y="2523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383" y="1978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930" y="2841"/>
              <a:ext cx="92" cy="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2607" y="179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2833" y="1661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2925" y="1661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2925" y="179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2925" y="1933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3107" y="184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Oval 29"/>
            <p:cNvSpPr>
              <a:spLocks noChangeArrowheads="1"/>
            </p:cNvSpPr>
            <p:nvPr/>
          </p:nvSpPr>
          <p:spPr bwMode="auto">
            <a:xfrm>
              <a:off x="2833" y="184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517" y="2070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2608" y="2115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653" y="2160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925" y="2160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Oval 34"/>
            <p:cNvSpPr>
              <a:spLocks noChangeArrowheads="1"/>
            </p:cNvSpPr>
            <p:nvPr/>
          </p:nvSpPr>
          <p:spPr bwMode="auto">
            <a:xfrm>
              <a:off x="3015" y="2024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2" name="Oval 35"/>
            <p:cNvSpPr>
              <a:spLocks noChangeArrowheads="1"/>
            </p:cNvSpPr>
            <p:nvPr/>
          </p:nvSpPr>
          <p:spPr bwMode="auto">
            <a:xfrm>
              <a:off x="3152" y="2160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3" name="Oval 36"/>
            <p:cNvSpPr>
              <a:spLocks noChangeArrowheads="1"/>
            </p:cNvSpPr>
            <p:nvPr/>
          </p:nvSpPr>
          <p:spPr bwMode="auto">
            <a:xfrm>
              <a:off x="2925" y="243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3061" y="243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5" name="Oval 38"/>
            <p:cNvSpPr>
              <a:spLocks noChangeArrowheads="1"/>
            </p:cNvSpPr>
            <p:nvPr/>
          </p:nvSpPr>
          <p:spPr bwMode="auto">
            <a:xfrm>
              <a:off x="2699" y="238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Oval 39"/>
            <p:cNvSpPr>
              <a:spLocks noChangeArrowheads="1"/>
            </p:cNvSpPr>
            <p:nvPr/>
          </p:nvSpPr>
          <p:spPr bwMode="auto">
            <a:xfrm>
              <a:off x="2607" y="2341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7" name="Oval 40"/>
            <p:cNvSpPr>
              <a:spLocks noChangeArrowheads="1"/>
            </p:cNvSpPr>
            <p:nvPr/>
          </p:nvSpPr>
          <p:spPr bwMode="auto">
            <a:xfrm>
              <a:off x="2789" y="256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Oval 41"/>
            <p:cNvSpPr>
              <a:spLocks noChangeArrowheads="1"/>
            </p:cNvSpPr>
            <p:nvPr/>
          </p:nvSpPr>
          <p:spPr bwMode="auto">
            <a:xfrm>
              <a:off x="2699" y="2568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2381" y="2568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2516" y="265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3197" y="2251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Oval 45"/>
            <p:cNvSpPr>
              <a:spLocks noChangeArrowheads="1"/>
            </p:cNvSpPr>
            <p:nvPr/>
          </p:nvSpPr>
          <p:spPr bwMode="auto">
            <a:xfrm>
              <a:off x="3060" y="2205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Oval 46"/>
            <p:cNvSpPr>
              <a:spLocks noChangeArrowheads="1"/>
            </p:cNvSpPr>
            <p:nvPr/>
          </p:nvSpPr>
          <p:spPr bwMode="auto">
            <a:xfrm>
              <a:off x="3198" y="197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2653" y="197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Oval 48"/>
            <p:cNvSpPr>
              <a:spLocks noChangeArrowheads="1"/>
            </p:cNvSpPr>
            <p:nvPr/>
          </p:nvSpPr>
          <p:spPr bwMode="auto">
            <a:xfrm>
              <a:off x="2699" y="175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6" name="Oval 49"/>
            <p:cNvSpPr>
              <a:spLocks noChangeArrowheads="1"/>
            </p:cNvSpPr>
            <p:nvPr/>
          </p:nvSpPr>
          <p:spPr bwMode="auto">
            <a:xfrm>
              <a:off x="2743" y="2024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Oval 50"/>
            <p:cNvSpPr>
              <a:spLocks noChangeArrowheads="1"/>
            </p:cNvSpPr>
            <p:nvPr/>
          </p:nvSpPr>
          <p:spPr bwMode="auto">
            <a:xfrm>
              <a:off x="2699" y="1843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Oval 51"/>
            <p:cNvSpPr>
              <a:spLocks noChangeArrowheads="1"/>
            </p:cNvSpPr>
            <p:nvPr/>
          </p:nvSpPr>
          <p:spPr bwMode="auto">
            <a:xfrm>
              <a:off x="2562" y="2886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2472" y="2886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0" name="Oval 53"/>
            <p:cNvSpPr>
              <a:spLocks noChangeArrowheads="1"/>
            </p:cNvSpPr>
            <p:nvPr/>
          </p:nvSpPr>
          <p:spPr bwMode="auto">
            <a:xfrm>
              <a:off x="2472" y="256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1" name="Oval 54"/>
            <p:cNvSpPr>
              <a:spLocks noChangeArrowheads="1"/>
            </p:cNvSpPr>
            <p:nvPr/>
          </p:nvSpPr>
          <p:spPr bwMode="auto">
            <a:xfrm>
              <a:off x="2835" y="2478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2" name="Oval 55"/>
            <p:cNvSpPr>
              <a:spLocks noChangeArrowheads="1"/>
            </p:cNvSpPr>
            <p:nvPr/>
          </p:nvSpPr>
          <p:spPr bwMode="auto">
            <a:xfrm>
              <a:off x="2562" y="2478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3" name="Oval 56"/>
            <p:cNvSpPr>
              <a:spLocks noChangeArrowheads="1"/>
            </p:cNvSpPr>
            <p:nvPr/>
          </p:nvSpPr>
          <p:spPr bwMode="auto">
            <a:xfrm>
              <a:off x="2653" y="265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3107" y="2025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5" name="Oval 58"/>
            <p:cNvSpPr>
              <a:spLocks noChangeArrowheads="1"/>
            </p:cNvSpPr>
            <p:nvPr/>
          </p:nvSpPr>
          <p:spPr bwMode="auto">
            <a:xfrm>
              <a:off x="2789" y="238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6" name="Oval 59"/>
            <p:cNvSpPr>
              <a:spLocks noChangeArrowheads="1"/>
            </p:cNvSpPr>
            <p:nvPr/>
          </p:nvSpPr>
          <p:spPr bwMode="auto">
            <a:xfrm>
              <a:off x="2971" y="184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>
              <a:off x="2789" y="2205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>
              <a:off x="2699" y="2251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2562" y="238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0" name="Oval 63"/>
            <p:cNvSpPr>
              <a:spLocks noChangeArrowheads="1"/>
            </p:cNvSpPr>
            <p:nvPr/>
          </p:nvSpPr>
          <p:spPr bwMode="auto">
            <a:xfrm>
              <a:off x="2879" y="2569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1" name="Oval 64"/>
            <p:cNvSpPr>
              <a:spLocks noChangeArrowheads="1"/>
            </p:cNvSpPr>
            <p:nvPr/>
          </p:nvSpPr>
          <p:spPr bwMode="auto">
            <a:xfrm>
              <a:off x="2971" y="2524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2" name="Oval 65"/>
            <p:cNvSpPr>
              <a:spLocks noChangeArrowheads="1"/>
            </p:cNvSpPr>
            <p:nvPr/>
          </p:nvSpPr>
          <p:spPr bwMode="auto">
            <a:xfrm>
              <a:off x="2971" y="1662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3" name="Oval 66"/>
            <p:cNvSpPr>
              <a:spLocks noChangeArrowheads="1"/>
            </p:cNvSpPr>
            <p:nvPr/>
          </p:nvSpPr>
          <p:spPr bwMode="auto">
            <a:xfrm>
              <a:off x="3016" y="2296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4" name="Oval 67"/>
            <p:cNvSpPr>
              <a:spLocks noChangeArrowheads="1"/>
            </p:cNvSpPr>
            <p:nvPr/>
          </p:nvSpPr>
          <p:spPr bwMode="auto">
            <a:xfrm>
              <a:off x="3198" y="2387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5" name="Oval 68"/>
            <p:cNvSpPr>
              <a:spLocks noChangeArrowheads="1"/>
            </p:cNvSpPr>
            <p:nvPr/>
          </p:nvSpPr>
          <p:spPr bwMode="auto">
            <a:xfrm>
              <a:off x="2835" y="2024"/>
              <a:ext cx="92" cy="90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76" name="Text Box 69"/>
            <p:cNvSpPr txBox="1">
              <a:spLocks noChangeArrowheads="1"/>
            </p:cNvSpPr>
            <p:nvPr/>
          </p:nvSpPr>
          <p:spPr bwMode="auto">
            <a:xfrm>
              <a:off x="1783" y="1682"/>
              <a:ext cx="482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7200" b="1">
                  <a:solidFill>
                    <a:srgbClr val="FF66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JBold"/>
                </a:rPr>
                <a:t>&lt;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3892500" y="4364121"/>
            <a:ext cx="4237038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algn="r">
              <a:buClr>
                <a:srgbClr val="FF5050"/>
              </a:buClr>
              <a:defRPr/>
            </a:pPr>
            <a:r>
              <a:rPr lang="ko-KR" altLang="en-US" sz="1050" b="0" dirty="0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주유소 숫자에선 뒤지더라도 </a:t>
            </a:r>
            <a:r>
              <a:rPr lang="ko-KR" altLang="en-US" sz="1050" b="0" dirty="0" err="1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품질력</a:t>
            </a:r>
            <a:r>
              <a:rPr lang="ko-KR" altLang="en-US" sz="1050" b="0" dirty="0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인식에선 </a:t>
            </a:r>
            <a:r>
              <a:rPr lang="en-US" altLang="ko-KR" sz="1050" b="0" dirty="0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No.1 </a:t>
            </a:r>
            <a:r>
              <a:rPr lang="ko-KR" altLang="en-US" sz="1050" b="0" dirty="0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목표</a:t>
            </a:r>
          </a:p>
        </p:txBody>
      </p:sp>
      <p:sp>
        <p:nvSpPr>
          <p:cNvPr id="84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◀ 2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/11 ▶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0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0"/>
          <p:cNvGrpSpPr>
            <a:grpSpLocks/>
          </p:cNvGrpSpPr>
          <p:nvPr/>
        </p:nvGrpSpPr>
        <p:grpSpPr bwMode="auto">
          <a:xfrm>
            <a:off x="3888928" y="1934370"/>
            <a:ext cx="4198219" cy="1969578"/>
            <a:chOff x="-171606" y="805690"/>
            <a:chExt cx="6254762" cy="3091326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1590378" y="3510563"/>
              <a:ext cx="4492778" cy="386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r" eaLnBrk="1" hangingPunct="1"/>
              <a:r>
                <a:rPr lang="en-US" altLang="ko-KR" sz="1000" b="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&lt;</a:t>
              </a:r>
              <a:r>
                <a:rPr lang="ko-KR" altLang="en-US" sz="1000" b="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출처 </a:t>
              </a:r>
              <a:r>
                <a:rPr lang="en-US" altLang="ko-KR" sz="1000" b="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1000" b="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정유시장 브랜드 진단 조사보고서</a:t>
              </a:r>
              <a:r>
                <a:rPr lang="en-US" altLang="ko-KR" sz="1000" b="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(2005. 8)&gt;</a:t>
              </a: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755650" y="2205038"/>
              <a:ext cx="792163" cy="863600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7.3%</a:t>
              </a: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1763713" y="1557338"/>
              <a:ext cx="865187" cy="1511300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12.2%</a:t>
              </a: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4141788" y="1557338"/>
              <a:ext cx="862012" cy="1511300"/>
            </a:xfrm>
            <a:prstGeom prst="rect">
              <a:avLst/>
            </a:prstGeom>
            <a:solidFill>
              <a:srgbClr val="FF6600"/>
            </a:solidFill>
            <a:ln w="254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12.8%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3203575" y="2060575"/>
              <a:ext cx="793750" cy="1008063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10.0%</a:t>
              </a: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828675" y="1628775"/>
              <a:ext cx="865188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ko-KR" altLang="en-US" sz="1050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3348038" y="1557338"/>
              <a:ext cx="649287" cy="360362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 anchorCtr="1"/>
            <a:lstStyle/>
            <a:p>
              <a:endParaRPr lang="ko-KR" altLang="en-US" sz="1050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965271" y="944884"/>
              <a:ext cx="1536566" cy="38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lang="ko-KR" altLang="en-US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브랜드 선호도</a:t>
              </a:r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lang="ko-KR" altLang="en-US" sz="1000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320458" y="943298"/>
              <a:ext cx="1715686" cy="38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[</a:t>
              </a:r>
              <a:r>
                <a:rPr lang="ko-KR" altLang="en-US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브랜드 이용의향</a:t>
              </a:r>
              <a:r>
                <a:rPr lang="en-US" altLang="ko-KR" sz="1000" b="0">
                  <a:latin typeface="나눔고딕" panose="020D0604000000000000" pitchFamily="50" charset="-127"/>
                  <a:ea typeface="나눔고딕" panose="020D0604000000000000" pitchFamily="50" charset="-127"/>
                </a:rPr>
                <a:t>]</a:t>
              </a:r>
              <a:endParaRPr lang="ko-KR" altLang="en-US" sz="1000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" name="AutoShape 24"/>
            <p:cNvSpPr>
              <a:spLocks noChangeArrowheads="1"/>
            </p:cNvSpPr>
            <p:nvPr/>
          </p:nvSpPr>
          <p:spPr bwMode="auto">
            <a:xfrm>
              <a:off x="-171606" y="805690"/>
              <a:ext cx="6216161" cy="2602913"/>
            </a:xfrm>
            <a:prstGeom prst="roundRect">
              <a:avLst>
                <a:gd name="adj" fmla="val 9398"/>
              </a:avLst>
            </a:prstGeom>
            <a:noFill/>
            <a:ln w="28575" algn="ctr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32771" y="4337845"/>
            <a:ext cx="4237038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algn="r">
              <a:buClr>
                <a:srgbClr val="FF5050"/>
              </a:buClr>
              <a:defRPr/>
            </a:pPr>
            <a:r>
              <a:rPr lang="ko-KR" altLang="en-US" sz="1050" b="0" dirty="0">
                <a:solidFill>
                  <a:srgbClr val="FF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브랜드 선호와 이용의향이 증가하는 추세</a:t>
            </a:r>
          </a:p>
        </p:txBody>
      </p:sp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75699" y="15622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현재까지의 성과</a:t>
            </a:r>
            <a:endParaRPr lang="ko-KR" altLang="en-US" sz="10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  <a:sym typeface="Wingdings" pitchFamily="2" charset="2"/>
              </a:rPr>
              <a:t>◀ 3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/11 ▶ </a:t>
            </a:r>
            <a:endParaRPr lang="en-US" altLang="ko-KR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9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82735" y="156742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smtClean="0"/>
              <a:t>하지만 안타깝게도 </a:t>
            </a:r>
            <a:endParaRPr lang="ko-KR" altLang="en-US" sz="1000" b="0" dirty="0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996615" y="4542259"/>
            <a:ext cx="31293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/>
            <a:r>
              <a:rPr lang="en-US" altLang="ko-KR" sz="1000" b="0" dirty="0"/>
              <a:t>&lt;</a:t>
            </a:r>
            <a:r>
              <a:rPr lang="ko-KR" altLang="en-US" sz="1000" b="0" dirty="0"/>
              <a:t>출처 </a:t>
            </a:r>
            <a:r>
              <a:rPr lang="en-US" altLang="ko-KR" sz="1000" b="0" dirty="0"/>
              <a:t>: </a:t>
            </a:r>
            <a:r>
              <a:rPr lang="ko-KR" altLang="en-US" sz="1000" b="0" dirty="0"/>
              <a:t>제일기획</a:t>
            </a:r>
            <a:r>
              <a:rPr lang="en-US" altLang="ko-KR" sz="1000" b="0" dirty="0"/>
              <a:t>. Brad value-up </a:t>
            </a:r>
            <a:r>
              <a:rPr lang="ko-KR" altLang="en-US" sz="1000" b="0" dirty="0"/>
              <a:t>조사</a:t>
            </a:r>
            <a:r>
              <a:rPr lang="en-US" altLang="ko-KR" sz="1000" b="0" dirty="0"/>
              <a:t>(2005. 12)&gt;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3841186" y="1927465"/>
            <a:ext cx="4253657" cy="2562225"/>
          </a:xfrm>
          <a:prstGeom prst="roundRect">
            <a:avLst>
              <a:gd name="adj" fmla="val 9398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24" name="TextBox 23"/>
          <p:cNvSpPr txBox="1"/>
          <p:nvPr/>
        </p:nvSpPr>
        <p:spPr>
          <a:xfrm>
            <a:off x="3918379" y="5243182"/>
            <a:ext cx="4237038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5725" indent="-85725" algn="r">
              <a:buClr>
                <a:srgbClr val="FF5050"/>
              </a:buClr>
              <a:defRPr/>
            </a:pPr>
            <a:r>
              <a:rPr lang="en-US" altLang="ko-KR" sz="1050" b="0" dirty="0">
                <a:solidFill>
                  <a:srgbClr val="FF5050"/>
                </a:solidFill>
                <a:latin typeface="+mn-ea"/>
                <a:ea typeface="+mn-ea"/>
              </a:rPr>
              <a:t>S-Oil = </a:t>
            </a:r>
            <a:r>
              <a:rPr lang="ko-KR" altLang="en-US" sz="1050" b="0" dirty="0">
                <a:solidFill>
                  <a:srgbClr val="FF5050"/>
                </a:solidFill>
                <a:latin typeface="+mn-ea"/>
                <a:ea typeface="+mn-ea"/>
              </a:rPr>
              <a:t>노란색</a:t>
            </a:r>
            <a:r>
              <a:rPr lang="en-US" altLang="ko-KR" sz="1050" b="0" dirty="0">
                <a:solidFill>
                  <a:srgbClr val="FF5050"/>
                </a:solidFill>
                <a:latin typeface="+mn-ea"/>
                <a:ea typeface="+mn-ea"/>
              </a:rPr>
              <a:t>, </a:t>
            </a:r>
            <a:r>
              <a:rPr lang="ko-KR" altLang="en-US" sz="1050" b="0" dirty="0">
                <a:solidFill>
                  <a:srgbClr val="FF5050"/>
                </a:solidFill>
                <a:latin typeface="+mn-ea"/>
                <a:ea typeface="+mn-ea"/>
              </a:rPr>
              <a:t>싸다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787051" y="1984615"/>
            <a:ext cx="23152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[S-Oil </a:t>
            </a:r>
            <a:r>
              <a:rPr lang="ko-KR" altLang="en-US" sz="1000" b="0"/>
              <a:t>브랜드 연상 이미지</a:t>
            </a:r>
            <a:r>
              <a:rPr lang="en-US" altLang="ko-KR" sz="1000" b="0"/>
              <a:t>]</a:t>
            </a: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845942"/>
              </p:ext>
            </p:extLst>
          </p:nvPr>
        </p:nvGraphicFramePr>
        <p:xfrm>
          <a:off x="4424796" y="2311640"/>
          <a:ext cx="3218799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차트" r:id="rId3" imgW="6096119" imgH="4076581" progId="MSGraph.Chart.8">
                  <p:embed followColorScheme="full"/>
                </p:oleObj>
              </mc:Choice>
              <mc:Fallback>
                <p:oleObj name="차트" r:id="rId3" imgW="6096119" imgH="407658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796" y="2311640"/>
                        <a:ext cx="3218799" cy="214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94"/>
          <p:cNvGrpSpPr>
            <a:grpSpLocks/>
          </p:cNvGrpSpPr>
          <p:nvPr/>
        </p:nvGrpSpPr>
        <p:grpSpPr bwMode="auto">
          <a:xfrm>
            <a:off x="4570043" y="2233282"/>
            <a:ext cx="2973100" cy="1812830"/>
            <a:chOff x="1512" y="1556"/>
            <a:chExt cx="2511" cy="1644"/>
          </a:xfrm>
        </p:grpSpPr>
        <p:sp>
          <p:nvSpPr>
            <p:cNvPr id="28" name="Text Box 95"/>
            <p:cNvSpPr txBox="1">
              <a:spLocks noChangeArrowheads="1"/>
            </p:cNvSpPr>
            <p:nvPr/>
          </p:nvSpPr>
          <p:spPr bwMode="auto">
            <a:xfrm>
              <a:off x="1512" y="1556"/>
              <a:ext cx="4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32.7%</a:t>
              </a:r>
            </a:p>
          </p:txBody>
        </p:sp>
        <p:sp>
          <p:nvSpPr>
            <p:cNvPr id="29" name="Text Box 96"/>
            <p:cNvSpPr txBox="1">
              <a:spLocks noChangeArrowheads="1"/>
            </p:cNvSpPr>
            <p:nvPr/>
          </p:nvSpPr>
          <p:spPr bwMode="auto">
            <a:xfrm>
              <a:off x="1973" y="2342"/>
              <a:ext cx="4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14.7%</a:t>
              </a:r>
            </a:p>
          </p:txBody>
        </p: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2524" y="2478"/>
              <a:ext cx="4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12.0%</a:t>
              </a:r>
            </a:p>
          </p:txBody>
        </p:sp>
        <p:sp>
          <p:nvSpPr>
            <p:cNvPr id="31" name="Text Box 98"/>
            <p:cNvSpPr txBox="1">
              <a:spLocks noChangeArrowheads="1"/>
            </p:cNvSpPr>
            <p:nvPr/>
          </p:nvSpPr>
          <p:spPr bwMode="auto">
            <a:xfrm>
              <a:off x="3067" y="2878"/>
              <a:ext cx="42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4.0%</a:t>
              </a:r>
            </a:p>
          </p:txBody>
        </p:sp>
        <p:sp>
          <p:nvSpPr>
            <p:cNvPr id="32" name="Text Box 99"/>
            <p:cNvSpPr txBox="1">
              <a:spLocks noChangeArrowheads="1"/>
            </p:cNvSpPr>
            <p:nvPr/>
          </p:nvSpPr>
          <p:spPr bwMode="auto">
            <a:xfrm>
              <a:off x="3600" y="2977"/>
              <a:ext cx="42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1.3%</a:t>
              </a:r>
            </a:p>
          </p:txBody>
        </p:sp>
      </p:grp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4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8488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77345" y="1577172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smtClean="0"/>
              <a:t>또한</a:t>
            </a:r>
            <a:endParaRPr lang="ko-KR" altLang="en-US" sz="1000" b="0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299087" y="3795499"/>
            <a:ext cx="26782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/>
            <a:r>
              <a:rPr lang="en-US" altLang="ko-KR" sz="1000" b="0" dirty="0"/>
              <a:t>&lt;</a:t>
            </a:r>
            <a:r>
              <a:rPr lang="ko-KR" altLang="en-US" sz="1000" b="0" dirty="0"/>
              <a:t>출처 </a:t>
            </a:r>
            <a:r>
              <a:rPr lang="en-US" altLang="ko-KR" sz="1000" b="0" dirty="0"/>
              <a:t>: </a:t>
            </a:r>
            <a:r>
              <a:rPr lang="ko-KR" altLang="en-US" sz="1000" b="0" dirty="0" err="1"/>
              <a:t>에쓰오일</a:t>
            </a:r>
            <a:r>
              <a:rPr lang="ko-KR" altLang="en-US" sz="1000" b="0" dirty="0"/>
              <a:t> 광고효과조사</a:t>
            </a:r>
            <a:r>
              <a:rPr lang="en-US" altLang="ko-KR" sz="1000" b="0" dirty="0"/>
              <a:t>(</a:t>
            </a:r>
            <a:r>
              <a:rPr lang="en-US" altLang="ko-KR" sz="1000" b="0" dirty="0" smtClean="0"/>
              <a:t>2005. 8</a:t>
            </a:r>
            <a:r>
              <a:rPr lang="en-US" altLang="ko-KR" sz="1000" b="0" dirty="0"/>
              <a:t>)&gt;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5227079" y="1998902"/>
            <a:ext cx="13922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dist" eaLnBrk="1" hangingPunct="1"/>
            <a:r>
              <a:rPr lang="en-US" altLang="ko-KR" sz="1000" b="0" dirty="0"/>
              <a:t> [</a:t>
            </a:r>
            <a:r>
              <a:rPr lang="ko-KR" altLang="en-US" sz="1000" b="0" dirty="0"/>
              <a:t>품질이 우수하다</a:t>
            </a:r>
            <a:r>
              <a:rPr lang="en-US" altLang="ko-KR" sz="1000" b="0" dirty="0"/>
              <a:t>]</a:t>
            </a:r>
          </a:p>
        </p:txBody>
      </p: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5033703" y="2381491"/>
            <a:ext cx="158564" cy="182668"/>
            <a:chOff x="1202" y="2410"/>
            <a:chExt cx="205" cy="204"/>
          </a:xfrm>
        </p:grpSpPr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1202" y="2410"/>
              <a:ext cx="205" cy="20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>
              <a:off x="1233" y="2444"/>
              <a:ext cx="143" cy="13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</p:grp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5481378" y="2557703"/>
            <a:ext cx="158564" cy="182669"/>
            <a:chOff x="1202" y="2410"/>
            <a:chExt cx="205" cy="204"/>
          </a:xfrm>
        </p:grpSpPr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1202" y="2410"/>
              <a:ext cx="205" cy="20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>
              <a:off x="1233" y="2444"/>
              <a:ext cx="143" cy="13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5752841" y="2846628"/>
            <a:ext cx="158562" cy="180661"/>
            <a:chOff x="1202" y="2410"/>
            <a:chExt cx="205" cy="204"/>
          </a:xfrm>
        </p:grpSpPr>
        <p:sp>
          <p:nvSpPr>
            <p:cNvPr id="43" name="Oval 18"/>
            <p:cNvSpPr>
              <a:spLocks noChangeArrowheads="1"/>
            </p:cNvSpPr>
            <p:nvPr/>
          </p:nvSpPr>
          <p:spPr bwMode="auto">
            <a:xfrm>
              <a:off x="1202" y="2410"/>
              <a:ext cx="205" cy="20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1233" y="2444"/>
              <a:ext cx="143" cy="13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</p:grp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6184599" y="2910128"/>
            <a:ext cx="160306" cy="182669"/>
            <a:chOff x="1202" y="2410"/>
            <a:chExt cx="205" cy="204"/>
          </a:xfrm>
        </p:grpSpPr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1202" y="2410"/>
              <a:ext cx="205" cy="204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1233" y="2444"/>
              <a:ext cx="143" cy="136"/>
            </a:xfrm>
            <a:prstGeom prst="ellipse">
              <a:avLst/>
            </a:prstGeom>
            <a:solidFill>
              <a:srgbClr val="FFCC00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</p:grp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5156176" y="2478327"/>
            <a:ext cx="351976" cy="16259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 anchorCtr="1"/>
          <a:lstStyle/>
          <a:p>
            <a:endParaRPr lang="ko-KR" altLang="en-US" sz="1050" b="0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609558" y="2686291"/>
            <a:ext cx="175988" cy="22281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 anchorCtr="1"/>
          <a:lstStyle/>
          <a:p>
            <a:endParaRPr lang="ko-KR" altLang="en-US" sz="1050" b="0"/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4857026" y="2541828"/>
            <a:ext cx="51750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SK 3.94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5207160" y="2705341"/>
            <a:ext cx="56976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/>
              <a:t>GS </a:t>
            </a:r>
            <a:br>
              <a:rPr lang="en-US" altLang="ko-KR" sz="1000" b="0" dirty="0"/>
            </a:br>
            <a:r>
              <a:rPr lang="en-US" altLang="ko-KR" sz="1000" b="0" dirty="0"/>
              <a:t>3.72</a:t>
            </a:r>
          </a:p>
        </p:txBody>
      </p:sp>
      <p:sp>
        <p:nvSpPr>
          <p:cNvPr id="52" name="Rectangle 27"/>
          <p:cNvSpPr>
            <a:spLocks noChangeArrowheads="1"/>
          </p:cNvSpPr>
          <p:nvPr/>
        </p:nvSpPr>
        <p:spPr bwMode="auto">
          <a:xfrm>
            <a:off x="5473662" y="3037128"/>
            <a:ext cx="6917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OilBank </a:t>
            </a:r>
            <a:br>
              <a:rPr lang="en-US" altLang="ko-KR" sz="1000" b="0"/>
            </a:br>
            <a:r>
              <a:rPr lang="en-US" altLang="ko-KR" sz="1000" b="0"/>
              <a:t>3.39</a:t>
            </a:r>
          </a:p>
        </p:txBody>
      </p:sp>
      <p:sp>
        <p:nvSpPr>
          <p:cNvPr id="53" name="Rectangle 28"/>
          <p:cNvSpPr>
            <a:spLocks noChangeArrowheads="1"/>
          </p:cNvSpPr>
          <p:nvPr/>
        </p:nvSpPr>
        <p:spPr bwMode="auto">
          <a:xfrm>
            <a:off x="5973979" y="3064115"/>
            <a:ext cx="81883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/>
              <a:t>S-Oil 3.35</a:t>
            </a: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6031764" y="2672003"/>
            <a:ext cx="173896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1000" b="0"/>
              <a:t>(04</a:t>
            </a:r>
            <a:r>
              <a:rPr lang="ko-KR" altLang="en-US" sz="1000" b="0"/>
              <a:t>년 대비 </a:t>
            </a:r>
            <a:r>
              <a:rPr lang="en-US" altLang="ko-KR" sz="1000" b="0"/>
              <a:t>-0.09)</a:t>
            </a:r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>
            <a:off x="5860210" y="2926003"/>
            <a:ext cx="386824" cy="8029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 anchorCtr="1"/>
          <a:lstStyle/>
          <a:p>
            <a:endParaRPr lang="ko-KR" altLang="en-US" sz="1050" b="0"/>
          </a:p>
        </p:txBody>
      </p:sp>
      <p:sp>
        <p:nvSpPr>
          <p:cNvPr id="56" name="AutoShape 100"/>
          <p:cNvSpPr>
            <a:spLocks noChangeArrowheads="1"/>
          </p:cNvSpPr>
          <p:nvPr/>
        </p:nvSpPr>
        <p:spPr bwMode="auto">
          <a:xfrm>
            <a:off x="4112020" y="1927465"/>
            <a:ext cx="3793308" cy="1823567"/>
          </a:xfrm>
          <a:prstGeom prst="roundRect">
            <a:avLst>
              <a:gd name="adj" fmla="val 4176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57" name="TextBox 77"/>
          <p:cNvSpPr txBox="1">
            <a:spLocks noChangeArrowheads="1"/>
          </p:cNvSpPr>
          <p:nvPr/>
        </p:nvSpPr>
        <p:spPr bwMode="auto">
          <a:xfrm>
            <a:off x="3956322" y="4345540"/>
            <a:ext cx="4237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/>
            <a:r>
              <a:rPr lang="ko-KR" altLang="en-US" sz="1000" b="0" dirty="0">
                <a:solidFill>
                  <a:srgbClr val="FF5050"/>
                </a:solidFill>
                <a:latin typeface="-윤명조120"/>
                <a:ea typeface="-윤명조120"/>
                <a:cs typeface="-윤명조120"/>
              </a:rPr>
              <a:t>여전한 품질 이미지 열세 </a:t>
            </a:r>
            <a:r>
              <a:rPr lang="en-US" altLang="ko-KR" sz="1000" b="0" dirty="0">
                <a:solidFill>
                  <a:srgbClr val="FF5050"/>
                </a:solidFill>
                <a:latin typeface="-윤명조120"/>
                <a:ea typeface="-윤명조120"/>
                <a:cs typeface="-윤명조120"/>
              </a:rPr>
              <a:t>&amp; </a:t>
            </a:r>
            <a:r>
              <a:rPr lang="ko-KR" altLang="en-US" sz="1000" b="0" dirty="0">
                <a:solidFill>
                  <a:srgbClr val="FF5050"/>
                </a:solidFill>
                <a:latin typeface="-윤명조120"/>
                <a:ea typeface="-윤명조120"/>
                <a:cs typeface="-윤명조120"/>
              </a:rPr>
              <a:t>전년 대비 </a:t>
            </a:r>
            <a:r>
              <a:rPr lang="ko-KR" altLang="en-US" sz="1000" b="0" dirty="0" smtClean="0">
                <a:solidFill>
                  <a:srgbClr val="FF5050"/>
                </a:solidFill>
                <a:latin typeface="-윤명조120"/>
                <a:ea typeface="-윤명조120"/>
                <a:cs typeface="-윤명조120"/>
              </a:rPr>
              <a:t>하락</a:t>
            </a:r>
            <a:endParaRPr lang="ko-KR" altLang="en-US" sz="1000" b="0" dirty="0">
              <a:solidFill>
                <a:srgbClr val="FF5050"/>
              </a:solidFill>
              <a:latin typeface="-윤명조120"/>
              <a:ea typeface="-윤명조120"/>
              <a:cs typeface="-윤명조120"/>
            </a:endParaRPr>
          </a:p>
        </p:txBody>
      </p:sp>
      <p:sp>
        <p:nvSpPr>
          <p:cNvPr id="2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5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9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802177" y="1772816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171867" y="1772816"/>
            <a:ext cx="4165683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광고매체 </a:t>
            </a:r>
          </a:p>
        </p:txBody>
      </p:sp>
      <p:sp>
        <p:nvSpPr>
          <p:cNvPr id="11" name="Rectangle 1059"/>
          <p:cNvSpPr>
            <a:spLocks noChangeArrowheads="1"/>
          </p:cNvSpPr>
          <p:nvPr/>
        </p:nvSpPr>
        <p:spPr bwMode="auto">
          <a:xfrm>
            <a:off x="4173841" y="2262030"/>
            <a:ext cx="4513244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TV, </a:t>
            </a:r>
            <a:r>
              <a:rPr lang="ko-KR" altLang="en-US" b="0" dirty="0" smtClean="0"/>
              <a:t>라디오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신문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잡지 등 </a:t>
            </a: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3802177" y="261523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4171867" y="2615231"/>
            <a:ext cx="4165683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err="1" smtClean="0"/>
              <a:t>비히클</a:t>
            </a:r>
            <a:r>
              <a:rPr kumimoji="1" lang="en-US" altLang="ko-KR" b="0" dirty="0" smtClean="0"/>
              <a:t>(Vehicle)</a:t>
            </a:r>
            <a:endParaRPr kumimoji="1" lang="ko-KR" altLang="en-US" b="0" dirty="0" smtClean="0"/>
          </a:p>
        </p:txBody>
      </p:sp>
      <p:sp>
        <p:nvSpPr>
          <p:cNvPr id="14" name="Rectangle 1059"/>
          <p:cNvSpPr>
            <a:spLocks noChangeArrowheads="1"/>
          </p:cNvSpPr>
          <p:nvPr/>
        </p:nvSpPr>
        <p:spPr bwMode="auto">
          <a:xfrm>
            <a:off x="4173841" y="3104445"/>
            <a:ext cx="4513244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매체 내에서 각각의 개별적 프로그램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      TV</a:t>
            </a:r>
            <a:r>
              <a:rPr lang="ko-KR" altLang="en-US" b="0" dirty="0" smtClean="0"/>
              <a:t>의 개별 프로그램</a:t>
            </a:r>
            <a:r>
              <a:rPr lang="en-US" altLang="ko-KR" b="0" dirty="0" smtClean="0"/>
              <a:t>(      </a:t>
            </a:r>
            <a:r>
              <a:rPr lang="ko-KR" altLang="en-US" b="0" dirty="0" smtClean="0"/>
              <a:t>각 드라마와 오락프로그램</a:t>
            </a:r>
            <a:r>
              <a:rPr lang="en-US" altLang="ko-KR" b="0" dirty="0" smtClean="0"/>
              <a:t>, </a:t>
            </a:r>
            <a:r>
              <a:rPr lang="ko-KR" altLang="en-US" b="0" dirty="0" smtClean="0"/>
              <a:t>뉴스 등</a:t>
            </a:r>
            <a:r>
              <a:rPr lang="en-US" altLang="ko-KR" b="0" dirty="0" smtClean="0"/>
              <a:t>)</a:t>
            </a:r>
            <a:r>
              <a:rPr lang="ko-KR" altLang="en-US" b="0" dirty="0" smtClean="0"/>
              <a:t> </a:t>
            </a:r>
          </a:p>
        </p:txBody>
      </p:sp>
      <p:sp>
        <p:nvSpPr>
          <p:cNvPr id="15" name="오른쪽 화살표 14"/>
          <p:cNvSpPr/>
          <p:nvPr/>
        </p:nvSpPr>
        <p:spPr bwMode="auto">
          <a:xfrm>
            <a:off x="4448652" y="3341634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3800872" y="369535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</a:rPr>
              <a:t>3</a:t>
            </a:r>
            <a:endParaRPr kumimoji="1" lang="en-US" altLang="ko-KR" b="0" dirty="0">
              <a:solidFill>
                <a:srgbClr val="000000"/>
              </a:solidFill>
            </a:endParaRP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170563" y="3695351"/>
            <a:ext cx="4166988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ko-KR" altLang="en-US" b="0" dirty="0" smtClean="0"/>
              <a:t>매체일정</a:t>
            </a:r>
          </a:p>
        </p:txBody>
      </p:sp>
      <p:sp>
        <p:nvSpPr>
          <p:cNvPr id="18" name="Rectangle 1059"/>
          <p:cNvSpPr>
            <a:spLocks noChangeArrowheads="1"/>
          </p:cNvSpPr>
          <p:nvPr/>
        </p:nvSpPr>
        <p:spPr bwMode="auto">
          <a:xfrm>
            <a:off x="4172536" y="4184565"/>
            <a:ext cx="4513244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ko-KR" altLang="en-US" b="0" dirty="0" smtClean="0"/>
              <a:t>특정 달에 단일 매체에 집행된 </a:t>
            </a:r>
            <a:r>
              <a:rPr lang="ko-KR" altLang="en-US" b="0" dirty="0" err="1" smtClean="0"/>
              <a:t>비히클과</a:t>
            </a:r>
            <a:r>
              <a:rPr lang="ko-KR" altLang="en-US" b="0" dirty="0" smtClean="0"/>
              <a:t> 광고 수의 조합</a:t>
            </a:r>
            <a:r>
              <a:rPr lang="en-US" altLang="ko-KR" b="0" dirty="0"/>
              <a:t/>
            </a:r>
            <a:br>
              <a:rPr lang="en-US" altLang="ko-KR" b="0" dirty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광고주가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월에 </a:t>
            </a:r>
            <a:r>
              <a:rPr lang="en-US" altLang="ko-KR" b="0" dirty="0" smtClean="0"/>
              <a:t>TV</a:t>
            </a:r>
            <a:r>
              <a:rPr lang="ko-KR" altLang="en-US" b="0" dirty="0" smtClean="0"/>
              <a:t>에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억을 들여 </a:t>
            </a:r>
            <a:r>
              <a:rPr lang="en-US" altLang="ko-KR" b="0" dirty="0" smtClean="0"/>
              <a:t>5</a:t>
            </a:r>
            <a:r>
              <a:rPr lang="ko-KR" altLang="en-US" b="0" dirty="0" smtClean="0"/>
              <a:t>개 프로그램에 각 회씩  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r>
              <a:rPr lang="en-US" altLang="ko-KR" b="0" dirty="0" smtClean="0"/>
              <a:t>      </a:t>
            </a:r>
            <a:r>
              <a:rPr lang="ko-KR" altLang="en-US" b="0" dirty="0" smtClean="0"/>
              <a:t>집행하였다면 이 전체가 </a:t>
            </a:r>
            <a:r>
              <a:rPr lang="en-US" altLang="ko-KR" b="0" dirty="0" smtClean="0"/>
              <a:t>2</a:t>
            </a:r>
            <a:r>
              <a:rPr lang="ko-KR" altLang="en-US" b="0" dirty="0" smtClean="0"/>
              <a:t>월 </a:t>
            </a:r>
            <a:r>
              <a:rPr lang="en-US" altLang="ko-KR" b="0" dirty="0" smtClean="0"/>
              <a:t>TV</a:t>
            </a:r>
            <a:r>
              <a:rPr lang="ko-KR" altLang="en-US" b="0" dirty="0" smtClean="0"/>
              <a:t>광고 매체일정임   </a:t>
            </a:r>
          </a:p>
        </p:txBody>
      </p:sp>
      <p:pic>
        <p:nvPicPr>
          <p:cNvPr id="19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51872" y="44323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66610" y="41529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sp>
        <p:nvSpPr>
          <p:cNvPr id="24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04</a:t>
            </a:r>
            <a:endParaRPr kumimoji="1" lang="en-US" altLang="ko-KR" sz="900" b="0" dirty="0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/>
              <a:t>매체</a:t>
            </a:r>
            <a:r>
              <a:rPr kumimoji="1" lang="en-US" altLang="ko-KR" b="0" dirty="0" smtClean="0"/>
              <a:t> </a:t>
            </a:r>
            <a:r>
              <a:rPr kumimoji="1" lang="ko-KR" altLang="en-US" b="0" dirty="0" err="1" smtClean="0"/>
              <a:t>비히클의</a:t>
            </a:r>
            <a:r>
              <a:rPr kumimoji="1" lang="ko-KR" altLang="en-US" b="0" dirty="0" smtClean="0"/>
              <a:t> 정의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8454" y="1297944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pic>
        <p:nvPicPr>
          <p:cNvPr id="21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9648" y="332780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78122" y="156742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Cars ♥ S-Oil</a:t>
            </a:r>
            <a:endParaRPr lang="ko-KR" altLang="en-US" sz="10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3849000" y="1845773"/>
            <a:ext cx="4237038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FF5050"/>
              </a:buClr>
              <a:defRPr/>
            </a:pPr>
            <a:r>
              <a:rPr lang="ko-KR" altLang="en-US" sz="1050" b="0" dirty="0">
                <a:latin typeface="+mn-ea"/>
              </a:rPr>
              <a:t>광고적으로는 선전(善戰)</a:t>
            </a:r>
            <a:endParaRPr lang="en-US" altLang="ko-KR" sz="1050" b="0" dirty="0">
              <a:latin typeface="+mn-ea"/>
            </a:endParaRPr>
          </a:p>
          <a:p>
            <a:pPr algn="ctr">
              <a:lnSpc>
                <a:spcPct val="150000"/>
              </a:lnSpc>
              <a:buClr>
                <a:srgbClr val="FF5050"/>
              </a:buClr>
              <a:defRPr/>
            </a:pPr>
            <a:r>
              <a:rPr lang="ko-KR" altLang="en-US" sz="1050" b="0" dirty="0">
                <a:latin typeface="+mn-ea"/>
              </a:rPr>
              <a:t>그러나 </a:t>
            </a:r>
            <a:r>
              <a:rPr lang="ko-KR" altLang="en-US" sz="1050" b="0" dirty="0" err="1">
                <a:latin typeface="+mn-ea"/>
              </a:rPr>
              <a:t>품질력</a:t>
            </a:r>
            <a:r>
              <a:rPr lang="ko-KR" altLang="en-US" sz="1050" b="0" dirty="0">
                <a:latin typeface="+mn-ea"/>
              </a:rPr>
              <a:t> 인식은 여전히 하위</a:t>
            </a:r>
            <a:r>
              <a:rPr lang="en-US" altLang="ko-KR" sz="1050" b="0" dirty="0">
                <a:latin typeface="+mn-ea"/>
              </a:rPr>
              <a:t> </a:t>
            </a:r>
            <a:endParaRPr lang="ko-KR" altLang="en-US" sz="1050" b="0" dirty="0">
              <a:latin typeface="+mn-ea"/>
            </a:endParaRPr>
          </a:p>
        </p:txBody>
      </p:sp>
      <p:sp>
        <p:nvSpPr>
          <p:cNvPr id="35" name="TextBox 43"/>
          <p:cNvSpPr txBox="1">
            <a:spLocks noChangeArrowheads="1"/>
          </p:cNvSpPr>
          <p:nvPr/>
        </p:nvSpPr>
        <p:spPr bwMode="auto">
          <a:xfrm>
            <a:off x="3849000" y="2831819"/>
            <a:ext cx="42370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Clr>
                <a:srgbClr val="FF5050"/>
              </a:buClr>
            </a:pPr>
            <a:r>
              <a:rPr lang="ko-KR" altLang="en-US" sz="1000" b="0"/>
              <a:t>소비자들의 마음속에서는</a:t>
            </a:r>
            <a:r>
              <a:rPr lang="en-US" altLang="ko-KR" sz="1000" b="0"/>
              <a:t>?</a:t>
            </a:r>
            <a:endParaRPr lang="ko-KR" altLang="en-US" sz="1000" b="0"/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4709948" y="3284413"/>
            <a:ext cx="1013433" cy="9398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휘발유 품질에</a:t>
            </a:r>
          </a:p>
          <a:p>
            <a:pPr algn="ctr" eaLnBrk="1" hangingPunct="1"/>
            <a:r>
              <a:rPr lang="ko-KR" altLang="en-US" sz="1000" b="0"/>
              <a:t>차이 있다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5273162" y="4616326"/>
            <a:ext cx="26693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&lt;</a:t>
            </a:r>
            <a:r>
              <a:rPr lang="ko-KR" altLang="en-US" sz="1000" b="0"/>
              <a:t>출처</a:t>
            </a:r>
            <a:r>
              <a:rPr lang="en-US" altLang="ko-KR" sz="1000" b="0"/>
              <a:t> : </a:t>
            </a:r>
            <a:r>
              <a:rPr lang="ko-KR" altLang="en-US" sz="1000" b="0"/>
              <a:t>제일기획 전국 소비자 조사</a:t>
            </a:r>
            <a:r>
              <a:rPr lang="en-US" altLang="ko-KR" sz="1000" b="0"/>
              <a:t>(2005)&gt;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4940368" y="4276601"/>
            <a:ext cx="596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19.4%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850103" y="3776538"/>
            <a:ext cx="4056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VS.</a:t>
            </a: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6294274" y="3278063"/>
            <a:ext cx="983820" cy="952500"/>
          </a:xfrm>
          <a:prstGeom prst="ellipse">
            <a:avLst/>
          </a:prstGeom>
          <a:solidFill>
            <a:srgbClr val="FF990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휘발유 품질에</a:t>
            </a:r>
          </a:p>
          <a:p>
            <a:pPr algn="ctr" eaLnBrk="1" hangingPunct="1"/>
            <a:r>
              <a:rPr lang="ko-KR" altLang="en-US" sz="1000" b="0"/>
              <a:t>차이 없다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6507230" y="4276601"/>
            <a:ext cx="5967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79.6%</a:t>
            </a:r>
          </a:p>
        </p:txBody>
      </p:sp>
      <p:sp>
        <p:nvSpPr>
          <p:cNvPr id="42" name="AutoShape 100"/>
          <p:cNvSpPr>
            <a:spLocks noChangeArrowheads="1"/>
          </p:cNvSpPr>
          <p:nvPr/>
        </p:nvSpPr>
        <p:spPr bwMode="auto">
          <a:xfrm>
            <a:off x="4232920" y="3212976"/>
            <a:ext cx="3600400" cy="1360487"/>
          </a:xfrm>
          <a:prstGeom prst="roundRect">
            <a:avLst>
              <a:gd name="adj" fmla="val 4176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43" name="TextBox 42"/>
          <p:cNvSpPr txBox="1"/>
          <p:nvPr/>
        </p:nvSpPr>
        <p:spPr>
          <a:xfrm>
            <a:off x="3849000" y="2399771"/>
            <a:ext cx="4237038" cy="3347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FF5050"/>
              </a:buClr>
              <a:defRPr/>
            </a:pPr>
            <a:r>
              <a:rPr lang="en-US" altLang="ko-KR" sz="1050" b="0" dirty="0">
                <a:solidFill>
                  <a:srgbClr val="FF5050"/>
                </a:solidFill>
                <a:latin typeface="+mn-ea"/>
              </a:rPr>
              <a:t>WHY?</a:t>
            </a:r>
            <a:endParaRPr lang="ko-KR" altLang="en-US" sz="1050" b="0" dirty="0">
              <a:solidFill>
                <a:srgbClr val="FF5050"/>
              </a:solidFill>
              <a:latin typeface="+mn-ea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25513" y="5095594"/>
            <a:ext cx="1736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>
                <a:solidFill>
                  <a:srgbClr val="FF5050"/>
                </a:solidFill>
              </a:rPr>
              <a:t>그냥 가까운 데로 간다</a:t>
            </a:r>
            <a:r>
              <a:rPr lang="en-US" altLang="ko-KR" sz="1000" b="0">
                <a:solidFill>
                  <a:srgbClr val="FF5050"/>
                </a:solidFill>
              </a:rPr>
              <a:t>. </a:t>
            </a:r>
          </a:p>
          <a:p>
            <a:pPr algn="r" eaLnBrk="1" hangingPunct="1">
              <a:buClr>
                <a:srgbClr val="FF5050"/>
              </a:buClr>
            </a:pPr>
            <a:r>
              <a:rPr lang="ko-KR" altLang="en-US" sz="1000" b="0">
                <a:solidFill>
                  <a:srgbClr val="FF5050"/>
                </a:solidFill>
              </a:rPr>
              <a:t>가까운 데가 품질도 좋다</a:t>
            </a:r>
            <a:r>
              <a:rPr lang="en-US" altLang="ko-KR" sz="1000" b="0">
                <a:solidFill>
                  <a:srgbClr val="FF5050"/>
                </a:solidFill>
              </a:rPr>
              <a:t>.</a:t>
            </a:r>
            <a:endParaRPr lang="ko-KR" altLang="en-US" sz="1000" b="0">
              <a:solidFill>
                <a:srgbClr val="FF5050"/>
              </a:solidFill>
            </a:endParaRPr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6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9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82943" y="1567425"/>
            <a:ext cx="4572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이런 상황에서</a:t>
            </a:r>
          </a:p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Cars ♥ </a:t>
            </a:r>
            <a:r>
              <a:rPr lang="en-US" altLang="ko-KR" sz="1000" b="0" dirty="0" smtClean="0"/>
              <a:t>S-Oil </a:t>
            </a:r>
            <a:r>
              <a:rPr lang="ko-KR" altLang="en-US" sz="1000" b="0" dirty="0"/>
              <a:t>캠페인의 </a:t>
            </a:r>
            <a:r>
              <a:rPr lang="en-US" altLang="ko-KR" sz="1000" b="0" dirty="0"/>
              <a:t>Impact</a:t>
            </a:r>
            <a:r>
              <a:rPr lang="ko-KR" altLang="en-US" sz="1000" b="0" dirty="0"/>
              <a:t>는 제한적</a:t>
            </a:r>
            <a:r>
              <a:rPr lang="en-US" altLang="ko-KR" sz="1000" b="0" dirty="0"/>
              <a:t>(</a:t>
            </a:r>
            <a:r>
              <a:rPr lang="ko-KR" altLang="en-US" sz="1000" b="0" dirty="0"/>
              <a:t>制限的</a:t>
            </a:r>
            <a:r>
              <a:rPr lang="en-US" altLang="ko-KR" sz="1000" b="0" dirty="0"/>
              <a:t>)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3918587" y="2056797"/>
            <a:ext cx="4135438" cy="2736850"/>
          </a:xfrm>
          <a:prstGeom prst="roundRect">
            <a:avLst>
              <a:gd name="adj" fmla="val 5532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4220168" y="4380897"/>
            <a:ext cx="43823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인지</a:t>
            </a: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4999631" y="4380897"/>
            <a:ext cx="43823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이해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779093" y="4380897"/>
            <a:ext cx="43823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호감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6558556" y="4380897"/>
            <a:ext cx="43823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구매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7338018" y="4380897"/>
            <a:ext cx="43823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평가</a:t>
            </a: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5489199" y="2269522"/>
            <a:ext cx="9973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dist" eaLnBrk="1" hangingPunct="1"/>
            <a:r>
              <a:rPr lang="en-US" altLang="ko-KR" sz="1000" b="0"/>
              <a:t>[</a:t>
            </a:r>
            <a:r>
              <a:rPr lang="ko-KR" altLang="en-US" sz="1000" b="0"/>
              <a:t>광고 영향력</a:t>
            </a:r>
            <a:r>
              <a:rPr lang="en-US" altLang="ko-KR" sz="1000" b="0"/>
              <a:t>]</a:t>
            </a: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31400"/>
              </p:ext>
            </p:extLst>
          </p:nvPr>
        </p:nvGraphicFramePr>
        <p:xfrm>
          <a:off x="3945575" y="2544159"/>
          <a:ext cx="39925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차트" r:id="rId3" imgW="9001125" imgH="4057650" progId="MSGraph.Chart.8">
                  <p:embed followColorScheme="full"/>
                </p:oleObj>
              </mc:Choice>
              <mc:Fallback>
                <p:oleObj name="차트" r:id="rId3" imgW="9001125" imgH="40576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575" y="2544159"/>
                        <a:ext cx="3992562" cy="180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7041200" y="2255234"/>
            <a:ext cx="720725" cy="576263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7101525" y="2313972"/>
            <a:ext cx="120650" cy="1143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7101525" y="2658459"/>
            <a:ext cx="120650" cy="1143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7101525" y="2485422"/>
            <a:ext cx="120650" cy="114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7252337" y="2256822"/>
            <a:ext cx="49274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1000" b="0"/>
              <a:t>S-Oil</a:t>
            </a:r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7257100" y="2429859"/>
            <a:ext cx="34847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1000" b="0"/>
              <a:t>SK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7257100" y="2601309"/>
            <a:ext cx="40297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1000" b="0"/>
              <a:t>GS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953000" y="4868259"/>
            <a:ext cx="31935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/>
              <a:t>&lt;</a:t>
            </a:r>
            <a:r>
              <a:rPr lang="ko-KR" altLang="en-US" sz="1000" b="0" dirty="0"/>
              <a:t>출처</a:t>
            </a:r>
            <a:r>
              <a:rPr lang="en-US" altLang="ko-KR" sz="1000" b="0" dirty="0"/>
              <a:t> : </a:t>
            </a:r>
            <a:r>
              <a:rPr lang="ko-KR" altLang="en-US" sz="1000" b="0" dirty="0"/>
              <a:t>제일기획 소비자접점 </a:t>
            </a:r>
            <a:r>
              <a:rPr lang="en-US" altLang="ko-KR" sz="1000" b="0" dirty="0"/>
              <a:t>KISS </a:t>
            </a:r>
            <a:r>
              <a:rPr lang="ko-KR" altLang="en-US" sz="1000" b="0" dirty="0"/>
              <a:t>조사</a:t>
            </a:r>
            <a:r>
              <a:rPr lang="en-US" altLang="ko-KR" sz="1000" b="0" dirty="0"/>
              <a:t>(</a:t>
            </a:r>
            <a:r>
              <a:rPr lang="en-US" altLang="ko-KR" sz="1000" b="0" dirty="0" smtClean="0"/>
              <a:t>2005. 12</a:t>
            </a:r>
            <a:r>
              <a:rPr lang="en-US" altLang="ko-KR" sz="1000" b="0" dirty="0"/>
              <a:t>)&gt;</a:t>
            </a:r>
          </a:p>
        </p:txBody>
      </p:sp>
      <p:sp>
        <p:nvSpPr>
          <p:cNvPr id="48" name="TextBox 43"/>
          <p:cNvSpPr txBox="1">
            <a:spLocks noChangeArrowheads="1"/>
          </p:cNvSpPr>
          <p:nvPr/>
        </p:nvSpPr>
        <p:spPr bwMode="auto">
          <a:xfrm>
            <a:off x="4736802" y="5131784"/>
            <a:ext cx="3384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머리는 움직였으되 </a:t>
            </a:r>
          </a:p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마음을</a:t>
            </a:r>
            <a:r>
              <a:rPr lang="en-US" altLang="ko-KR" sz="1000" b="0" dirty="0">
                <a:solidFill>
                  <a:srgbClr val="FF5050"/>
                </a:solidFill>
              </a:rPr>
              <a:t>, </a:t>
            </a:r>
            <a:r>
              <a:rPr lang="ko-KR" altLang="en-US" sz="1000" b="0" dirty="0">
                <a:solidFill>
                  <a:srgbClr val="FF5050"/>
                </a:solidFill>
              </a:rPr>
              <a:t>몸을 움직이지 </a:t>
            </a:r>
            <a:r>
              <a:rPr lang="ko-KR" altLang="en-US" sz="1000" b="0" dirty="0" smtClean="0">
                <a:solidFill>
                  <a:srgbClr val="FF5050"/>
                </a:solidFill>
              </a:rPr>
              <a:t>못했다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>.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7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6019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78122" y="157870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또 하나의 우려상황</a:t>
            </a:r>
          </a:p>
        </p:txBody>
      </p:sp>
      <p:sp>
        <p:nvSpPr>
          <p:cNvPr id="58" name="Rectangle 25"/>
          <p:cNvSpPr>
            <a:spLocks noChangeArrowheads="1"/>
          </p:cNvSpPr>
          <p:nvPr/>
        </p:nvSpPr>
        <p:spPr bwMode="auto">
          <a:xfrm>
            <a:off x="7236335" y="2277515"/>
            <a:ext cx="720725" cy="576263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7296660" y="2336253"/>
            <a:ext cx="120650" cy="114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>
            <a:off x="7296660" y="2680740"/>
            <a:ext cx="120650" cy="1143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7296660" y="2507703"/>
            <a:ext cx="120650" cy="1143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7430496" y="2279103"/>
            <a:ext cx="49274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S-Oil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7437544" y="2452140"/>
            <a:ext cx="348470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SK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421614" y="2623590"/>
            <a:ext cx="359692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/>
              <a:t>GS</a:t>
            </a:r>
          </a:p>
        </p:txBody>
      </p:sp>
      <p:grpSp>
        <p:nvGrpSpPr>
          <p:cNvPr id="65" name="그룹 66"/>
          <p:cNvGrpSpPr>
            <a:grpSpLocks/>
          </p:cNvGrpSpPr>
          <p:nvPr/>
        </p:nvGrpSpPr>
        <p:grpSpPr bwMode="auto">
          <a:xfrm>
            <a:off x="3872880" y="2209253"/>
            <a:ext cx="3269794" cy="2093226"/>
            <a:chOff x="3597276" y="2708225"/>
            <a:chExt cx="4460874" cy="2857015"/>
          </a:xfrm>
        </p:grpSpPr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4159250" y="2708225"/>
            <a:ext cx="3898900" cy="2603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8" name="차트" r:id="rId3" imgW="6096119" imgH="4076581" progId="MSGraph.Chart.8">
                    <p:embed followColorScheme="full"/>
                  </p:oleObj>
                </mc:Choice>
                <mc:Fallback>
                  <p:oleObj name="차트" r:id="rId3" imgW="6096119" imgH="4076581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250" y="2708225"/>
                          <a:ext cx="3898900" cy="2603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7" name="Group 32"/>
            <p:cNvGrpSpPr>
              <a:grpSpLocks/>
            </p:cNvGrpSpPr>
            <p:nvPr/>
          </p:nvGrpSpPr>
          <p:grpSpPr bwMode="auto">
            <a:xfrm>
              <a:off x="3597276" y="2708228"/>
              <a:ext cx="661988" cy="2424118"/>
              <a:chOff x="258" y="890"/>
              <a:chExt cx="417" cy="1527"/>
            </a:xfrm>
          </p:grpSpPr>
          <p:sp>
            <p:nvSpPr>
              <p:cNvPr id="73" name="Text Box 33"/>
              <p:cNvSpPr txBox="1">
                <a:spLocks noChangeArrowheads="1"/>
              </p:cNvSpPr>
              <p:nvPr/>
            </p:nvSpPr>
            <p:spPr bwMode="auto">
              <a:xfrm>
                <a:off x="280" y="1979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20%</a:t>
                </a:r>
              </a:p>
            </p:txBody>
          </p:sp>
          <p:sp>
            <p:nvSpPr>
              <p:cNvPr id="74" name="Text Box 34"/>
              <p:cNvSpPr txBox="1">
                <a:spLocks noChangeArrowheads="1"/>
              </p:cNvSpPr>
              <p:nvPr/>
            </p:nvSpPr>
            <p:spPr bwMode="auto">
              <a:xfrm>
                <a:off x="280" y="1787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30%</a:t>
                </a:r>
              </a:p>
            </p:txBody>
          </p:sp>
          <p:sp>
            <p:nvSpPr>
              <p:cNvPr id="75" name="Text Box 35"/>
              <p:cNvSpPr txBox="1">
                <a:spLocks noChangeArrowheads="1"/>
              </p:cNvSpPr>
              <p:nvPr/>
            </p:nvSpPr>
            <p:spPr bwMode="auto">
              <a:xfrm>
                <a:off x="286" y="1570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40%</a:t>
                </a:r>
              </a:p>
            </p:txBody>
          </p:sp>
          <p:sp>
            <p:nvSpPr>
              <p:cNvPr id="76" name="Text Box 36"/>
              <p:cNvSpPr txBox="1">
                <a:spLocks noChangeArrowheads="1"/>
              </p:cNvSpPr>
              <p:nvPr/>
            </p:nvSpPr>
            <p:spPr bwMode="auto">
              <a:xfrm>
                <a:off x="285" y="1344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50%</a:t>
                </a:r>
              </a:p>
            </p:txBody>
          </p:sp>
          <p:sp>
            <p:nvSpPr>
              <p:cNvPr id="77" name="Text Box 37"/>
              <p:cNvSpPr txBox="1">
                <a:spLocks noChangeArrowheads="1"/>
              </p:cNvSpPr>
              <p:nvPr/>
            </p:nvSpPr>
            <p:spPr bwMode="auto">
              <a:xfrm>
                <a:off x="285" y="1117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60%</a:t>
                </a:r>
              </a:p>
            </p:txBody>
          </p:sp>
          <p:sp>
            <p:nvSpPr>
              <p:cNvPr id="78" name="Text Box 38"/>
              <p:cNvSpPr txBox="1">
                <a:spLocks noChangeArrowheads="1"/>
              </p:cNvSpPr>
              <p:nvPr/>
            </p:nvSpPr>
            <p:spPr bwMode="auto">
              <a:xfrm>
                <a:off x="284" y="890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70%</a:t>
                </a:r>
              </a:p>
            </p:txBody>
          </p:sp>
          <p:sp>
            <p:nvSpPr>
              <p:cNvPr id="79" name="Text Box 39"/>
              <p:cNvSpPr txBox="1">
                <a:spLocks noChangeArrowheads="1"/>
              </p:cNvSpPr>
              <p:nvPr/>
            </p:nvSpPr>
            <p:spPr bwMode="auto">
              <a:xfrm>
                <a:off x="258" y="2205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10%</a:t>
                </a:r>
              </a:p>
            </p:txBody>
          </p:sp>
        </p:grpSp>
        <p:sp>
          <p:nvSpPr>
            <p:cNvPr id="68" name="Text Box 40"/>
            <p:cNvSpPr txBox="1">
              <a:spLocks noChangeArrowheads="1"/>
            </p:cNvSpPr>
            <p:nvPr/>
          </p:nvSpPr>
          <p:spPr bwMode="auto">
            <a:xfrm>
              <a:off x="4045224" y="5229176"/>
              <a:ext cx="529674" cy="3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3</a:t>
              </a:r>
              <a:r>
                <a:rPr lang="ko-KR" altLang="en-US" sz="1000" b="0"/>
                <a:t>월</a:t>
              </a:r>
            </a:p>
          </p:txBody>
        </p:sp>
        <p:sp>
          <p:nvSpPr>
            <p:cNvPr id="69" name="Text Box 41"/>
            <p:cNvSpPr txBox="1">
              <a:spLocks noChangeArrowheads="1"/>
            </p:cNvSpPr>
            <p:nvPr/>
          </p:nvSpPr>
          <p:spPr bwMode="auto">
            <a:xfrm>
              <a:off x="4984233" y="5225999"/>
              <a:ext cx="529674" cy="3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5</a:t>
              </a:r>
              <a:r>
                <a:rPr lang="ko-KR" altLang="en-US" sz="1000" b="0"/>
                <a:t>월</a:t>
              </a:r>
            </a:p>
          </p:txBody>
        </p:sp>
        <p:sp>
          <p:nvSpPr>
            <p:cNvPr id="70" name="Text Box 42"/>
            <p:cNvSpPr txBox="1">
              <a:spLocks noChangeArrowheads="1"/>
            </p:cNvSpPr>
            <p:nvPr/>
          </p:nvSpPr>
          <p:spPr bwMode="auto">
            <a:xfrm>
              <a:off x="5854977" y="5225999"/>
              <a:ext cx="529674" cy="3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7</a:t>
              </a:r>
              <a:r>
                <a:rPr lang="ko-KR" altLang="en-US" sz="1000" b="0"/>
                <a:t>월</a:t>
              </a:r>
            </a:p>
          </p:txBody>
        </p:sp>
        <p:sp>
          <p:nvSpPr>
            <p:cNvPr id="71" name="Text Box 43"/>
            <p:cNvSpPr txBox="1">
              <a:spLocks noChangeArrowheads="1"/>
            </p:cNvSpPr>
            <p:nvPr/>
          </p:nvSpPr>
          <p:spPr bwMode="auto">
            <a:xfrm>
              <a:off x="6670950" y="5225999"/>
              <a:ext cx="529674" cy="3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9</a:t>
              </a:r>
              <a:r>
                <a:rPr lang="ko-KR" altLang="en-US" sz="1000" b="0"/>
                <a:t>월</a:t>
              </a:r>
            </a:p>
          </p:txBody>
        </p:sp>
        <p:sp>
          <p:nvSpPr>
            <p:cNvPr id="72" name="Text Box 44"/>
            <p:cNvSpPr txBox="1">
              <a:spLocks noChangeArrowheads="1"/>
            </p:cNvSpPr>
            <p:nvPr/>
          </p:nvSpPr>
          <p:spPr bwMode="auto">
            <a:xfrm>
              <a:off x="7411722" y="5225999"/>
              <a:ext cx="632458" cy="33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12</a:t>
              </a:r>
              <a:r>
                <a:rPr lang="ko-KR" altLang="en-US" sz="1000" b="0"/>
                <a:t>월</a:t>
              </a:r>
            </a:p>
          </p:txBody>
        </p:sp>
      </p:grpSp>
      <p:sp>
        <p:nvSpPr>
          <p:cNvPr id="80" name="AutoShape 32"/>
          <p:cNvSpPr>
            <a:spLocks noChangeArrowheads="1"/>
          </p:cNvSpPr>
          <p:nvPr/>
        </p:nvSpPr>
        <p:spPr bwMode="auto">
          <a:xfrm>
            <a:off x="3932747" y="1928265"/>
            <a:ext cx="4118149" cy="2520950"/>
          </a:xfrm>
          <a:prstGeom prst="roundRect">
            <a:avLst>
              <a:gd name="adj" fmla="val 5532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>
            <a:off x="5482443" y="4520653"/>
            <a:ext cx="26965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/>
              <a:t>&lt;</a:t>
            </a:r>
            <a:r>
              <a:rPr lang="ko-KR" altLang="en-US" sz="1000" b="0" dirty="0"/>
              <a:t>출처</a:t>
            </a:r>
            <a:r>
              <a:rPr lang="en-US" altLang="ko-KR" sz="1000" b="0" dirty="0"/>
              <a:t> : </a:t>
            </a:r>
            <a:r>
              <a:rPr lang="ko-KR" altLang="en-US" sz="1000" b="0" dirty="0" err="1"/>
              <a:t>에쓰오일</a:t>
            </a:r>
            <a:r>
              <a:rPr lang="ko-KR" altLang="en-US" sz="1000" b="0" dirty="0"/>
              <a:t> 광고효과조사</a:t>
            </a:r>
            <a:r>
              <a:rPr lang="en-US" altLang="ko-KR" sz="1000" b="0" dirty="0"/>
              <a:t>(</a:t>
            </a:r>
            <a:r>
              <a:rPr lang="en-US" altLang="ko-KR" sz="1000" b="0" dirty="0" smtClean="0"/>
              <a:t>2005. 08</a:t>
            </a:r>
            <a:r>
              <a:rPr lang="en-US" altLang="ko-KR" sz="1000" b="0" dirty="0"/>
              <a:t>)&gt;</a:t>
            </a:r>
          </a:p>
        </p:txBody>
      </p:sp>
      <p:sp>
        <p:nvSpPr>
          <p:cNvPr id="82" name="TextBox 43"/>
          <p:cNvSpPr txBox="1">
            <a:spLocks noChangeArrowheads="1"/>
          </p:cNvSpPr>
          <p:nvPr/>
        </p:nvSpPr>
        <p:spPr bwMode="auto">
          <a:xfrm>
            <a:off x="4736802" y="4890426"/>
            <a:ext cx="3384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광고 호감도가 점차 하락하며</a:t>
            </a:r>
          </a:p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광고 주목도가 떨어지는 추세</a:t>
            </a:r>
          </a:p>
          <a:p>
            <a:pPr algn="r" eaLnBrk="1" hangingPunct="1">
              <a:buClr>
                <a:srgbClr val="FF5050"/>
              </a:buClr>
            </a:pPr>
            <a:endParaRPr lang="ko-KR" altLang="en-US" sz="1000" b="0" dirty="0">
              <a:solidFill>
                <a:srgbClr val="FF5050"/>
              </a:solidFill>
            </a:endParaRPr>
          </a:p>
        </p:txBody>
      </p:sp>
      <p:sp>
        <p:nvSpPr>
          <p:cNvPr id="30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8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5003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RW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80" y="1915534"/>
            <a:ext cx="1401763" cy="16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ooks-bi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2" b="71519"/>
          <a:stretch>
            <a:fillRect/>
          </a:stretch>
        </p:blipFill>
        <p:spPr bwMode="auto">
          <a:xfrm>
            <a:off x="4056905" y="1915534"/>
            <a:ext cx="1176338" cy="16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 descr="200512020262_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43" y="1915534"/>
            <a:ext cx="1177925" cy="16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636344" y="1674234"/>
            <a:ext cx="1353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1000" b="0" dirty="0"/>
              <a:t>[Richard Wiseman]</a:t>
            </a:r>
          </a:p>
        </p:txBody>
      </p:sp>
      <p:sp>
        <p:nvSpPr>
          <p:cNvPr id="26" name="직사각형 27"/>
          <p:cNvSpPr>
            <a:spLocks noChangeArrowheads="1"/>
          </p:cNvSpPr>
          <p:nvPr/>
        </p:nvSpPr>
        <p:spPr bwMode="auto">
          <a:xfrm>
            <a:off x="3693368" y="3604954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느껴지십니까</a:t>
            </a:r>
            <a:r>
              <a:rPr lang="en-US" altLang="ko-KR" sz="1000" b="0" dirty="0"/>
              <a:t>?</a:t>
            </a:r>
            <a:r>
              <a:rPr lang="ko-KR" altLang="en-US" sz="1000" b="0" dirty="0"/>
              <a:t> </a:t>
            </a:r>
            <a:r>
              <a:rPr lang="en-US" altLang="ko-KR" sz="1000" b="0" dirty="0"/>
              <a:t/>
            </a:r>
            <a:br>
              <a:rPr lang="en-US" altLang="ko-KR" sz="1000" b="0" dirty="0"/>
            </a:br>
            <a:r>
              <a:rPr lang="ko-KR" altLang="en-US" sz="1000" b="0" dirty="0"/>
              <a:t>요지부동의 고정관념으로 </a:t>
            </a:r>
            <a:r>
              <a:rPr lang="en-US" altLang="ko-KR" sz="1000" b="0" dirty="0"/>
              <a:t>S-Oil</a:t>
            </a:r>
            <a:r>
              <a:rPr lang="ko-KR" altLang="en-US" sz="1000" b="0" dirty="0"/>
              <a:t>을 보게 되니</a:t>
            </a:r>
            <a:endParaRPr lang="en-US" altLang="ko-KR" sz="1000" b="0" dirty="0"/>
          </a:p>
        </p:txBody>
      </p:sp>
      <p:pic>
        <p:nvPicPr>
          <p:cNvPr id="27" name="Picture 8" descr="ci_img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8" t="26151" r="17732" b="30322"/>
          <a:stretch>
            <a:fillRect/>
          </a:stretch>
        </p:blipFill>
        <p:spPr bwMode="auto">
          <a:xfrm>
            <a:off x="5589150" y="4607586"/>
            <a:ext cx="1041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60075029">
            <a:hlinkClick r:id="rId7" tooltip="클릭하면 다음이미지로 넘어갑니다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37" y="4088474"/>
            <a:ext cx="123482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60024660">
            <a:hlinkClick r:id="rId9" tooltip="클릭하면 다음이미지로 넘어갑니다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75" y="4096411"/>
            <a:ext cx="135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4038162" y="3988461"/>
            <a:ext cx="3948113" cy="1512888"/>
          </a:xfrm>
          <a:prstGeom prst="roundRect">
            <a:avLst>
              <a:gd name="adj" fmla="val 5532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4818335" y="5542624"/>
            <a:ext cx="3375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보되 보지 못하고</a:t>
            </a:r>
            <a:r>
              <a:rPr lang="en-US" altLang="ko-KR" sz="1000" b="0" dirty="0">
                <a:solidFill>
                  <a:srgbClr val="FF5050"/>
                </a:solidFill>
              </a:rPr>
              <a:t>, </a:t>
            </a:r>
            <a:r>
              <a:rPr lang="ko-KR" altLang="en-US" sz="1000" b="0" dirty="0">
                <a:solidFill>
                  <a:srgbClr val="FF5050"/>
                </a:solidFill>
              </a:rPr>
              <a:t>알되 알지 </a:t>
            </a:r>
            <a:r>
              <a:rPr lang="ko-KR" altLang="en-US" sz="1000" b="0" dirty="0" smtClean="0">
                <a:solidFill>
                  <a:srgbClr val="FF5050"/>
                </a:solidFill>
              </a:rPr>
              <a:t>못한다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>.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sp>
        <p:nvSpPr>
          <p:cNvPr id="32" name="직사각형 27"/>
          <p:cNvSpPr>
            <a:spLocks noChangeArrowheads="1"/>
          </p:cNvSpPr>
          <p:nvPr/>
        </p:nvSpPr>
        <p:spPr bwMode="auto">
          <a:xfrm>
            <a:off x="3673748" y="156742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smtClean="0"/>
              <a:t>놀라운 실험</a:t>
            </a:r>
            <a:endParaRPr lang="ko-KR" altLang="en-US" sz="1000" b="0" dirty="0"/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9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6486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4387676" y="2062402"/>
            <a:ext cx="3363912" cy="1527175"/>
            <a:chOff x="703" y="890"/>
            <a:chExt cx="4157" cy="1817"/>
          </a:xfrm>
        </p:grpSpPr>
        <p:pic>
          <p:nvPicPr>
            <p:cNvPr id="28" name="Picture 10" descr="tv_simg17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978"/>
            <a:stretch>
              <a:fillRect/>
            </a:stretch>
          </p:blipFill>
          <p:spPr bwMode="auto">
            <a:xfrm>
              <a:off x="2502" y="892"/>
              <a:ext cx="1542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campa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4" t="11897" r="57115" b="11031"/>
            <a:stretch>
              <a:fillRect/>
            </a:stretch>
          </p:blipFill>
          <p:spPr bwMode="auto">
            <a:xfrm>
              <a:off x="703" y="890"/>
              <a:ext cx="1723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" descr="tv_simg19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891"/>
            <a:stretch>
              <a:fillRect/>
            </a:stretch>
          </p:blipFill>
          <p:spPr bwMode="auto">
            <a:xfrm>
              <a:off x="3318" y="1611"/>
              <a:ext cx="154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3955876" y="1927465"/>
            <a:ext cx="4087812" cy="1800225"/>
          </a:xfrm>
          <a:prstGeom prst="roundRect">
            <a:avLst>
              <a:gd name="adj" fmla="val 5532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4232920" y="4316225"/>
            <a:ext cx="4017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휘발유는 똑같다는 ‘소비자의 고정관념’을 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/>
            </a:r>
            <a:br>
              <a:rPr lang="en-US" altLang="ko-KR" sz="1000" b="0" dirty="0" smtClean="0">
                <a:solidFill>
                  <a:srgbClr val="FF5050"/>
                </a:solidFill>
              </a:rPr>
            </a:br>
            <a:r>
              <a:rPr lang="ko-KR" altLang="en-US" sz="1000" b="0" dirty="0" smtClean="0">
                <a:solidFill>
                  <a:srgbClr val="FF5050"/>
                </a:solidFill>
              </a:rPr>
              <a:t>아직은 </a:t>
            </a:r>
            <a:r>
              <a:rPr lang="ko-KR" altLang="en-US" sz="1000" b="0" dirty="0">
                <a:solidFill>
                  <a:srgbClr val="FF5050"/>
                </a:solidFill>
              </a:rPr>
              <a:t>넘어서지 못하고 있음</a:t>
            </a:r>
          </a:p>
        </p:txBody>
      </p:sp>
      <p:sp>
        <p:nvSpPr>
          <p:cNvPr id="49" name="직사각형 27"/>
          <p:cNvSpPr>
            <a:spLocks noChangeArrowheads="1"/>
          </p:cNvSpPr>
          <p:nvPr/>
        </p:nvSpPr>
        <p:spPr bwMode="auto">
          <a:xfrm>
            <a:off x="3673748" y="157254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무엇이 가장 결정적인 문제입니까</a:t>
            </a:r>
            <a:r>
              <a:rPr lang="en-US" altLang="ko-KR" sz="1000" b="0" dirty="0"/>
              <a:t>?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10</a:t>
            </a:r>
            <a:r>
              <a:rPr lang="en-US" altLang="ko-KR" b="0" dirty="0" smtClean="0"/>
              <a:t>/11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625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693368" y="157178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Superior Quality Image </a:t>
            </a:r>
            <a:r>
              <a:rPr lang="ko-KR" altLang="en-US" sz="1000" b="0" dirty="0"/>
              <a:t>구축을 위한 커뮤니케이션 전략 과제</a:t>
            </a:r>
          </a:p>
        </p:txBody>
      </p:sp>
      <p:pic>
        <p:nvPicPr>
          <p:cNvPr id="35" name="Picture 6" descr="C8097-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0" y="2078829"/>
            <a:ext cx="29225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4107167" y="4220367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>
                <a:solidFill>
                  <a:srgbClr val="FF5050"/>
                </a:solidFill>
              </a:rPr>
              <a:t>어떻게 ‘눈앞의 고릴라’ </a:t>
            </a:r>
            <a:r>
              <a:rPr lang="en-US" altLang="ko-KR" sz="1000" b="0">
                <a:solidFill>
                  <a:srgbClr val="FF5050"/>
                </a:solidFill>
              </a:rPr>
              <a:t>S-Oil</a:t>
            </a:r>
            <a:r>
              <a:rPr lang="ko-KR" altLang="en-US" sz="1000" b="0">
                <a:solidFill>
                  <a:srgbClr val="FF5050"/>
                </a:solidFill>
              </a:rPr>
              <a:t>을 제대로 보게 할 것인가</a:t>
            </a:r>
            <a:r>
              <a:rPr lang="en-US" altLang="ko-KR" sz="1000" b="0">
                <a:solidFill>
                  <a:srgbClr val="FF5050"/>
                </a:solidFill>
              </a:rPr>
              <a:t>?</a:t>
            </a:r>
            <a:endParaRPr lang="ko-KR" altLang="en-US" sz="1000" b="0">
              <a:solidFill>
                <a:srgbClr val="FF5050"/>
              </a:solidFill>
            </a:endParaRPr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11</a:t>
            </a:r>
            <a:r>
              <a:rPr lang="en-US" altLang="ko-KR" b="0" dirty="0" smtClean="0"/>
              <a:t>/11 </a:t>
            </a:r>
            <a:r>
              <a:rPr lang="en-US" altLang="ko-KR" b="0" dirty="0" smtClean="0">
                <a:solidFill>
                  <a:schemeClr val="bg1"/>
                </a:solidFill>
              </a:rPr>
              <a:t>▶ </a:t>
            </a:r>
            <a:endParaRPr lang="en-US" altLang="ko-K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sym typeface="Wingdings" pitchFamily="2" charset="2"/>
              </a:rPr>
              <a:t>◀</a:t>
            </a:r>
            <a:r>
              <a:rPr lang="en-US" altLang="ko-KR" b="0" dirty="0" smtClean="0">
                <a:sym typeface="Wingdings" pitchFamily="2" charset="2"/>
              </a:rPr>
              <a:t> 1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graphicFrame>
        <p:nvGraphicFramePr>
          <p:cNvPr id="9" name="개체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15043320"/>
              </p:ext>
            </p:extLst>
          </p:nvPr>
        </p:nvGraphicFramePr>
        <p:xfrm>
          <a:off x="3673812" y="1557338"/>
          <a:ext cx="4663738" cy="431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Image" r:id="rId3" imgW="3120894" imgH="2340671" progId="">
                  <p:embed/>
                </p:oleObj>
              </mc:Choice>
              <mc:Fallback>
                <p:oleObj name="Image" r:id="rId3" imgW="3120894" imgH="2340671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812" y="1557338"/>
                        <a:ext cx="4663738" cy="431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354-Color Overlay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192" y="2002885"/>
            <a:ext cx="1336277" cy="12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21970" y="2122183"/>
            <a:ext cx="262002" cy="925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 anchorCtr="1">
            <a:spAutoFit/>
          </a:bodyPr>
          <a:lstStyle/>
          <a:p>
            <a:r>
              <a:rPr lang="en-US" altLang="ko-KR" sz="5400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1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36308" y="2421685"/>
            <a:ext cx="200086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700" dirty="0" err="1">
                <a:solidFill>
                  <a:srgbClr val="FFFFFF"/>
                </a:solidFill>
                <a:latin typeface="+mj-ea"/>
                <a:ea typeface="+mj-ea"/>
              </a:rPr>
              <a:t>인사이트를</a:t>
            </a:r>
            <a:r>
              <a:rPr lang="ko-KR" altLang="en-US" sz="1700" dirty="0">
                <a:solidFill>
                  <a:srgbClr val="FFFFFF"/>
                </a:solidFill>
                <a:latin typeface="+mj-ea"/>
                <a:ea typeface="+mj-ea"/>
              </a:rPr>
              <a:t> 찾아서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14</a:t>
            </a:r>
            <a:endParaRPr kumimoji="1" lang="en-US" altLang="ko-KR" sz="900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6366610" y="415297"/>
            <a:ext cx="1614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7) </a:t>
            </a:r>
            <a:r>
              <a:rPr lang="ko-KR" altLang="en-US" b="0" dirty="0" smtClean="0"/>
              <a:t>광고기획 </a:t>
            </a:r>
            <a:r>
              <a:rPr lang="ko-KR" altLang="en-US" b="0" dirty="0"/>
              <a:t>사례 </a:t>
            </a:r>
            <a:r>
              <a:rPr lang="en-US" altLang="ko-KR" b="0" dirty="0"/>
              <a:t>: S-Oil</a:t>
            </a:r>
            <a:endParaRPr lang="ko-KR" alt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358454" y="1297944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/>
              <a:t>7) </a:t>
            </a:r>
            <a:r>
              <a:rPr lang="ko-KR" altLang="en-US" sz="1050" b="0" dirty="0" smtClean="0"/>
              <a:t>광고기획 사례 </a:t>
            </a:r>
            <a:r>
              <a:rPr lang="en-US" altLang="ko-KR" sz="1050" b="0" dirty="0" smtClean="0"/>
              <a:t>: S-Oil</a:t>
            </a:r>
            <a:endParaRPr lang="ko-KR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3573835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9768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다 같이 생각해 봅시다</a:t>
            </a:r>
            <a:r>
              <a:rPr lang="en-US" altLang="ko-KR" sz="1000" b="0" dirty="0"/>
              <a:t>.</a:t>
            </a:r>
          </a:p>
        </p:txBody>
      </p:sp>
      <p:grpSp>
        <p:nvGrpSpPr>
          <p:cNvPr id="9" name="그룹 20"/>
          <p:cNvGrpSpPr>
            <a:grpSpLocks/>
          </p:cNvGrpSpPr>
          <p:nvPr/>
        </p:nvGrpSpPr>
        <p:grpSpPr bwMode="auto">
          <a:xfrm>
            <a:off x="3960547" y="2143638"/>
            <a:ext cx="2500313" cy="2206625"/>
            <a:chOff x="3709988" y="2492375"/>
            <a:chExt cx="3100400" cy="2736850"/>
          </a:xfrm>
        </p:grpSpPr>
        <p:pic>
          <p:nvPicPr>
            <p:cNvPr id="10" name="Picture 8" descr="ci_img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2" t="26149" r="16162" b="8765"/>
            <a:stretch>
              <a:fillRect/>
            </a:stretch>
          </p:blipFill>
          <p:spPr bwMode="auto">
            <a:xfrm>
              <a:off x="4352921" y="2492375"/>
              <a:ext cx="1793875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825534" y="3721224"/>
              <a:ext cx="1127810" cy="30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기업 브랜드 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600197" y="3721224"/>
              <a:ext cx="1074143" cy="30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제품 브랜드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3709988" y="3676650"/>
              <a:ext cx="1368425" cy="39211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5441963" y="3676650"/>
              <a:ext cx="1368425" cy="39211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cxnSp>
          <p:nvCxnSpPr>
            <p:cNvPr id="15" name="AutoShape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4394200" y="3233738"/>
              <a:ext cx="1665288" cy="442912"/>
            </a:xfrm>
            <a:prstGeom prst="bentConnector2">
              <a:avLst/>
            </a:prstGeom>
            <a:noFill/>
            <a:ln w="2540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endCxn id="14" idx="0"/>
            </p:cNvCxnSpPr>
            <p:nvPr/>
          </p:nvCxnSpPr>
          <p:spPr bwMode="auto">
            <a:xfrm>
              <a:off x="5127638" y="3233738"/>
              <a:ext cx="998537" cy="442912"/>
            </a:xfrm>
            <a:prstGeom prst="bentConnector2">
              <a:avLst/>
            </a:prstGeom>
            <a:noFill/>
            <a:ln w="25400">
              <a:solidFill>
                <a:srgbClr val="FF99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5"/>
            <p:cNvCxnSpPr>
              <a:cxnSpLocks noChangeShapeType="1"/>
              <a:stCxn id="13" idx="2"/>
              <a:endCxn id="19" idx="0"/>
            </p:cNvCxnSpPr>
            <p:nvPr/>
          </p:nvCxnSpPr>
          <p:spPr bwMode="auto">
            <a:xfrm rot="16200000" flipH="1">
              <a:off x="4483495" y="3979469"/>
              <a:ext cx="720725" cy="899312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FF99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6"/>
            <p:cNvCxnSpPr>
              <a:cxnSpLocks noChangeShapeType="1"/>
              <a:stCxn id="14" idx="2"/>
              <a:endCxn id="19" idx="0"/>
            </p:cNvCxnSpPr>
            <p:nvPr/>
          </p:nvCxnSpPr>
          <p:spPr bwMode="auto">
            <a:xfrm rot="5400000">
              <a:off x="5349483" y="4012794"/>
              <a:ext cx="720725" cy="832663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rgbClr val="FF99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>
              <a:off x="4095744" y="4789488"/>
              <a:ext cx="2395537" cy="4397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>
              <a:solidFill>
                <a:srgbClr val="FFFF66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395667" y="4878999"/>
              <a:ext cx="1803639" cy="30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 dirty="0"/>
                <a:t>‘Single Master Brand’</a:t>
              </a:r>
            </a:p>
          </p:txBody>
        </p:sp>
      </p:grp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665647" y="2931038"/>
            <a:ext cx="15224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buClr>
                <a:srgbClr val="FF5050"/>
              </a:buClr>
            </a:pPr>
            <a:r>
              <a:rPr lang="ko-KR" altLang="en-US" sz="1000" b="0"/>
              <a:t>‘품질력은 기업의 능력에 의해 증명되기도 하며 </a:t>
            </a:r>
            <a:r>
              <a:rPr lang="en-US" altLang="ko-KR" sz="1000" b="0"/>
              <a:t/>
            </a:r>
            <a:br>
              <a:rPr lang="en-US" altLang="ko-KR" sz="1000" b="0"/>
            </a:br>
            <a:r>
              <a:rPr lang="ko-KR" altLang="en-US" sz="1000" b="0"/>
              <a:t>제품력에 의해 </a:t>
            </a:r>
            <a:r>
              <a:rPr lang="en-US" altLang="ko-KR" sz="1000" b="0"/>
              <a:t/>
            </a:r>
            <a:br>
              <a:rPr lang="en-US" altLang="ko-KR" sz="1000" b="0"/>
            </a:br>
            <a:r>
              <a:rPr lang="ko-KR" altLang="en-US" sz="1000" b="0"/>
              <a:t>증명되기도 한다</a:t>
            </a:r>
            <a:r>
              <a:rPr lang="en-US" altLang="ko-KR" sz="1000" b="0"/>
              <a:t>.</a:t>
            </a:r>
            <a:r>
              <a:rPr lang="ko-KR" altLang="en-US" sz="1000" b="0"/>
              <a:t>’</a:t>
            </a:r>
            <a:endParaRPr lang="en-US" altLang="ko-KR" sz="1000" b="0"/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4236772" y="4788413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>
                <a:solidFill>
                  <a:srgbClr val="FF5050"/>
                </a:solidFill>
              </a:rPr>
              <a:t>과연 </a:t>
            </a:r>
            <a:r>
              <a:rPr lang="en-US" altLang="ko-KR" sz="1000" b="0">
                <a:solidFill>
                  <a:srgbClr val="FF5050"/>
                </a:solidFill>
              </a:rPr>
              <a:t>S-Oil</a:t>
            </a:r>
            <a:r>
              <a:rPr lang="ko-KR" altLang="en-US" sz="1000" b="0">
                <a:solidFill>
                  <a:srgbClr val="FF5050"/>
                </a:solidFill>
              </a:rPr>
              <a:t>의 실체</a:t>
            </a:r>
            <a:r>
              <a:rPr lang="en-US" altLang="ko-KR" sz="1000" b="0">
                <a:solidFill>
                  <a:srgbClr val="FF5050"/>
                </a:solidFill>
              </a:rPr>
              <a:t>(Reality)</a:t>
            </a:r>
            <a:r>
              <a:rPr lang="ko-KR" altLang="en-US" sz="1000" b="0">
                <a:solidFill>
                  <a:srgbClr val="FF5050"/>
                </a:solidFill>
              </a:rPr>
              <a:t>가소비자들에게 드러나고 있는가</a:t>
            </a:r>
            <a:r>
              <a:rPr lang="en-US" altLang="ko-KR" sz="1000" b="0">
                <a:solidFill>
                  <a:srgbClr val="FF5050"/>
                </a:solidFill>
              </a:rPr>
              <a:t>?</a:t>
            </a:r>
            <a:endParaRPr lang="ko-KR" altLang="en-US" sz="1000" b="0">
              <a:solidFill>
                <a:srgbClr val="FF5050"/>
              </a:solidFill>
            </a:endParaRPr>
          </a:p>
        </p:txBody>
      </p:sp>
      <p:sp>
        <p:nvSpPr>
          <p:cNvPr id="27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2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57663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4525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지금 소비자 눈에 보이는 </a:t>
            </a:r>
            <a:r>
              <a:rPr lang="en-US" altLang="ko-KR" sz="1000" b="0" dirty="0"/>
              <a:t>S-Oil</a:t>
            </a:r>
            <a:r>
              <a:rPr lang="ko-KR" altLang="en-US" sz="1000" b="0" dirty="0"/>
              <a:t>은 빙산의 일각</a:t>
            </a:r>
          </a:p>
        </p:txBody>
      </p:sp>
      <p:grpSp>
        <p:nvGrpSpPr>
          <p:cNvPr id="24" name="그룹 23"/>
          <p:cNvGrpSpPr>
            <a:grpSpLocks/>
          </p:cNvGrpSpPr>
          <p:nvPr/>
        </p:nvGrpSpPr>
        <p:grpSpPr bwMode="auto">
          <a:xfrm>
            <a:off x="3811505" y="2054291"/>
            <a:ext cx="4309846" cy="3225800"/>
            <a:chOff x="3014817" y="2565400"/>
            <a:chExt cx="4810126" cy="3600450"/>
          </a:xfrm>
        </p:grpSpPr>
        <p:pic>
          <p:nvPicPr>
            <p:cNvPr id="25" name="Picture 5" descr="빙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4750" y="2565400"/>
              <a:ext cx="280511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5817081" y="3844925"/>
              <a:ext cx="865187" cy="28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좋은 기름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170488" y="4205288"/>
              <a:ext cx="728662" cy="46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초우량</a:t>
              </a:r>
              <a: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/>
              </a:r>
              <a:b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</a:br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기업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6644941" y="4184027"/>
              <a:ext cx="876158" cy="46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에너지 </a:t>
              </a:r>
              <a: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/>
              </a:r>
              <a:b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</a:br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전문기업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124760" y="4973638"/>
              <a:ext cx="1158781" cy="46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고도화기술력</a:t>
              </a:r>
            </a:p>
            <a:p>
              <a:pPr algn="ctr" eaLnBrk="1" hangingPunct="1"/>
              <a:r>
                <a:rPr lang="ko-KR" altLang="en-US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석유수출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6462775" y="4888132"/>
              <a:ext cx="1362168" cy="46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Warm-Hearted</a:t>
              </a:r>
            </a:p>
            <a:p>
              <a:pPr algn="ctr" eaLnBrk="1" hangingPunct="1"/>
              <a:r>
                <a:rPr lang="en-US" altLang="ko-KR" sz="1050">
                  <a:solidFill>
                    <a:schemeClr val="bg1"/>
                  </a:solidFill>
                  <a:latin typeface="-윤명조120"/>
                  <a:ea typeface="-윤명조120"/>
                  <a:cs typeface="-윤명조120"/>
                </a:rPr>
                <a:t>Specialist</a:t>
              </a:r>
            </a:p>
          </p:txBody>
        </p:sp>
        <p:sp>
          <p:nvSpPr>
            <p:cNvPr id="31" name="Oval 16"/>
            <p:cNvSpPr>
              <a:spLocks noChangeArrowheads="1"/>
            </p:cNvSpPr>
            <p:nvPr/>
          </p:nvSpPr>
          <p:spPr bwMode="auto">
            <a:xfrm>
              <a:off x="5718175" y="3743325"/>
              <a:ext cx="1023938" cy="438150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50"/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5024438" y="4198938"/>
              <a:ext cx="1022350" cy="436562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50"/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6465888" y="4149725"/>
              <a:ext cx="1265237" cy="485775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50"/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5056188" y="4860925"/>
              <a:ext cx="1263650" cy="584200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50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6480175" y="4789488"/>
              <a:ext cx="1312863" cy="584200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50"/>
            </a:p>
          </p:txBody>
        </p:sp>
        <p:sp>
          <p:nvSpPr>
            <p:cNvPr id="36" name="AutoShape 23"/>
            <p:cNvSpPr>
              <a:spLocks noChangeArrowheads="1"/>
            </p:cNvSpPr>
            <p:nvPr/>
          </p:nvSpPr>
          <p:spPr bwMode="auto">
            <a:xfrm rot="-5400000">
              <a:off x="3620294" y="3609181"/>
              <a:ext cx="1800225" cy="576263"/>
            </a:xfrm>
            <a:prstGeom prst="downArrow">
              <a:avLst>
                <a:gd name="adj1" fmla="val 59787"/>
                <a:gd name="adj2" fmla="val 26653"/>
              </a:avLst>
            </a:prstGeom>
            <a:gradFill rotWithShape="1">
              <a:gsLst>
                <a:gs pos="0">
                  <a:srgbClr val="765E00">
                    <a:alpha val="0"/>
                  </a:srgbClr>
                </a:gs>
                <a:gs pos="100000">
                  <a:srgbClr val="FF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2000"/>
            </a:p>
          </p:txBody>
        </p:sp>
        <p:pic>
          <p:nvPicPr>
            <p:cNvPr id="37" name="Picture 22" descr="ci_img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12" t="26149" r="16162" b="8765"/>
            <a:stretch>
              <a:fillRect/>
            </a:stretch>
          </p:blipFill>
          <p:spPr bwMode="auto">
            <a:xfrm>
              <a:off x="3014817" y="3625971"/>
              <a:ext cx="1445226" cy="52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campaign_img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0" t="34988" r="3168" b="25490"/>
            <a:stretch>
              <a:fillRect/>
            </a:stretch>
          </p:blipFill>
          <p:spPr bwMode="auto">
            <a:xfrm>
              <a:off x="5640388" y="2849563"/>
              <a:ext cx="13684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3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915114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82735" y="1575443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드러나지 않은 </a:t>
            </a:r>
            <a:r>
              <a:rPr lang="en-US" altLang="ko-KR" sz="1000" b="0" dirty="0"/>
              <a:t>S-Oil ①</a:t>
            </a:r>
          </a:p>
        </p:txBody>
      </p:sp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4148888" y="4796431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 smtClean="0">
                <a:solidFill>
                  <a:srgbClr val="FF5050"/>
                </a:solidFill>
              </a:rPr>
              <a:t>수출한다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>!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pic>
        <p:nvPicPr>
          <p:cNvPr id="13" name="Picture 8" descr="00360951">
            <a:hlinkClick r:id="rId2" tooltip="클릭하면 다음이미지로 넘어갑니다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9" y="2056902"/>
            <a:ext cx="2747963" cy="19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81192" y="1429754"/>
            <a:ext cx="1602018" cy="32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20800" dirty="0">
                <a:solidFill>
                  <a:srgbClr val="FFFF99"/>
                </a:solidFill>
                <a:latin typeface="-윤명조120"/>
                <a:ea typeface="-윤명조120"/>
                <a:cs typeface="-윤명조12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7387" y="2848326"/>
            <a:ext cx="77296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수입한다</a:t>
            </a:r>
            <a:r>
              <a:rPr lang="en-US" altLang="ko-KR" b="0" dirty="0">
                <a:latin typeface="+mn-ea"/>
                <a:ea typeface="+mn-ea"/>
              </a:rPr>
              <a:t>?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4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3832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9408" y="1700808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TV</a:t>
            </a:r>
            <a:r>
              <a:rPr lang="ko-KR" altLang="en-US" b="0" dirty="0" smtClean="0"/>
              <a:t>광고</a:t>
            </a:r>
            <a:r>
              <a:rPr lang="ko-KR" altLang="en-US" b="0" dirty="0"/>
              <a:t>의 </a:t>
            </a:r>
            <a:r>
              <a:rPr lang="ko-KR" altLang="en-US" b="0" dirty="0" smtClean="0"/>
              <a:t>종류 </a:t>
            </a:r>
            <a:endParaRPr lang="ko-KR" altLang="en-US" b="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28234"/>
              </p:ext>
            </p:extLst>
          </p:nvPr>
        </p:nvGraphicFramePr>
        <p:xfrm>
          <a:off x="3987711" y="2011330"/>
          <a:ext cx="4349838" cy="2412100"/>
        </p:xfrm>
        <a:graphic>
          <a:graphicData uri="http://schemas.openxmlformats.org/drawingml/2006/table">
            <a:tbl>
              <a:tblPr/>
              <a:tblGrid>
                <a:gridCol w="859088"/>
                <a:gridCol w="1093383"/>
                <a:gridCol w="468593"/>
                <a:gridCol w="1928774"/>
              </a:tblGrid>
              <a:tr h="204280">
                <a:tc rowSpan="2"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유형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TV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</a:tr>
              <a:tr h="204280">
                <a:tc vMerge="1"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허용량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err="1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초수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F7"/>
                    </a:solidFill>
                  </a:tcPr>
                </a:tc>
              </a:tr>
              <a:tr h="372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프로그램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광고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프로그램의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10/100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15”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프로그램의 스폰서로 참여하여 본 방송 전후에 방송되는 광고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토막광고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(Spot)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매시간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매회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건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분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초 이내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20”</a:t>
                      </a:r>
                    </a:p>
                    <a:p>
                      <a:pPr marL="635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30”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프로그램과 프로그램 사이의 광고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자막광고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(ID,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곧이어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매시간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초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화면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1/4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이내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방송순서고지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곧이어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),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방송국명칭고지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(ID)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시 화면 하단에 방송되는 자막형태의 광고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800" marR="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시보광고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매시간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일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63500" marR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회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초 이내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 10”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굴림" pitchFamily="50" charset="-127"/>
                          <a:ea typeface="굴림" pitchFamily="50" charset="-127"/>
                        </a:rPr>
                        <a:t>현재시간 고지 시 함께 방송되는 광고 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64800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66610" y="41529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sp>
        <p:nvSpPr>
          <p:cNvPr id="10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11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05</a:t>
            </a:r>
            <a:endParaRPr kumimoji="1" lang="en-US" altLang="ko-KR" sz="900" b="0" dirty="0"/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en-US" altLang="ko-KR" b="0" dirty="0" smtClean="0"/>
              <a:t>TV</a:t>
            </a:r>
            <a:r>
              <a:rPr kumimoji="1" lang="ko-KR" altLang="en-US" b="0" dirty="0" smtClean="0"/>
              <a:t>광고의 종류와 시급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454" y="1297944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</p:spTree>
    <p:extLst>
      <p:ext uri="{BB962C8B-B14F-4D97-AF65-F5344CB8AC3E}">
        <p14:creationId xmlns:p14="http://schemas.microsoft.com/office/powerpoint/2010/main" val="11954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7569" y="157548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드러나지 않은 </a:t>
            </a:r>
            <a:r>
              <a:rPr lang="en-US" altLang="ko-KR" sz="1000" b="0" dirty="0"/>
              <a:t>S-Oil ②</a:t>
            </a: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4143722" y="4796474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 smtClean="0">
                <a:solidFill>
                  <a:srgbClr val="FF5050"/>
                </a:solidFill>
              </a:rPr>
              <a:t>지상에서 만든다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>!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682193" y="1399720"/>
            <a:ext cx="1602018" cy="329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20800" b="1" dirty="0">
                <a:solidFill>
                  <a:srgbClr val="FFFF99"/>
                </a:solidFill>
                <a:latin typeface="-윤명조120"/>
                <a:ea typeface="-윤명조120"/>
                <a:cs typeface="-윤명조12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9224" y="2966582"/>
            <a:ext cx="107273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지하에서 캔다</a:t>
            </a:r>
            <a:r>
              <a:rPr lang="en-US" altLang="ko-KR" b="0" dirty="0">
                <a:latin typeface="+mn-ea"/>
                <a:ea typeface="+mn-ea"/>
              </a:rPr>
              <a:t>?</a:t>
            </a:r>
            <a:endParaRPr lang="ko-KR" altLang="en-US" b="0" dirty="0">
              <a:latin typeface="+mn-ea"/>
              <a:ea typeface="+mn-ea"/>
            </a:endParaRPr>
          </a:p>
        </p:txBody>
      </p:sp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8" y="2056945"/>
            <a:ext cx="27479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5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915114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82735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드러나지 않은 </a:t>
            </a:r>
            <a:r>
              <a:rPr lang="en-US" altLang="ko-KR" sz="1000" b="0" dirty="0"/>
              <a:t>S-Oil ③</a:t>
            </a:r>
          </a:p>
        </p:txBody>
      </p:sp>
      <p:sp>
        <p:nvSpPr>
          <p:cNvPr id="22" name="TextBox 43"/>
          <p:cNvSpPr txBox="1">
            <a:spLocks noChangeArrowheads="1"/>
          </p:cNvSpPr>
          <p:nvPr/>
        </p:nvSpPr>
        <p:spPr bwMode="auto">
          <a:xfrm>
            <a:off x="4138255" y="4799046"/>
            <a:ext cx="4017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사람들의 고정관념을 깨는 힘</a:t>
            </a:r>
            <a:r>
              <a:rPr lang="en-US" altLang="ko-KR" sz="1000" b="0" dirty="0">
                <a:solidFill>
                  <a:srgbClr val="FF5050"/>
                </a:solidFill>
              </a:rPr>
              <a:t>,</a:t>
            </a:r>
          </a:p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바로 </a:t>
            </a:r>
            <a:r>
              <a:rPr lang="en-US" altLang="ko-KR" sz="1000" b="0" dirty="0" smtClean="0">
                <a:solidFill>
                  <a:srgbClr val="FF5050"/>
                </a:solidFill>
              </a:rPr>
              <a:t>S-Oil</a:t>
            </a:r>
            <a:r>
              <a:rPr lang="ko-KR" altLang="en-US" sz="1000" b="0" dirty="0" smtClean="0">
                <a:solidFill>
                  <a:srgbClr val="FF5050"/>
                </a:solidFill>
              </a:rPr>
              <a:t>안에 </a:t>
            </a:r>
            <a:r>
              <a:rPr lang="ko-KR" altLang="en-US" sz="1000" b="0" dirty="0">
                <a:solidFill>
                  <a:srgbClr val="FF5050"/>
                </a:solidFill>
              </a:rPr>
              <a:t>있습니다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</a:p>
        </p:txBody>
      </p:sp>
      <p:pic>
        <p:nvPicPr>
          <p:cNvPr id="15" name="Picture 5" descr="Image number: ab15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80" y="2062196"/>
            <a:ext cx="272573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6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90074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82735" y="1628800"/>
            <a:ext cx="45720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하나의 기회</a:t>
            </a:r>
          </a:p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   </a:t>
            </a:r>
            <a:r>
              <a:rPr lang="ko-KR" altLang="en-US" sz="1000" b="0" dirty="0" smtClean="0"/>
              <a:t>  기업철학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비전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재무성과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기술력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인적자원관리 등</a:t>
            </a:r>
            <a:r>
              <a:rPr lang="en-US" altLang="ko-KR" sz="1000" b="0" dirty="0"/>
              <a:t>…</a:t>
            </a:r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570239" y="2766183"/>
            <a:ext cx="1019175" cy="411163"/>
          </a:xfrm>
          <a:prstGeom prst="downArrow">
            <a:avLst>
              <a:gd name="adj1" fmla="val 59787"/>
              <a:gd name="adj2" fmla="val 42898"/>
            </a:avLst>
          </a:prstGeom>
          <a:gradFill rotWithShape="1">
            <a:gsLst>
              <a:gs pos="0">
                <a:srgbClr val="765E00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2000" b="0"/>
          </a:p>
        </p:txBody>
      </p:sp>
      <p:sp>
        <p:nvSpPr>
          <p:cNvPr id="16" name="TextBox 15"/>
          <p:cNvSpPr txBox="1"/>
          <p:nvPr/>
        </p:nvSpPr>
        <p:spPr>
          <a:xfrm>
            <a:off x="3884314" y="2205796"/>
            <a:ext cx="423703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Clr>
                <a:srgbClr val="FF5050"/>
              </a:buClr>
              <a:defRPr/>
            </a:pPr>
            <a:r>
              <a:rPr lang="en-US" altLang="ko-KR" b="0" dirty="0">
                <a:latin typeface="+mn-ea"/>
              </a:rPr>
              <a:t>Cars ♥ S-Oil </a:t>
            </a:r>
            <a:r>
              <a:rPr lang="ko-KR" altLang="en-US" b="0" dirty="0">
                <a:latin typeface="+mn-ea"/>
              </a:rPr>
              <a:t>만으로</a:t>
            </a:r>
          </a:p>
          <a:p>
            <a:pPr algn="ctr">
              <a:lnSpc>
                <a:spcPct val="150000"/>
              </a:lnSpc>
              <a:buClr>
                <a:srgbClr val="FF5050"/>
              </a:buClr>
              <a:defRPr/>
            </a:pPr>
            <a:r>
              <a:rPr lang="ko-KR" altLang="en-US" b="0" dirty="0">
                <a:latin typeface="+mn-ea"/>
              </a:rPr>
              <a:t>드러낼 수 없는 </a:t>
            </a:r>
            <a:r>
              <a:rPr lang="en-US" altLang="ko-KR" b="0" dirty="0" smtClean="0">
                <a:latin typeface="+mn-ea"/>
              </a:rPr>
              <a:t>S-Oil</a:t>
            </a:r>
            <a:r>
              <a:rPr lang="ko-KR" altLang="en-US" b="0" dirty="0" smtClean="0">
                <a:latin typeface="+mn-ea"/>
              </a:rPr>
              <a:t>의 </a:t>
            </a:r>
            <a:r>
              <a:rPr lang="ko-KR" altLang="en-US" b="0" dirty="0">
                <a:latin typeface="+mn-ea"/>
              </a:rPr>
              <a:t>진면목</a:t>
            </a:r>
          </a:p>
        </p:txBody>
      </p:sp>
      <p:sp>
        <p:nvSpPr>
          <p:cNvPr id="17" name="TextBox 43"/>
          <p:cNvSpPr txBox="1">
            <a:spLocks noChangeArrowheads="1"/>
          </p:cNvSpPr>
          <p:nvPr/>
        </p:nvSpPr>
        <p:spPr bwMode="auto">
          <a:xfrm>
            <a:off x="4031835" y="3501196"/>
            <a:ext cx="4017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buClr>
                <a:srgbClr val="FF5050"/>
              </a:buClr>
            </a:pPr>
            <a:r>
              <a:rPr lang="ko-KR" altLang="en-US" sz="1000" b="0" dirty="0" err="1">
                <a:solidFill>
                  <a:srgbClr val="FF5050"/>
                </a:solidFill>
              </a:rPr>
              <a:t>품질력을</a:t>
            </a:r>
            <a:r>
              <a:rPr lang="ko-KR" altLang="en-US" sz="1000" b="0" dirty="0">
                <a:solidFill>
                  <a:srgbClr val="FF5050"/>
                </a:solidFill>
              </a:rPr>
              <a:t> 증명</a:t>
            </a:r>
            <a:r>
              <a:rPr lang="en-US" altLang="ko-KR" sz="1000" b="0" dirty="0">
                <a:solidFill>
                  <a:srgbClr val="FF5050"/>
                </a:solidFill>
              </a:rPr>
              <a:t>/</a:t>
            </a:r>
            <a:r>
              <a:rPr lang="ko-KR" altLang="en-US" sz="1000" b="0" dirty="0">
                <a:solidFill>
                  <a:srgbClr val="FF5050"/>
                </a:solidFill>
              </a:rPr>
              <a:t>증거할</a:t>
            </a:r>
          </a:p>
          <a:p>
            <a:pPr algn="ct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에너지 전문기업의 능력과 실체</a:t>
            </a:r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7</a:t>
            </a:r>
            <a:r>
              <a:rPr lang="en-US" altLang="ko-KR" b="0" dirty="0" smtClean="0"/>
              <a:t>/7 </a:t>
            </a:r>
            <a:r>
              <a:rPr lang="en-US" altLang="ko-KR" b="0" dirty="0" smtClean="0">
                <a:solidFill>
                  <a:schemeClr val="bg1"/>
                </a:solidFill>
              </a:rPr>
              <a:t>▶ </a:t>
            </a:r>
            <a:endParaRPr lang="en-US" altLang="ko-K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4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sym typeface="Wingdings" pitchFamily="2" charset="2"/>
              </a:rPr>
              <a:t>◀</a:t>
            </a:r>
            <a:r>
              <a:rPr lang="en-US" altLang="ko-KR" b="0" dirty="0" smtClean="0">
                <a:sym typeface="Wingdings" pitchFamily="2" charset="2"/>
              </a:rPr>
              <a:t> 1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  <p:graphicFrame>
        <p:nvGraphicFramePr>
          <p:cNvPr id="9" name="개체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3553687"/>
              </p:ext>
            </p:extLst>
          </p:nvPr>
        </p:nvGraphicFramePr>
        <p:xfrm>
          <a:off x="3673812" y="1557338"/>
          <a:ext cx="4663738" cy="431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Image" r:id="rId3" imgW="3120894" imgH="2340671" progId="">
                  <p:embed/>
                </p:oleObj>
              </mc:Choice>
              <mc:Fallback>
                <p:oleObj name="Image" r:id="rId3" imgW="3120894" imgH="234067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812" y="1557338"/>
                        <a:ext cx="4663738" cy="4319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354-Color Overlay bl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192" y="2002885"/>
            <a:ext cx="1336277" cy="123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21970" y="2122183"/>
            <a:ext cx="262002" cy="9255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 anchorCtr="1">
            <a:spAutoFit/>
          </a:bodyPr>
          <a:lstStyle/>
          <a:p>
            <a:r>
              <a:rPr lang="en-US" altLang="ko-KR" sz="5400" dirty="0" smtClean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endParaRPr lang="en-US" altLang="ko-KR" sz="5400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36308" y="2421685"/>
            <a:ext cx="200086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700" dirty="0" err="1">
                <a:solidFill>
                  <a:srgbClr val="FFFFFF"/>
                </a:solidFill>
                <a:latin typeface="+mj-ea"/>
                <a:ea typeface="+mj-ea"/>
              </a:rPr>
              <a:t>인사이트를</a:t>
            </a:r>
            <a:r>
              <a:rPr lang="ko-KR" altLang="en-US" sz="1700" dirty="0">
                <a:solidFill>
                  <a:srgbClr val="FFFFFF"/>
                </a:solidFill>
                <a:latin typeface="+mj-ea"/>
                <a:ea typeface="+mj-ea"/>
              </a:rPr>
              <a:t> 찾아서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15</a:t>
            </a:r>
            <a:endParaRPr kumimoji="1" lang="en-US" altLang="ko-KR" sz="9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6366610" y="415297"/>
            <a:ext cx="1614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7) </a:t>
            </a:r>
            <a:r>
              <a:rPr lang="ko-KR" altLang="en-US" b="0" dirty="0" smtClean="0"/>
              <a:t>광고기획 </a:t>
            </a:r>
            <a:r>
              <a:rPr lang="ko-KR" altLang="en-US" b="0" dirty="0"/>
              <a:t>사례 </a:t>
            </a:r>
            <a:r>
              <a:rPr lang="en-US" altLang="ko-KR" b="0" dirty="0"/>
              <a:t>: S-Oil</a:t>
            </a:r>
            <a:endParaRPr lang="ko-KR" alt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3358454" y="1297944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/>
              <a:t>7) </a:t>
            </a:r>
            <a:r>
              <a:rPr lang="ko-KR" altLang="en-US" sz="1050" b="0" dirty="0" smtClean="0"/>
              <a:t>광고기획 사례 </a:t>
            </a:r>
            <a:r>
              <a:rPr lang="en-US" altLang="ko-KR" sz="1050" b="0" dirty="0" smtClean="0"/>
              <a:t>: S-Oil</a:t>
            </a:r>
            <a:endParaRPr lang="ko-KR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322799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7345" y="156742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TV </a:t>
            </a:r>
            <a:r>
              <a:rPr lang="ko-KR" altLang="en-US" sz="1000" b="0" dirty="0"/>
              <a:t>광고에서 휘발유의 품질에 대해 설득하는 것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가능한 일인가</a:t>
            </a:r>
            <a:r>
              <a:rPr lang="en-US" altLang="ko-KR" sz="1000" b="0" dirty="0"/>
              <a:t>?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51043" y="2060997"/>
            <a:ext cx="1362075" cy="884238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marL="87313" indent="-87313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b="0" dirty="0"/>
              <a:t> </a:t>
            </a:r>
            <a:r>
              <a:rPr lang="ko-KR" altLang="en-US" b="0" dirty="0"/>
              <a:t>연비가 우수하다</a:t>
            </a:r>
            <a:r>
              <a:rPr lang="en-US" altLang="ko-KR" b="0" dirty="0"/>
              <a:t>.</a:t>
            </a:r>
          </a:p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ko-KR" altLang="en-US" b="0" dirty="0"/>
              <a:t> 엔진 청정기능이 있다</a:t>
            </a:r>
            <a:r>
              <a:rPr lang="en-US" altLang="ko-KR" b="0" dirty="0"/>
              <a:t>.</a:t>
            </a:r>
            <a:endParaRPr lang="ko-KR" altLang="en-US" b="0" dirty="0"/>
          </a:p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ko-KR" altLang="en-US" b="0" dirty="0"/>
              <a:t> 옥탄가가 높다</a:t>
            </a:r>
            <a:r>
              <a:rPr lang="en-US" altLang="ko-KR" b="0" dirty="0"/>
              <a:t>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>
            <a:fillRect/>
          </a:stretch>
        </p:blipFill>
        <p:spPr bwMode="auto">
          <a:xfrm>
            <a:off x="7016518" y="2078460"/>
            <a:ext cx="954088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11731" y="2064172"/>
            <a:ext cx="1362075" cy="884238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b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28981" y="3377035"/>
            <a:ext cx="1781175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 dirty="0"/>
              <a:t>운전자는 휘발유의</a:t>
            </a:r>
          </a:p>
          <a:p>
            <a:pPr algn="ctr" eaLnBrk="1" hangingPunct="1"/>
            <a:r>
              <a:rPr lang="ko-KR" altLang="en-US" sz="1000" b="0" dirty="0"/>
              <a:t>품질차이를 거의 느끼지 못한다</a:t>
            </a:r>
            <a:r>
              <a:rPr lang="en-US" altLang="ko-KR" sz="1000" b="0" dirty="0"/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605356" y="3365922"/>
            <a:ext cx="178276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차를 사랑하는 만큼</a:t>
            </a:r>
          </a:p>
          <a:p>
            <a:pPr algn="ctr" eaLnBrk="1" hangingPunct="1"/>
            <a:r>
              <a:rPr lang="ko-KR" altLang="en-US" sz="1000" b="0"/>
              <a:t>좋은 기름을 넣어준다</a:t>
            </a:r>
            <a:r>
              <a:rPr lang="en-US" altLang="ko-KR" sz="1000" b="0"/>
              <a:t>?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35143" y="3377035"/>
            <a:ext cx="178276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좋은 품질의 휘발유</a:t>
            </a:r>
          </a:p>
          <a:p>
            <a:pPr algn="ctr" eaLnBrk="1" hangingPunct="1"/>
            <a:r>
              <a:rPr lang="ko-KR" altLang="en-US" sz="1000" b="0"/>
              <a:t>말하기 어렵다</a:t>
            </a:r>
            <a:r>
              <a:rPr lang="en-US" altLang="ko-KR" sz="1000" b="0"/>
              <a:t>.</a:t>
            </a:r>
          </a:p>
        </p:txBody>
      </p:sp>
      <p:pic>
        <p:nvPicPr>
          <p:cNvPr id="16" name="Picture 11" descr="stk178233r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20844" r="4126" b="17229"/>
          <a:stretch>
            <a:fillRect/>
          </a:stretch>
        </p:blipFill>
        <p:spPr bwMode="auto">
          <a:xfrm>
            <a:off x="5446481" y="2086397"/>
            <a:ext cx="117157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335356" y="2060997"/>
            <a:ext cx="1362075" cy="884238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b="0"/>
          </a:p>
        </p:txBody>
      </p:sp>
      <p:cxnSp>
        <p:nvCxnSpPr>
          <p:cNvPr id="18" name="AutoShape 13"/>
          <p:cNvCxnSpPr>
            <a:cxnSpLocks noChangeShapeType="1"/>
            <a:stCxn id="10" idx="2"/>
            <a:endCxn id="15" idx="0"/>
          </p:cNvCxnSpPr>
          <p:nvPr/>
        </p:nvCxnSpPr>
        <p:spPr bwMode="auto">
          <a:xfrm flipH="1">
            <a:off x="4526525" y="2945235"/>
            <a:ext cx="5556" cy="431800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/>
          <p:cNvCxnSpPr>
            <a:cxnSpLocks noChangeShapeType="1"/>
            <a:stCxn id="17" idx="2"/>
            <a:endCxn id="13" idx="0"/>
          </p:cNvCxnSpPr>
          <p:nvPr/>
        </p:nvCxnSpPr>
        <p:spPr bwMode="auto">
          <a:xfrm>
            <a:off x="6016394" y="2945235"/>
            <a:ext cx="3175" cy="431800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5"/>
          <p:cNvCxnSpPr>
            <a:cxnSpLocks noChangeShapeType="1"/>
            <a:stCxn id="12" idx="2"/>
            <a:endCxn id="14" idx="0"/>
          </p:cNvCxnSpPr>
          <p:nvPr/>
        </p:nvCxnSpPr>
        <p:spPr bwMode="auto">
          <a:xfrm>
            <a:off x="7492769" y="2948410"/>
            <a:ext cx="3968" cy="417512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3"/>
          <p:cNvSpPr txBox="1">
            <a:spLocks noChangeArrowheads="1"/>
          </p:cNvSpPr>
          <p:nvPr/>
        </p:nvSpPr>
        <p:spPr bwMode="auto">
          <a:xfrm>
            <a:off x="4265801" y="4092997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그러므로 이미지적으로 품질을 이야기하고 있다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2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768437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5699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불가능한 일인가</a:t>
            </a:r>
            <a:r>
              <a:rPr lang="en-US" altLang="ko-KR" sz="1000" b="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9503" y="2065528"/>
            <a:ext cx="42370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FF5050"/>
              </a:buClr>
              <a:defRPr/>
            </a:pPr>
            <a:r>
              <a:rPr lang="ko-KR" altLang="en-US" b="0" dirty="0">
                <a:latin typeface="+mj-lt"/>
              </a:rPr>
              <a:t>일반적인 조사로는 불가능한 소비자의 마음읽기 </a:t>
            </a:r>
            <a:r>
              <a:rPr lang="en-US" altLang="ko-KR" b="0" dirty="0">
                <a:latin typeface="+mj-lt"/>
              </a:rPr>
              <a:t/>
            </a:r>
            <a:br>
              <a:rPr lang="en-US" altLang="ko-KR" b="0" dirty="0">
                <a:latin typeface="+mj-lt"/>
              </a:rPr>
            </a:br>
            <a:r>
              <a:rPr lang="ko-KR" altLang="en-US" b="0" dirty="0">
                <a:latin typeface="+mj-lt"/>
              </a:rPr>
              <a:t>어떻게 보이지 않는 곳을 읽어낼 수 있을 것인가</a:t>
            </a:r>
            <a:r>
              <a:rPr lang="en-US" altLang="ko-KR" b="0" dirty="0">
                <a:latin typeface="+mj-lt"/>
              </a:rPr>
              <a:t>?</a:t>
            </a:r>
          </a:p>
        </p:txBody>
      </p:sp>
      <p:pic>
        <p:nvPicPr>
          <p:cNvPr id="23" name="Picture 8" descr="제일기획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646" y="2626279"/>
            <a:ext cx="3862981" cy="128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284110" y="3072876"/>
            <a:ext cx="2028505" cy="35612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b="0" dirty="0">
                <a:latin typeface="+mj-lt"/>
              </a:rPr>
              <a:t>제일기획의 심층조사기법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ko-KR" b="0" dirty="0">
                <a:latin typeface="+mj-lt"/>
              </a:rPr>
              <a:t>Nude &amp; Nature</a:t>
            </a:r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3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67776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8122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smtClean="0"/>
              <a:t>단서</a:t>
            </a:r>
            <a:endParaRPr lang="en-US" altLang="ko-KR" sz="1000" b="0" dirty="0"/>
          </a:p>
        </p:txBody>
      </p:sp>
      <p:pic>
        <p:nvPicPr>
          <p:cNvPr id="22" name="Picture 21" descr="IMG_4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6" t="14951" r="20822"/>
          <a:stretch>
            <a:fillRect/>
          </a:stretch>
        </p:blipFill>
        <p:spPr bwMode="auto">
          <a:xfrm>
            <a:off x="4635383" y="2520140"/>
            <a:ext cx="6111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IMG_49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r="5882"/>
          <a:stretch>
            <a:fillRect/>
          </a:stretch>
        </p:blipFill>
        <p:spPr bwMode="auto">
          <a:xfrm>
            <a:off x="4635383" y="1872440"/>
            <a:ext cx="6111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 descr="IMG_49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36" r="8519" b="7161"/>
          <a:stretch>
            <a:fillRect/>
          </a:stretch>
        </p:blipFill>
        <p:spPr bwMode="auto">
          <a:xfrm>
            <a:off x="4635383" y="3169428"/>
            <a:ext cx="611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75146" y="1872440"/>
            <a:ext cx="29591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050" b="0">
                <a:latin typeface="+mj-lt"/>
              </a:rPr>
              <a:t>“</a:t>
            </a:r>
            <a:r>
              <a:rPr lang="ko-KR" altLang="en-US" sz="1050" b="0">
                <a:latin typeface="+mj-lt"/>
              </a:rPr>
              <a:t>저는 아무거나 안 넣어요</a:t>
            </a:r>
            <a:r>
              <a:rPr lang="en-US" altLang="ko-KR" sz="1050" b="0">
                <a:latin typeface="+mj-lt"/>
              </a:rPr>
              <a:t>.”</a:t>
            </a:r>
            <a:endParaRPr lang="ko-KR" altLang="en-US" sz="1050" b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5146" y="2507440"/>
            <a:ext cx="29591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050" b="0">
                <a:latin typeface="+mj-lt"/>
              </a:rPr>
              <a:t>“</a:t>
            </a:r>
            <a:r>
              <a:rPr lang="ko-KR" altLang="en-US" sz="1050" b="0">
                <a:latin typeface="+mj-lt"/>
              </a:rPr>
              <a:t>이것 저것 섞으면 엔진에 안 좋아요</a:t>
            </a:r>
            <a:r>
              <a:rPr lang="en-US" altLang="ko-KR" sz="1050" b="0">
                <a:latin typeface="+mj-lt"/>
              </a:rPr>
              <a:t>.”</a:t>
            </a:r>
            <a:endParaRPr lang="ko-KR" altLang="en-US" sz="1050" b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5146" y="3169428"/>
            <a:ext cx="29591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atinLnBrk="0">
              <a:defRPr/>
            </a:pPr>
            <a:r>
              <a:rPr lang="en-US" altLang="ko-KR" sz="1050" b="0" dirty="0">
                <a:latin typeface="+mj-lt"/>
              </a:rPr>
              <a:t>“</a:t>
            </a:r>
            <a:r>
              <a:rPr lang="ko-KR" altLang="en-US" sz="1050" b="0" dirty="0">
                <a:latin typeface="+mj-lt"/>
              </a:rPr>
              <a:t>아무리 멀어도 꼭 </a:t>
            </a:r>
            <a:r>
              <a:rPr lang="en-US" altLang="ko-KR" sz="1050" b="0" dirty="0">
                <a:latin typeface="+mj-lt"/>
              </a:rPr>
              <a:t>S-Oil</a:t>
            </a:r>
            <a:r>
              <a:rPr lang="ko-KR" altLang="en-US" sz="1050" b="0" dirty="0">
                <a:latin typeface="+mj-lt"/>
              </a:rPr>
              <a:t>만 찾아가요</a:t>
            </a:r>
            <a:r>
              <a:rPr lang="en-US" altLang="ko-KR" sz="1050" b="0" dirty="0">
                <a:latin typeface="+mj-lt"/>
              </a:rPr>
              <a:t>.”</a:t>
            </a:r>
            <a:endParaRPr lang="ko-KR" altLang="en-US" sz="1050" b="0" dirty="0">
              <a:latin typeface="+mj-lt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3990858" y="1834340"/>
            <a:ext cx="582613" cy="19288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 smtClean="0">
                <a:ea typeface="-윤명조120"/>
                <a:cs typeface="-윤명조120"/>
              </a:rPr>
              <a:t>S-Oil</a:t>
            </a:r>
          </a:p>
          <a:p>
            <a:pPr algn="ctr" eaLnBrk="1" hangingPunct="1"/>
            <a:r>
              <a:rPr lang="ko-KR" altLang="en-US" sz="1000" b="0" dirty="0" smtClean="0">
                <a:ea typeface="-윤명조120"/>
                <a:cs typeface="-윤명조120"/>
              </a:rPr>
              <a:t>이용자</a:t>
            </a:r>
            <a:endParaRPr lang="ko-KR" altLang="en-US" sz="1000" b="0" dirty="0">
              <a:ea typeface="-윤명조120"/>
              <a:cs typeface="-윤명조120"/>
            </a:endParaRPr>
          </a:p>
        </p:txBody>
      </p:sp>
      <p:sp>
        <p:nvSpPr>
          <p:cNvPr id="29" name="AutoShape 13"/>
          <p:cNvSpPr>
            <a:spLocks noChangeArrowheads="1"/>
          </p:cNvSpPr>
          <p:nvPr/>
        </p:nvSpPr>
        <p:spPr bwMode="auto">
          <a:xfrm>
            <a:off x="3990858" y="3834590"/>
            <a:ext cx="582613" cy="1219200"/>
          </a:xfrm>
          <a:prstGeom prst="roundRect">
            <a:avLst>
              <a:gd name="adj" fmla="val 1012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ko-KR" sz="1050" b="0" dirty="0" smtClean="0">
                <a:ea typeface="-윤명조120"/>
                <a:cs typeface="-윤명조120"/>
              </a:rPr>
              <a:t>S-Oil</a:t>
            </a:r>
          </a:p>
          <a:p>
            <a:pPr algn="ctr">
              <a:defRPr/>
            </a:pPr>
            <a:r>
              <a:rPr lang="ko-KR" altLang="en-US" sz="1050" b="0" dirty="0" err="1" smtClean="0">
                <a:ea typeface="-윤명조120"/>
                <a:cs typeface="-윤명조120"/>
              </a:rPr>
              <a:t>비이용자</a:t>
            </a:r>
            <a:endParaRPr lang="ko-KR" altLang="en-US" sz="1050" b="0" dirty="0">
              <a:ea typeface="-윤명조120"/>
              <a:cs typeface="-윤명조12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76733" y="3864753"/>
            <a:ext cx="282098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50" b="0" dirty="0">
                <a:latin typeface="+mn-ea"/>
                <a:ea typeface="+mn-ea"/>
              </a:rPr>
              <a:t>“</a:t>
            </a:r>
            <a:r>
              <a:rPr lang="ko-KR" altLang="en-US" sz="1050" b="0" dirty="0">
                <a:latin typeface="+mn-ea"/>
                <a:ea typeface="+mn-ea"/>
              </a:rPr>
              <a:t>주변에서 기름 좋다는 얘기는 간혹 들었어요</a:t>
            </a:r>
            <a:r>
              <a:rPr lang="en-US" altLang="ko-KR" sz="1050" b="0" dirty="0">
                <a:latin typeface="+mn-ea"/>
                <a:ea typeface="+mn-ea"/>
              </a:rPr>
              <a:t>.”</a:t>
            </a:r>
            <a:endParaRPr lang="ko-KR" altLang="en-US" sz="1050" b="0" dirty="0">
              <a:latin typeface="+mn-ea"/>
              <a:ea typeface="+mn-ea"/>
            </a:endParaRPr>
          </a:p>
        </p:txBody>
      </p:sp>
      <p:sp>
        <p:nvSpPr>
          <p:cNvPr id="31" name="TextBox 49"/>
          <p:cNvSpPr txBox="1">
            <a:spLocks noChangeArrowheads="1"/>
          </p:cNvSpPr>
          <p:nvPr/>
        </p:nvSpPr>
        <p:spPr bwMode="auto">
          <a:xfrm>
            <a:off x="5276733" y="4477528"/>
            <a:ext cx="2820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/>
            <a:r>
              <a:rPr lang="en-US" altLang="ko-KR" sz="1000" b="0" dirty="0"/>
              <a:t>“S-Oil</a:t>
            </a:r>
            <a:r>
              <a:rPr lang="ko-KR" altLang="en-US" sz="1000" b="0" dirty="0"/>
              <a:t>다니는 친구들은 기름 좋다는 얘기들을 </a:t>
            </a:r>
            <a:r>
              <a:rPr lang="en-US" altLang="ko-KR" sz="1000" b="0" dirty="0"/>
              <a:t/>
            </a:r>
            <a:br>
              <a:rPr lang="en-US" altLang="ko-KR" sz="1000" b="0" dirty="0"/>
            </a:br>
            <a:r>
              <a:rPr lang="ko-KR" altLang="en-US" sz="1000" b="0" dirty="0"/>
              <a:t>참 많이들 하더라고요</a:t>
            </a:r>
            <a:r>
              <a:rPr lang="en-US" altLang="ko-KR" sz="1000" b="0" dirty="0"/>
              <a:t>. </a:t>
            </a:r>
            <a:r>
              <a:rPr lang="ko-KR" altLang="en-US" sz="1000" b="0" dirty="0"/>
              <a:t>진짜 그런가 하는 생각이 </a:t>
            </a:r>
            <a:r>
              <a:rPr lang="ko-KR" altLang="en-US" sz="1000" b="0" dirty="0" smtClean="0"/>
              <a:t>들 </a:t>
            </a:r>
            <a:r>
              <a:rPr lang="ko-KR" altLang="en-US" sz="1000" b="0" dirty="0"/>
              <a:t>때도 있죠</a:t>
            </a:r>
            <a:r>
              <a:rPr lang="en-US" altLang="ko-KR" sz="1000" b="0" dirty="0"/>
              <a:t>.”</a:t>
            </a:r>
            <a:endParaRPr lang="ko-KR" altLang="en-US" sz="1000" b="0" dirty="0"/>
          </a:p>
        </p:txBody>
      </p:sp>
      <p:pic>
        <p:nvPicPr>
          <p:cNvPr id="32" name="Picture 19" descr="IMG_49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16983" r="14001"/>
          <a:stretch>
            <a:fillRect/>
          </a:stretch>
        </p:blipFill>
        <p:spPr bwMode="auto">
          <a:xfrm>
            <a:off x="4641733" y="4498165"/>
            <a:ext cx="6111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3" descr="IMG_498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2321" r="14005"/>
          <a:stretch>
            <a:fillRect/>
          </a:stretch>
        </p:blipFill>
        <p:spPr bwMode="auto">
          <a:xfrm>
            <a:off x="4641733" y="3872690"/>
            <a:ext cx="6127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4267025" y="5220957"/>
            <a:ext cx="4017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en-US" altLang="ko-KR" sz="1000" b="0" dirty="0">
                <a:solidFill>
                  <a:srgbClr val="FF5050"/>
                </a:solidFill>
              </a:rPr>
              <a:t>S-Oil</a:t>
            </a:r>
            <a:r>
              <a:rPr lang="ko-KR" altLang="en-US" sz="1000" b="0" dirty="0">
                <a:solidFill>
                  <a:srgbClr val="FF5050"/>
                </a:solidFill>
              </a:rPr>
              <a:t>이용자들은 품질 좋은 휘발유를 사용한다는 자부심이 있다</a:t>
            </a:r>
            <a:r>
              <a:rPr lang="en-US" altLang="ko-KR" sz="1000" b="0" dirty="0">
                <a:solidFill>
                  <a:srgbClr val="FF5050"/>
                </a:solidFill>
              </a:rPr>
              <a:t>. </a:t>
            </a:r>
          </a:p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또 주변 사람들에게 </a:t>
            </a:r>
            <a:r>
              <a:rPr lang="en-US" altLang="ko-KR" sz="1000" b="0" dirty="0">
                <a:solidFill>
                  <a:srgbClr val="FF5050"/>
                </a:solidFill>
              </a:rPr>
              <a:t>S-Oil </a:t>
            </a:r>
            <a:r>
              <a:rPr lang="ko-KR" altLang="en-US" sz="1000" b="0" dirty="0">
                <a:solidFill>
                  <a:srgbClr val="FF5050"/>
                </a:solidFill>
              </a:rPr>
              <a:t>이용을 권유한다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4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67776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74922" y="1567506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인터넷에서도 </a:t>
            </a:r>
            <a:r>
              <a:rPr lang="ko-KR" altLang="en-US" sz="1050" b="0" dirty="0"/>
              <a:t>찾아볼</a:t>
            </a:r>
            <a:r>
              <a:rPr lang="ko-KR" altLang="en-US" sz="1000" b="0" dirty="0"/>
              <a:t> 수 있습니다</a:t>
            </a:r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3924423" y="3288827"/>
            <a:ext cx="423703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sz="1000" b="0" dirty="0"/>
              <a:t>“</a:t>
            </a:r>
            <a:r>
              <a:rPr lang="ko-KR" altLang="en-US" sz="1000" b="0" dirty="0"/>
              <a:t>제 느낌이지만</a:t>
            </a:r>
            <a:r>
              <a:rPr lang="en-US" altLang="ko-KR" sz="1000" b="0" dirty="0"/>
              <a:t>… S-Oil</a:t>
            </a:r>
            <a:r>
              <a:rPr lang="ko-KR" altLang="en-US" sz="1000" b="0" dirty="0"/>
              <a:t>이 </a:t>
            </a:r>
            <a:r>
              <a:rPr lang="ko-KR" altLang="en-US" sz="1000" b="0" dirty="0" err="1"/>
              <a:t>오래가구</a:t>
            </a:r>
            <a:r>
              <a:rPr lang="ko-KR" altLang="en-US" sz="1000" b="0" dirty="0"/>
              <a:t> 느낌도 좋은 것 같아서요</a:t>
            </a:r>
            <a:r>
              <a:rPr lang="en-US" altLang="ko-KR" sz="1000" b="0" dirty="0"/>
              <a:t>...”</a:t>
            </a:r>
          </a:p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sz="1000" b="0" dirty="0"/>
              <a:t>“</a:t>
            </a:r>
            <a:r>
              <a:rPr lang="ko-KR" altLang="en-US" sz="1000" b="0" dirty="0"/>
              <a:t>지금 </a:t>
            </a:r>
            <a:r>
              <a:rPr lang="en-US" altLang="ko-KR" sz="1000" b="0" dirty="0"/>
              <a:t>S</a:t>
            </a:r>
            <a:r>
              <a:rPr lang="ko-KR" altLang="en-US" sz="1000" b="0" dirty="0"/>
              <a:t>오일 넣고 있는데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차 상태가 더 좋아지는 것 같아서</a:t>
            </a:r>
            <a:r>
              <a:rPr lang="en-US" altLang="ko-KR" sz="1000" b="0" dirty="0"/>
              <a:t>(</a:t>
            </a:r>
            <a:r>
              <a:rPr lang="ko-KR" altLang="en-US" sz="1000" b="0" dirty="0"/>
              <a:t>느낌이 더 </a:t>
            </a:r>
            <a:r>
              <a:rPr lang="en-US" altLang="ko-KR" sz="1000" b="0" dirty="0"/>
              <a:t/>
            </a:r>
            <a:br>
              <a:rPr lang="en-US" altLang="ko-KR" sz="1000" b="0" dirty="0"/>
            </a:b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부드럽습니다</a:t>
            </a:r>
            <a:r>
              <a:rPr lang="en-US" altLang="ko-KR" sz="1000" b="0" dirty="0"/>
              <a:t>.)”</a:t>
            </a:r>
          </a:p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sz="1000" b="0" dirty="0"/>
              <a:t>“</a:t>
            </a:r>
            <a:r>
              <a:rPr lang="ko-KR" altLang="en-US" sz="1000" b="0" dirty="0"/>
              <a:t>가끔씩 급한 맘에 다른 곳에서 넣어보면 연비차이가 나는 게 </a:t>
            </a:r>
            <a:r>
              <a:rPr lang="ko-KR" altLang="en-US" sz="1000" b="0" dirty="0" smtClean="0"/>
              <a:t>    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느껴집니다</a:t>
            </a:r>
            <a:r>
              <a:rPr lang="en-US" altLang="ko-KR" sz="1000" b="0" dirty="0"/>
              <a:t>.”</a:t>
            </a:r>
          </a:p>
          <a:p>
            <a:pPr eaLnBrk="1" hangingPunct="1"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sz="1000" b="0" dirty="0"/>
              <a:t>“</a:t>
            </a:r>
            <a:r>
              <a:rPr lang="ko-KR" altLang="en-US" sz="1000" b="0" dirty="0" err="1"/>
              <a:t>에스오일은</a:t>
            </a:r>
            <a:r>
              <a:rPr lang="ko-KR" altLang="en-US" sz="1000" b="0" dirty="0"/>
              <a:t> 타 </a:t>
            </a:r>
            <a:r>
              <a:rPr lang="ko-KR" altLang="en-US" sz="1000" b="0" dirty="0" err="1"/>
              <a:t>정유사와</a:t>
            </a:r>
            <a:r>
              <a:rPr lang="ko-KR" altLang="en-US" sz="1000" b="0" dirty="0"/>
              <a:t> 교환을 안 한다고 들었습니다</a:t>
            </a:r>
            <a:r>
              <a:rPr lang="en-US" altLang="ko-KR" sz="1000" b="0" dirty="0"/>
              <a:t>.</a:t>
            </a:r>
            <a:r>
              <a:rPr lang="ko-KR" altLang="en-US" sz="1000" b="0" dirty="0"/>
              <a:t> 품질에 </a:t>
            </a:r>
            <a:r>
              <a:rPr lang="ko-KR" altLang="en-US" sz="1000" b="0" dirty="0" smtClean="0"/>
              <a:t> </a:t>
            </a:r>
            <a:r>
              <a:rPr lang="en-US" altLang="ko-KR" sz="1000" b="0" dirty="0" smtClean="0"/>
              <a:t/>
            </a:r>
            <a:br>
              <a:rPr lang="en-US" altLang="ko-KR" sz="1000" b="0" dirty="0" smtClean="0"/>
            </a:br>
            <a:r>
              <a:rPr lang="en-US" altLang="ko-KR" sz="1000" b="0" dirty="0" smtClean="0"/>
              <a:t> </a:t>
            </a:r>
            <a:r>
              <a:rPr lang="ko-KR" altLang="en-US" sz="1000" b="0" dirty="0" smtClean="0"/>
              <a:t>약간의 차이가</a:t>
            </a:r>
            <a:r>
              <a:rPr lang="en-US" altLang="ko-KR" sz="1000" b="0" dirty="0"/>
              <a:t>…”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 l="22333" t="42328" r="4245" b="6300"/>
          <a:stretch>
            <a:fillRect/>
          </a:stretch>
        </p:blipFill>
        <p:spPr bwMode="auto">
          <a:xfrm>
            <a:off x="6268739" y="2060102"/>
            <a:ext cx="1758950" cy="10795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" name="Picture 4" descr="oss07"/>
          <p:cNvPicPr>
            <a:picLocks noChangeAspect="1" noChangeArrowheads="1"/>
          </p:cNvPicPr>
          <p:nvPr/>
        </p:nvPicPr>
        <p:blipFill>
          <a:blip r:embed="rId3"/>
          <a:srcRect b="65923"/>
          <a:stretch>
            <a:fillRect/>
          </a:stretch>
        </p:blipFill>
        <p:spPr bwMode="auto">
          <a:xfrm>
            <a:off x="4036714" y="2060102"/>
            <a:ext cx="2019300" cy="10795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5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464" y="2879252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52" y="2946276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769424" y="2582912"/>
            <a:ext cx="15843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돋보기 </a:t>
            </a:r>
            <a:r>
              <a:rPr lang="ko-KR" altLang="en-US" b="0" dirty="0" smtClean="0">
                <a:latin typeface="+mn-ea"/>
                <a:ea typeface="+mn-ea"/>
              </a:rPr>
              <a:t>아이콘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smtClean="0">
                <a:latin typeface="+mn-ea"/>
                <a:ea typeface="+mn-ea"/>
              </a:rPr>
              <a:t>넣어서 </a:t>
            </a:r>
            <a:r>
              <a:rPr lang="ko-KR" altLang="en-US" b="0" dirty="0">
                <a:latin typeface="+mn-ea"/>
                <a:ea typeface="+mn-ea"/>
              </a:rPr>
              <a:t>오버 시 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smtClean="0">
                <a:latin typeface="+mn-ea"/>
                <a:ea typeface="+mn-ea"/>
              </a:rPr>
              <a:t>확대보기 </a:t>
            </a:r>
            <a:r>
              <a:rPr lang="ko-KR" altLang="en-US" b="0" dirty="0">
                <a:latin typeface="+mn-ea"/>
                <a:ea typeface="+mn-ea"/>
              </a:rPr>
              <a:t>기능 </a:t>
            </a:r>
            <a:endParaRPr lang="en-US" altLang="ko-KR" b="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넣</a:t>
            </a:r>
            <a:r>
              <a:rPr lang="ko-KR" altLang="en-US" b="0" dirty="0" smtClean="0">
                <a:latin typeface="+mn-ea"/>
                <a:ea typeface="+mn-ea"/>
              </a:rPr>
              <a:t>어주세요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5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67776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82735" y="157563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놀랄만한 진실</a:t>
            </a:r>
          </a:p>
        </p:txBody>
      </p:sp>
      <p:sp>
        <p:nvSpPr>
          <p:cNvPr id="22" name="Text Box 51"/>
          <p:cNvSpPr txBox="1">
            <a:spLocks noChangeArrowheads="1"/>
          </p:cNvSpPr>
          <p:nvPr/>
        </p:nvSpPr>
        <p:spPr bwMode="auto">
          <a:xfrm>
            <a:off x="5317601" y="4237376"/>
            <a:ext cx="1520266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아는 사람은 아는 </a:t>
            </a:r>
            <a:r>
              <a:rPr lang="en-US" altLang="ko-KR" sz="1000" b="0"/>
              <a:t>S-Oil</a:t>
            </a:r>
          </a:p>
        </p:txBody>
      </p:sp>
      <p:grpSp>
        <p:nvGrpSpPr>
          <p:cNvPr id="23" name="Group 63"/>
          <p:cNvGrpSpPr>
            <a:grpSpLocks/>
          </p:cNvGrpSpPr>
          <p:nvPr/>
        </p:nvGrpSpPr>
        <p:grpSpPr bwMode="auto">
          <a:xfrm>
            <a:off x="4557703" y="2143463"/>
            <a:ext cx="2903537" cy="1960563"/>
            <a:chOff x="204" y="751"/>
            <a:chExt cx="2086" cy="1409"/>
          </a:xfrm>
        </p:grpSpPr>
        <p:pic>
          <p:nvPicPr>
            <p:cNvPr id="24" name="Picture 64" descr="IMG_49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4" t="16983" r="14001"/>
            <a:stretch>
              <a:fillRect/>
            </a:stretch>
          </p:blipFill>
          <p:spPr bwMode="auto">
            <a:xfrm>
              <a:off x="1655" y="751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5" descr="IMG_499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6" t="14951" r="20822"/>
            <a:stretch>
              <a:fillRect/>
            </a:stretch>
          </p:blipFill>
          <p:spPr bwMode="auto">
            <a:xfrm>
              <a:off x="204" y="1518"/>
              <a:ext cx="68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6" descr="IMG_49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4" r="5882"/>
            <a:stretch>
              <a:fillRect/>
            </a:stretch>
          </p:blipFill>
          <p:spPr bwMode="auto">
            <a:xfrm>
              <a:off x="204" y="751"/>
              <a:ext cx="680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7" descr="IMG_499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7" t="7936" r="8519" b="7161"/>
            <a:stretch>
              <a:fillRect/>
            </a:stretch>
          </p:blipFill>
          <p:spPr bwMode="auto">
            <a:xfrm>
              <a:off x="930" y="754"/>
              <a:ext cx="67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8" descr="IMG_498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2" t="2321" r="14005"/>
            <a:stretch>
              <a:fillRect/>
            </a:stretch>
          </p:blipFill>
          <p:spPr bwMode="auto">
            <a:xfrm>
              <a:off x="930" y="1522"/>
              <a:ext cx="681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9" descr="IMG_499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9" t="3781" r="14313"/>
            <a:stretch>
              <a:fillRect/>
            </a:stretch>
          </p:blipFill>
          <p:spPr bwMode="auto">
            <a:xfrm>
              <a:off x="1655" y="1525"/>
              <a:ext cx="635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AutoShape 70"/>
          <p:cNvSpPr>
            <a:spLocks noChangeArrowheads="1"/>
          </p:cNvSpPr>
          <p:nvPr/>
        </p:nvSpPr>
        <p:spPr bwMode="auto">
          <a:xfrm>
            <a:off x="4035415" y="2060913"/>
            <a:ext cx="3887788" cy="2500313"/>
          </a:xfrm>
          <a:prstGeom prst="roundRect">
            <a:avLst>
              <a:gd name="adj" fmla="val 4574"/>
            </a:avLst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4236772" y="4918413"/>
            <a:ext cx="4017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아는 사람들은 알고 있는 </a:t>
            </a:r>
            <a:r>
              <a:rPr lang="en-US" altLang="ko-KR" sz="1000" b="0" dirty="0">
                <a:solidFill>
                  <a:srgbClr val="FF5050"/>
                </a:solidFill>
              </a:rPr>
              <a:t>S-Oil</a:t>
            </a:r>
            <a:r>
              <a:rPr lang="ko-KR" altLang="en-US" sz="1000" b="0" dirty="0">
                <a:solidFill>
                  <a:srgbClr val="FF5050"/>
                </a:solidFill>
              </a:rPr>
              <a:t>의 </a:t>
            </a:r>
            <a:r>
              <a:rPr lang="ko-KR" altLang="en-US" sz="1000" b="0" dirty="0" err="1">
                <a:solidFill>
                  <a:srgbClr val="FF5050"/>
                </a:solidFill>
              </a:rPr>
              <a:t>품질력</a:t>
            </a:r>
            <a:endParaRPr lang="ko-KR" altLang="en-US" sz="1000" b="0" dirty="0">
              <a:solidFill>
                <a:srgbClr val="FF5050"/>
              </a:solidFill>
            </a:endParaRPr>
          </a:p>
          <a:p>
            <a:pPr algn="r" eaLnBrk="1" hangingPunct="1">
              <a:buClr>
                <a:srgbClr val="FF5050"/>
              </a:buClr>
            </a:pPr>
            <a:endParaRPr lang="en-US" altLang="ko-KR" sz="1000" b="0" dirty="0">
              <a:solidFill>
                <a:srgbClr val="FF5050"/>
              </a:solidFill>
            </a:endParaRPr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6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767776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7"/>
          <p:cNvSpPr>
            <a:spLocks noChangeArrowheads="1"/>
          </p:cNvSpPr>
          <p:nvPr/>
        </p:nvSpPr>
        <p:spPr bwMode="auto">
          <a:xfrm>
            <a:off x="3681370" y="1575635"/>
            <a:ext cx="465617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err="1"/>
              <a:t>燈下不明</a:t>
            </a:r>
            <a:endParaRPr lang="en-US" altLang="ko-KR" sz="1000" b="0" dirty="0"/>
          </a:p>
          <a:p>
            <a:pPr algn="ctr"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고정관념을 뒤흔들 힘은 소비자 속에도 있습니다</a:t>
            </a:r>
            <a:r>
              <a:rPr lang="en-US" altLang="ko-KR" sz="1000" b="0" dirty="0"/>
              <a:t>!</a:t>
            </a:r>
            <a:endParaRPr lang="ko-KR" altLang="en-US" sz="1000" b="0" dirty="0"/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862073" y="4520448"/>
            <a:ext cx="4382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Clr>
                <a:srgbClr val="FF5050"/>
              </a:buClr>
            </a:pPr>
            <a:r>
              <a:rPr lang="ko-KR" altLang="en-US" sz="1000" b="0" dirty="0"/>
              <a:t>“사람들은 판매원들의 어떠한 판매전략보다도 다른 사람들의 행동에 의해서 더 쉽게 설득된다</a:t>
            </a:r>
            <a:r>
              <a:rPr lang="en-US" altLang="ko-KR" sz="1000" b="0" dirty="0"/>
              <a:t>.”</a:t>
            </a:r>
          </a:p>
          <a:p>
            <a:pPr eaLnBrk="1" hangingPunct="1">
              <a:buClr>
                <a:srgbClr val="FF5050"/>
              </a:buClr>
            </a:pPr>
            <a:endParaRPr lang="en-US" altLang="ko-KR" sz="1000" b="0" dirty="0"/>
          </a:p>
          <a:p>
            <a:pPr algn="r" eaLnBrk="1" hangingPunct="1">
              <a:buClr>
                <a:srgbClr val="FF5050"/>
              </a:buClr>
            </a:pPr>
            <a:r>
              <a:rPr lang="en-US" altLang="ko-KR" sz="1000" b="0" dirty="0"/>
              <a:t>&lt;</a:t>
            </a:r>
            <a:r>
              <a:rPr lang="ko-KR" altLang="en-US" sz="1000" b="0" dirty="0"/>
              <a:t>출처 </a:t>
            </a:r>
            <a:r>
              <a:rPr lang="en-US" altLang="ko-KR" sz="1000" b="0" dirty="0"/>
              <a:t>: Robert B. </a:t>
            </a:r>
            <a:r>
              <a:rPr lang="en-US" altLang="ko-KR" sz="1000" b="0" dirty="0" err="1"/>
              <a:t>Chialdini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설득의 심리학 中에서</a:t>
            </a:r>
            <a:r>
              <a:rPr lang="en-US" altLang="ko-KR" sz="1000" b="0" dirty="0"/>
              <a:t>&gt;</a:t>
            </a:r>
          </a:p>
        </p:txBody>
      </p:sp>
      <p:pic>
        <p:nvPicPr>
          <p:cNvPr id="33" name="Picture 5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60"/>
          <a:stretch>
            <a:fillRect/>
          </a:stretch>
        </p:blipFill>
        <p:spPr bwMode="auto">
          <a:xfrm>
            <a:off x="3821268" y="2163010"/>
            <a:ext cx="436232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7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164937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10598"/>
              </p:ext>
            </p:extLst>
          </p:nvPr>
        </p:nvGraphicFramePr>
        <p:xfrm>
          <a:off x="3961243" y="1988840"/>
          <a:ext cx="4376308" cy="199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그림" r:id="rId3" imgW="7794360" imgH="3412800" progId="StaticMetafile">
                  <p:embed/>
                </p:oleObj>
              </mc:Choice>
              <mc:Fallback>
                <p:oleObj name="그림" r:id="rId3" imgW="7794360" imgH="3412800" progId="StaticMetafile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243" y="1988840"/>
                        <a:ext cx="4376308" cy="1999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66610" y="415297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sp>
        <p:nvSpPr>
          <p:cNvPr id="11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06</a:t>
            </a:r>
            <a:endParaRPr kumimoji="1" lang="en-US" altLang="ko-KR" sz="9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3709408" y="170080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b="0" dirty="0" smtClean="0"/>
              <a:t>TV</a:t>
            </a:r>
            <a:r>
              <a:rPr lang="ko-KR" altLang="en-US" b="0" dirty="0" smtClean="0"/>
              <a:t>광고</a:t>
            </a:r>
            <a:r>
              <a:rPr lang="ko-KR" altLang="en-US" b="0" dirty="0"/>
              <a:t>의 </a:t>
            </a:r>
            <a:r>
              <a:rPr lang="ko-KR" altLang="en-US" b="0" dirty="0" smtClean="0"/>
              <a:t>시</a:t>
            </a:r>
            <a:r>
              <a:rPr lang="ko-KR" altLang="en-US" b="0" dirty="0"/>
              <a:t>급</a:t>
            </a: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en-US" altLang="ko-KR" b="0" dirty="0" smtClean="0"/>
              <a:t>TV</a:t>
            </a:r>
            <a:r>
              <a:rPr kumimoji="1" lang="ko-KR" altLang="en-US" b="0" dirty="0" smtClean="0"/>
              <a:t>광고의 종류와 시급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8454" y="1297944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4) </a:t>
            </a:r>
            <a:r>
              <a:rPr lang="ko-KR" altLang="en-US" b="0" dirty="0" smtClean="0"/>
              <a:t>광고매체 전략</a:t>
            </a:r>
            <a:endParaRPr lang="ko-KR" altLang="en-US" b="0" dirty="0"/>
          </a:p>
        </p:txBody>
      </p:sp>
      <p:sp>
        <p:nvSpPr>
          <p:cNvPr id="23" name="오른쪽 화살표 22"/>
          <p:cNvSpPr/>
          <p:nvPr/>
        </p:nvSpPr>
        <p:spPr bwMode="auto">
          <a:xfrm>
            <a:off x="3997148" y="5013176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ea typeface="굴림" charset="-127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513393" y="4291192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/>
              <a:t>매체</a:t>
            </a:r>
            <a:r>
              <a:rPr kumimoji="1" lang="en-US" altLang="ko-KR" b="0" dirty="0" smtClean="0"/>
              <a:t>(</a:t>
            </a:r>
            <a:r>
              <a:rPr kumimoji="1" lang="ko-KR" altLang="en-US" b="0" dirty="0" smtClean="0"/>
              <a:t>미디어</a:t>
            </a:r>
            <a:r>
              <a:rPr kumimoji="1" lang="en-US" altLang="ko-KR" b="0" dirty="0" smtClean="0"/>
              <a:t>) </a:t>
            </a:r>
            <a:r>
              <a:rPr kumimoji="1" lang="ko-KR" altLang="en-US" b="0" dirty="0" err="1" smtClean="0"/>
              <a:t>브리프</a:t>
            </a:r>
            <a:endParaRPr kumimoji="1" lang="ko-KR" altLang="en-US" b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3709408" y="4509120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/>
              <a:t>제작 </a:t>
            </a:r>
            <a:r>
              <a:rPr lang="ko-KR" altLang="en-US" b="0" dirty="0" err="1"/>
              <a:t>브리프는</a:t>
            </a:r>
            <a:r>
              <a:rPr lang="ko-KR" altLang="en-US" b="0" dirty="0"/>
              <a:t> 형식적인 절차가 아님</a:t>
            </a:r>
            <a:endParaRPr lang="en-US" altLang="ko-KR" b="0" dirty="0"/>
          </a:p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b="0" dirty="0" err="1"/>
              <a:t>브리프는</a:t>
            </a:r>
            <a:r>
              <a:rPr lang="ko-KR" altLang="en-US" b="0" dirty="0"/>
              <a:t> 광고를 글</a:t>
            </a:r>
            <a:r>
              <a:rPr lang="en-US" altLang="ko-KR" b="0" dirty="0"/>
              <a:t>, </a:t>
            </a:r>
            <a:r>
              <a:rPr lang="ko-KR" altLang="en-US" b="0" dirty="0"/>
              <a:t>그림</a:t>
            </a:r>
            <a:r>
              <a:rPr lang="en-US" altLang="ko-KR" b="0" dirty="0"/>
              <a:t>, </a:t>
            </a:r>
            <a:r>
              <a:rPr lang="ko-KR" altLang="en-US" b="0" dirty="0"/>
              <a:t>음악이 담긴 광고의 세계로 안내하는 길잡이임</a:t>
            </a:r>
            <a:endParaRPr lang="en-US" altLang="ko-KR" b="0" dirty="0"/>
          </a:p>
          <a:p>
            <a:pPr>
              <a:spcBef>
                <a:spcPts val="600"/>
              </a:spcBef>
            </a:pPr>
            <a:r>
              <a:rPr lang="en-US" altLang="ko-KR" b="0" dirty="0" smtClean="0"/>
              <a:t>          </a:t>
            </a:r>
            <a:r>
              <a:rPr lang="ko-KR" altLang="en-US" b="0" dirty="0" smtClean="0"/>
              <a:t>광고의 </a:t>
            </a:r>
            <a:r>
              <a:rPr lang="ko-KR" altLang="en-US" b="0" dirty="0"/>
              <a:t>바탕이 되는 제작 </a:t>
            </a:r>
            <a:r>
              <a:rPr lang="ko-KR" altLang="en-US" b="0" dirty="0" err="1"/>
              <a:t>브리프를</a:t>
            </a:r>
            <a:r>
              <a:rPr lang="ko-KR" altLang="en-US" b="0" dirty="0"/>
              <a:t> 만드는 것이 중요함   </a:t>
            </a:r>
            <a:endParaRPr lang="en-US" altLang="ko-KR" b="0" dirty="0"/>
          </a:p>
        </p:txBody>
      </p:sp>
      <p:pic>
        <p:nvPicPr>
          <p:cNvPr id="3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310651" y="5296857"/>
            <a:ext cx="1007269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1205" y="5224848"/>
            <a:ext cx="537592" cy="537592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7558797" y="533471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0" dirty="0" smtClean="0"/>
              <a:t>예</a:t>
            </a:r>
            <a:r>
              <a:rPr lang="ko-KR" altLang="en-US" b="0" dirty="0"/>
              <a:t>시</a:t>
            </a:r>
            <a:r>
              <a:rPr lang="ko-KR" altLang="en-US" b="0" dirty="0" smtClean="0"/>
              <a:t>보기</a:t>
            </a:r>
          </a:p>
        </p:txBody>
      </p:sp>
    </p:spTree>
    <p:extLst>
      <p:ext uri="{BB962C8B-B14F-4D97-AF65-F5344CB8AC3E}">
        <p14:creationId xmlns:p14="http://schemas.microsoft.com/office/powerpoint/2010/main" val="1115976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682735" y="157805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이러한 </a:t>
            </a:r>
            <a:r>
              <a:rPr lang="en-US" altLang="ko-KR" sz="1000" b="0" dirty="0"/>
              <a:t>S-Oil</a:t>
            </a:r>
            <a:r>
              <a:rPr lang="ko-KR" altLang="en-US" sz="1000" b="0" dirty="0"/>
              <a:t>을 무엇이라 불러야 합니까</a:t>
            </a:r>
            <a:r>
              <a:rPr lang="en-US" altLang="ko-KR" sz="1000" b="0" dirty="0"/>
              <a:t>?</a:t>
            </a:r>
          </a:p>
        </p:txBody>
      </p:sp>
      <p:pic>
        <p:nvPicPr>
          <p:cNvPr id="32" name="Picture 24" descr="빙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74" y="2231223"/>
            <a:ext cx="4176713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그룹 21"/>
          <p:cNvGrpSpPr>
            <a:grpSpLocks/>
          </p:cNvGrpSpPr>
          <p:nvPr/>
        </p:nvGrpSpPr>
        <p:grpSpPr bwMode="auto">
          <a:xfrm>
            <a:off x="4175147" y="1774023"/>
            <a:ext cx="3851830" cy="2965450"/>
            <a:chOff x="1832948" y="603250"/>
            <a:chExt cx="6100603" cy="4699000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1835150" y="3284538"/>
              <a:ext cx="3168650" cy="2017712"/>
            </a:xfrm>
            <a:prstGeom prst="ellipse">
              <a:avLst/>
            </a:prstGeom>
            <a:solidFill>
              <a:srgbClr val="FFFF00">
                <a:alpha val="50980"/>
              </a:srgbClr>
            </a:solidFill>
            <a:ln w="101600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1832948" y="2761570"/>
              <a:ext cx="1782793" cy="390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>
                  <a:solidFill>
                    <a:schemeClr val="bg1"/>
                  </a:solidFill>
                </a:rPr>
                <a:t>브랜드 인사이트</a:t>
              </a: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>
              <a:off x="6150758" y="2756539"/>
              <a:ext cx="1782793" cy="390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>
                  <a:solidFill>
                    <a:schemeClr val="bg1"/>
                  </a:solidFill>
                </a:rPr>
                <a:t>소비자 인사이트</a:t>
              </a:r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4211638" y="3211513"/>
              <a:ext cx="3168650" cy="2017712"/>
            </a:xfrm>
            <a:prstGeom prst="ellipse">
              <a:avLst/>
            </a:prstGeom>
            <a:solidFill>
              <a:srgbClr val="FFFF00">
                <a:alpha val="50980"/>
              </a:srgbClr>
            </a:solidFill>
            <a:ln w="101600" algn="ctr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>
                <a:solidFill>
                  <a:srgbClr val="000066"/>
                </a:solidFill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3973835" y="603250"/>
              <a:ext cx="1145537" cy="190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7200" b="0">
                  <a:solidFill>
                    <a:srgbClr val="FF9933"/>
                  </a:solidFill>
                </a:rPr>
                <a:t>?</a:t>
              </a:r>
            </a:p>
          </p:txBody>
        </p:sp>
        <p:sp>
          <p:nvSpPr>
            <p:cNvPr id="39" name="AutoShape 28"/>
            <p:cNvSpPr>
              <a:spLocks noChangeArrowheads="1"/>
            </p:cNvSpPr>
            <p:nvPr/>
          </p:nvSpPr>
          <p:spPr bwMode="auto">
            <a:xfrm>
              <a:off x="4284663" y="2205038"/>
              <a:ext cx="503237" cy="2160587"/>
            </a:xfrm>
            <a:prstGeom prst="upArrow">
              <a:avLst>
                <a:gd name="adj1" fmla="val 35019"/>
                <a:gd name="adj2" fmla="val 63586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196089" y="4036950"/>
              <a:ext cx="1851342" cy="63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>
                  <a:solidFill>
                    <a:srgbClr val="000066"/>
                  </a:solidFill>
                </a:rPr>
                <a:t>아는 사람은 아는</a:t>
              </a:r>
            </a:p>
            <a:p>
              <a:pPr algn="ctr" eaLnBrk="1" hangingPunct="1"/>
              <a:r>
                <a:rPr lang="en-US" altLang="ko-KR" sz="1000" b="0">
                  <a:solidFill>
                    <a:srgbClr val="000066"/>
                  </a:solidFill>
                </a:rPr>
                <a:t>S-Oil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2212125" y="4021882"/>
              <a:ext cx="1782791" cy="63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>
                  <a:solidFill>
                    <a:srgbClr val="000066"/>
                  </a:solidFill>
                </a:rPr>
                <a:t>에너지 전문기업</a:t>
              </a:r>
            </a:p>
            <a:p>
              <a:pPr algn="ctr" eaLnBrk="1" hangingPunct="1"/>
              <a:r>
                <a:rPr lang="en-US" altLang="ko-KR" sz="1000" b="0">
                  <a:solidFill>
                    <a:srgbClr val="000066"/>
                  </a:solidFill>
                </a:rPr>
                <a:t>S-Oil</a:t>
              </a:r>
            </a:p>
          </p:txBody>
        </p:sp>
      </p:grp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8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395771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9</a:t>
            </a:r>
            <a:r>
              <a:rPr lang="en-US" altLang="ko-KR" b="0" dirty="0" smtClean="0"/>
              <a:t>/10 ▶ </a:t>
            </a:r>
            <a:endParaRPr lang="en-US" altLang="ko-KR" b="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8122" y="1557338"/>
            <a:ext cx="4659428" cy="431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27"/>
          <p:cNvSpPr>
            <a:spLocks noChangeArrowheads="1"/>
          </p:cNvSpPr>
          <p:nvPr/>
        </p:nvSpPr>
        <p:spPr bwMode="auto">
          <a:xfrm>
            <a:off x="3676477" y="158488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S-Oil</a:t>
            </a:r>
            <a:r>
              <a:rPr lang="ko-KR" altLang="en-US" sz="1000" b="0" dirty="0"/>
              <a:t>에 대한 잘못된 생각</a:t>
            </a:r>
          </a:p>
        </p:txBody>
      </p:sp>
      <p:pic>
        <p:nvPicPr>
          <p:cNvPr id="6" name="Picture 1026" descr="3171567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AEE"/>
              </a:clrFrom>
              <a:clrTo>
                <a:srgbClr val="EFEA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t="35866" r="18236" b="12314"/>
          <a:stretch>
            <a:fillRect/>
          </a:stretch>
        </p:blipFill>
        <p:spPr bwMode="auto">
          <a:xfrm>
            <a:off x="5457056" y="2586773"/>
            <a:ext cx="1019795" cy="12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3"/>
          <p:cNvSpPr txBox="1">
            <a:spLocks noChangeArrowheads="1"/>
          </p:cNvSpPr>
          <p:nvPr/>
        </p:nvSpPr>
        <p:spPr bwMode="auto">
          <a:xfrm>
            <a:off x="5601072" y="3861048"/>
            <a:ext cx="633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 smtClean="0"/>
              <a:t>작다</a:t>
            </a:r>
            <a:r>
              <a:rPr lang="en-US" altLang="ko-KR" sz="1000" b="0" dirty="0" smtClean="0"/>
              <a:t>?</a:t>
            </a:r>
            <a:endParaRPr lang="en-US" altLang="ko-KR" sz="1000" b="0" dirty="0"/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3959373" y="4910971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소비자에게 말해야 한다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362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27"/>
          <p:cNvSpPr>
            <a:spLocks noChangeArrowheads="1"/>
          </p:cNvSpPr>
          <p:nvPr/>
        </p:nvSpPr>
        <p:spPr bwMode="auto">
          <a:xfrm>
            <a:off x="3682735" y="1567425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소비자들이 고급휘발유에 관심을 가질 때</a:t>
            </a:r>
          </a:p>
        </p:txBody>
      </p:sp>
      <p:sp>
        <p:nvSpPr>
          <p:cNvPr id="33" name="구름 모양 설명선 32"/>
          <p:cNvSpPr/>
          <p:nvPr/>
        </p:nvSpPr>
        <p:spPr>
          <a:xfrm>
            <a:off x="5590910" y="2030701"/>
            <a:ext cx="935037" cy="503237"/>
          </a:xfrm>
          <a:prstGeom prst="cloudCallout">
            <a:avLst>
              <a:gd name="adj1" fmla="val -58975"/>
              <a:gd name="adj2" fmla="val 46951"/>
            </a:avLst>
          </a:prstGeom>
          <a:solidFill>
            <a:srgbClr val="FFFFCC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고급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?</a:t>
            </a:r>
            <a:endParaRPr kumimoji="0" lang="ko-KR" altLang="en-US" b="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4" name="Picture 2" descr="premium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22" y="2605375"/>
            <a:ext cx="834454" cy="5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한차원 높은 고품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47" y="2605375"/>
            <a:ext cx="1101618" cy="546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kazen_img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58417" b="-5833"/>
          <a:stretch>
            <a:fillRect/>
          </a:stretch>
        </p:blipFill>
        <p:spPr bwMode="auto">
          <a:xfrm>
            <a:off x="4452671" y="2048163"/>
            <a:ext cx="883029" cy="5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직사각형 27"/>
          <p:cNvSpPr>
            <a:spLocks noChangeArrowheads="1"/>
          </p:cNvSpPr>
          <p:nvPr/>
        </p:nvSpPr>
        <p:spPr bwMode="auto">
          <a:xfrm>
            <a:off x="3682735" y="3532907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SK</a:t>
            </a:r>
            <a:r>
              <a:rPr lang="ko-KR" altLang="en-US" sz="1000" b="0" dirty="0"/>
              <a:t>와 </a:t>
            </a:r>
            <a:r>
              <a:rPr lang="en-US" altLang="ko-KR" sz="1000" b="0" dirty="0"/>
              <a:t>GS</a:t>
            </a:r>
            <a:r>
              <a:rPr lang="ko-KR" altLang="en-US" sz="1000" b="0" dirty="0"/>
              <a:t>의 충성고객이 많다고 생각할 때</a:t>
            </a:r>
          </a:p>
        </p:txBody>
      </p:sp>
      <p:pic>
        <p:nvPicPr>
          <p:cNvPr id="38" name="Picture 4" descr="gs_________-________________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97" y="4071070"/>
            <a:ext cx="1330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 descr="포인트적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85" y="4071070"/>
            <a:ext cx="13398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구름 모양 설명선 39"/>
          <p:cNvSpPr/>
          <p:nvPr/>
        </p:nvSpPr>
        <p:spPr>
          <a:xfrm>
            <a:off x="5076560" y="3777382"/>
            <a:ext cx="936625" cy="504825"/>
          </a:xfrm>
          <a:prstGeom prst="cloudCallout">
            <a:avLst>
              <a:gd name="adj1" fmla="val -21763"/>
              <a:gd name="adj2" fmla="val 72867"/>
            </a:avLst>
          </a:prstGeom>
          <a:solidFill>
            <a:srgbClr val="FFFFCC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단골고객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?</a:t>
            </a:r>
            <a:endParaRPr kumimoji="0" lang="ko-KR" altLang="en-US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TextBox 43"/>
          <p:cNvSpPr txBox="1">
            <a:spLocks noChangeArrowheads="1"/>
          </p:cNvSpPr>
          <p:nvPr/>
        </p:nvSpPr>
        <p:spPr bwMode="auto">
          <a:xfrm>
            <a:off x="4232920" y="3110771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소비자에게 말해야 한다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4247405" y="4910971"/>
            <a:ext cx="40179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r" eaLnBrk="1" hangingPunct="1">
              <a:buClr>
                <a:srgbClr val="FF5050"/>
              </a:buClr>
            </a:pPr>
            <a:r>
              <a:rPr lang="ko-KR" altLang="en-US" sz="1000" b="0" dirty="0">
                <a:solidFill>
                  <a:srgbClr val="FF5050"/>
                </a:solidFill>
              </a:rPr>
              <a:t>소비자에게 말해야 한다</a:t>
            </a:r>
            <a:r>
              <a:rPr lang="en-US" altLang="ko-KR" sz="1000" b="0" dirty="0">
                <a:solidFill>
                  <a:srgbClr val="FF5050"/>
                </a:solidFill>
              </a:rPr>
              <a:t>.</a:t>
            </a:r>
          </a:p>
        </p:txBody>
      </p:sp>
      <p:sp>
        <p:nvSpPr>
          <p:cNvPr id="19" name="Rectangle 77"/>
          <p:cNvSpPr>
            <a:spLocks noChangeArrowheads="1"/>
          </p:cNvSpPr>
          <p:nvPr/>
        </p:nvSpPr>
        <p:spPr bwMode="auto">
          <a:xfrm>
            <a:off x="3670970" y="1557338"/>
            <a:ext cx="4666580" cy="4319934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5623346" y="5877272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10</a:t>
            </a:r>
            <a:r>
              <a:rPr lang="en-US" altLang="ko-KR" b="0" dirty="0" smtClean="0"/>
              <a:t>/10 </a:t>
            </a:r>
            <a:r>
              <a:rPr lang="en-US" altLang="ko-KR" b="0" dirty="0" smtClean="0">
                <a:solidFill>
                  <a:schemeClr val="bg1"/>
                </a:solidFill>
              </a:rPr>
              <a:t>▶ </a:t>
            </a:r>
            <a:endParaRPr lang="en-US" altLang="ko-KR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71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auto">
          <a:xfrm>
            <a:off x="3788618" y="1815198"/>
            <a:ext cx="4548758" cy="655451"/>
          </a:xfrm>
          <a:prstGeom prst="rect">
            <a:avLst/>
          </a:prstGeom>
          <a:solidFill>
            <a:srgbClr val="E1ECFB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en-US" altLang="ko-KR" b="0" dirty="0" smtClean="0"/>
              <a:t>TRUE S-Oil</a:t>
            </a:r>
            <a:endParaRPr kumimoji="1" lang="ko-KR" altLang="en-US" b="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sym typeface="Wingdings" pitchFamily="2" charset="2"/>
              </a:rPr>
              <a:t>◀</a:t>
            </a:r>
            <a:r>
              <a:rPr lang="en-US" altLang="ko-KR" b="0" dirty="0" smtClean="0">
                <a:sym typeface="Wingdings" pitchFamily="2" charset="2"/>
              </a:rPr>
              <a:t> 1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sp>
        <p:nvSpPr>
          <p:cNvPr id="7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한마디로</a:t>
            </a:r>
          </a:p>
        </p:txBody>
      </p:sp>
      <p:sp>
        <p:nvSpPr>
          <p:cNvPr id="22" name="직사각형 27"/>
          <p:cNvSpPr>
            <a:spLocks noChangeArrowheads="1"/>
          </p:cNvSpPr>
          <p:nvPr/>
        </p:nvSpPr>
        <p:spPr bwMode="auto">
          <a:xfrm>
            <a:off x="3765376" y="2100981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>
                <a:solidFill>
                  <a:srgbClr val="FF5050"/>
                </a:solidFill>
              </a:rPr>
              <a:t>TRUE</a:t>
            </a:r>
            <a:endParaRPr lang="ko-KR" altLang="en-US" sz="1000" b="0" dirty="0">
              <a:solidFill>
                <a:srgbClr val="FF5050"/>
              </a:solidFill>
            </a:endParaRPr>
          </a:p>
        </p:txBody>
      </p:sp>
      <p:pic>
        <p:nvPicPr>
          <p:cNvPr id="23" name="Picture 4" descr="전파용최종로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25145" r="14873" b="17827"/>
          <a:stretch>
            <a:fillRect/>
          </a:stretch>
        </p:blipFill>
        <p:spPr bwMode="auto">
          <a:xfrm>
            <a:off x="3879631" y="2470650"/>
            <a:ext cx="4385737" cy="275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16</a:t>
            </a:r>
            <a:endParaRPr kumimoji="1" lang="en-US" altLang="ko-KR" sz="9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366610" y="415297"/>
            <a:ext cx="1614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7) </a:t>
            </a:r>
            <a:r>
              <a:rPr lang="ko-KR" altLang="en-US" b="0" dirty="0" smtClean="0"/>
              <a:t>광고기획 </a:t>
            </a:r>
            <a:r>
              <a:rPr lang="ko-KR" altLang="en-US" b="0" dirty="0"/>
              <a:t>사례 </a:t>
            </a:r>
            <a:r>
              <a:rPr lang="en-US" altLang="ko-KR" b="0" dirty="0"/>
              <a:t>: S-Oil</a:t>
            </a:r>
            <a:endParaRPr lang="ko-KR" altLang="en-US" b="0" dirty="0"/>
          </a:p>
        </p:txBody>
      </p:sp>
      <p:sp>
        <p:nvSpPr>
          <p:cNvPr id="14" name="TextBox 13"/>
          <p:cNvSpPr txBox="1"/>
          <p:nvPr/>
        </p:nvSpPr>
        <p:spPr>
          <a:xfrm>
            <a:off x="3358454" y="1297944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/>
              <a:t>7) </a:t>
            </a:r>
            <a:r>
              <a:rPr lang="ko-KR" altLang="en-US" sz="1050" b="0" dirty="0" smtClean="0"/>
              <a:t>광고기획 사례 </a:t>
            </a:r>
            <a:r>
              <a:rPr lang="en-US" altLang="ko-KR" sz="1050" b="0" dirty="0" smtClean="0"/>
              <a:t>: S-Oil</a:t>
            </a:r>
            <a:endParaRPr lang="ko-KR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413093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2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모든 브랜드에는 강력한 말 한마디가 있다</a:t>
            </a:r>
            <a:r>
              <a:rPr lang="en-US" altLang="ko-KR" sz="1000" b="0" dirty="0"/>
              <a:t>.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3894146" y="3819443"/>
            <a:ext cx="1354137" cy="750887"/>
          </a:xfrm>
          <a:prstGeom prst="rect">
            <a:avLst/>
          </a:prstGeom>
          <a:solidFill>
            <a:srgbClr val="FF9900">
              <a:alpha val="29019"/>
            </a:srgbClr>
          </a:solidFill>
          <a:ln w="28575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Excitement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Sensational navigation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Pride/accomplishment</a:t>
            </a:r>
            <a:endParaRPr lang="en-US" altLang="ko-KR" sz="1000" b="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894146" y="3100305"/>
            <a:ext cx="1368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ea typeface="산돌 고딕"/>
                <a:cs typeface="산돌 고딕"/>
              </a:rPr>
              <a:t>“Driving”</a:t>
            </a:r>
          </a:p>
        </p:txBody>
      </p: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8907" r="10236" b="1933"/>
          <a:stretch>
            <a:fillRect/>
          </a:stretch>
        </p:blipFill>
        <p:spPr bwMode="auto">
          <a:xfrm>
            <a:off x="4146558" y="2341480"/>
            <a:ext cx="8461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5378458" y="3819443"/>
            <a:ext cx="1354138" cy="750887"/>
          </a:xfrm>
          <a:prstGeom prst="rect">
            <a:avLst/>
          </a:prstGeom>
          <a:solidFill>
            <a:srgbClr val="FF9900">
              <a:alpha val="29019"/>
            </a:srgbClr>
          </a:solidFill>
          <a:ln w="28575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Solid design 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 Reliable technology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Love for family</a:t>
            </a:r>
            <a:endParaRPr lang="en-US" altLang="ko-KR" sz="1000" b="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5368933" y="3100305"/>
            <a:ext cx="1368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ea typeface="산돌 고딕"/>
                <a:cs typeface="산돌 고딕"/>
                <a:sym typeface="Wingdings" pitchFamily="2" charset="2"/>
              </a:rPr>
              <a:t>“Safety”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8" y="2522455"/>
            <a:ext cx="1076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6854833" y="3819443"/>
            <a:ext cx="1354138" cy="750887"/>
          </a:xfrm>
          <a:prstGeom prst="rect">
            <a:avLst/>
          </a:prstGeom>
          <a:solidFill>
            <a:srgbClr val="FF9900">
              <a:alpha val="29019"/>
            </a:srgbClr>
          </a:solidFill>
          <a:ln w="28575" algn="ctr">
            <a:solidFill>
              <a:srgbClr val="FF9933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Good quality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Authentic sauce</a:t>
            </a:r>
          </a:p>
          <a:p>
            <a:pPr algn="ctr" eaLnBrk="1" hangingPunct="1"/>
            <a:r>
              <a:rPr lang="en-US" altLang="ko-KR" sz="1000" b="0">
                <a:sym typeface="Wingdings" pitchFamily="2" charset="2"/>
              </a:rPr>
              <a:t>Value-for-Money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6846896" y="3100305"/>
            <a:ext cx="13684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>
                <a:ea typeface="산돌 고딕"/>
                <a:cs typeface="산돌 고딕"/>
                <a:sym typeface="Wingdings" pitchFamily="2" charset="2"/>
              </a:rPr>
              <a:t>“Slow”</a:t>
            </a:r>
          </a:p>
        </p:txBody>
      </p:sp>
      <p:pic>
        <p:nvPicPr>
          <p:cNvPr id="28" name="Picture 30" descr="light-ketch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46" y="2374818"/>
            <a:ext cx="258762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3894146" y="2287505"/>
            <a:ext cx="1362075" cy="1168400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marL="87313" indent="-87313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Clr>
                <a:srgbClr val="FFCC00"/>
              </a:buClr>
            </a:pPr>
            <a:endParaRPr lang="ko-KR" altLang="en-US" sz="1000" b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854833" y="2290680"/>
            <a:ext cx="1362075" cy="1169988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378458" y="2287505"/>
            <a:ext cx="1362075" cy="1168400"/>
          </a:xfrm>
          <a:prstGeom prst="rect">
            <a:avLst/>
          </a:prstGeom>
          <a:noFill/>
          <a:ln w="28575" algn="ctr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cxnSp>
        <p:nvCxnSpPr>
          <p:cNvPr id="32" name="AutoShape 13"/>
          <p:cNvCxnSpPr>
            <a:cxnSpLocks noChangeShapeType="1"/>
            <a:stCxn id="29" idx="2"/>
            <a:endCxn id="14" idx="0"/>
          </p:cNvCxnSpPr>
          <p:nvPr/>
        </p:nvCxnSpPr>
        <p:spPr bwMode="auto">
          <a:xfrm rot="5400000">
            <a:off x="4391827" y="3636086"/>
            <a:ext cx="363538" cy="3175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4"/>
          <p:cNvCxnSpPr>
            <a:cxnSpLocks noChangeShapeType="1"/>
            <a:stCxn id="31" idx="2"/>
            <a:endCxn id="17" idx="0"/>
          </p:cNvCxnSpPr>
          <p:nvPr/>
        </p:nvCxnSpPr>
        <p:spPr bwMode="auto">
          <a:xfrm rot="5400000">
            <a:off x="5875346" y="3635292"/>
            <a:ext cx="363538" cy="4763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5"/>
          <p:cNvCxnSpPr>
            <a:cxnSpLocks noChangeShapeType="1"/>
            <a:stCxn id="30" idx="2"/>
            <a:endCxn id="20" idx="0"/>
          </p:cNvCxnSpPr>
          <p:nvPr/>
        </p:nvCxnSpPr>
        <p:spPr bwMode="auto">
          <a:xfrm rot="5400000">
            <a:off x="7354102" y="3637674"/>
            <a:ext cx="358775" cy="4763"/>
          </a:xfrm>
          <a:prstGeom prst="straightConnector1">
            <a:avLst/>
          </a:prstGeom>
          <a:noFill/>
          <a:ln w="508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2931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3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또한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풍부한 브랜드 연상을 갖고 있습니다</a:t>
            </a:r>
            <a:r>
              <a:rPr lang="en-US" altLang="ko-KR" sz="1000" b="0" dirty="0"/>
              <a:t>.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944317" y="2144498"/>
            <a:ext cx="438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buClr>
                <a:srgbClr val="FF5050"/>
              </a:buClr>
            </a:pPr>
            <a:r>
              <a:rPr lang="ko-KR" altLang="en-US" sz="1000" b="0" dirty="0"/>
              <a:t>개별적인 속성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혜택 연상을 넘어서서 </a:t>
            </a:r>
            <a:endParaRPr lang="en-US" altLang="ko-KR" sz="1000" b="0" dirty="0"/>
          </a:p>
          <a:p>
            <a:pPr algn="ctr" eaLnBrk="1" hangingPunct="1">
              <a:buClr>
                <a:srgbClr val="FF5050"/>
              </a:buClr>
            </a:pPr>
            <a:r>
              <a:rPr lang="en-US" altLang="ko-KR" sz="1000" b="0" dirty="0" smtClean="0"/>
              <a:t>S-Oil</a:t>
            </a:r>
            <a:r>
              <a:rPr lang="ko-KR" altLang="en-US" sz="1000" b="0" dirty="0"/>
              <a:t>의 본원적 가치가 연상되는 큰 개념</a:t>
            </a:r>
            <a:endParaRPr lang="en-US" altLang="ko-KR" sz="1000" b="0" dirty="0"/>
          </a:p>
        </p:txBody>
      </p:sp>
      <p:grpSp>
        <p:nvGrpSpPr>
          <p:cNvPr id="18" name="그룹 24"/>
          <p:cNvGrpSpPr>
            <a:grpSpLocks/>
          </p:cNvGrpSpPr>
          <p:nvPr/>
        </p:nvGrpSpPr>
        <p:grpSpPr bwMode="auto">
          <a:xfrm>
            <a:off x="3894146" y="2645519"/>
            <a:ext cx="4321175" cy="2079625"/>
            <a:chOff x="323850" y="2286000"/>
            <a:chExt cx="8351838" cy="4022727"/>
          </a:xfrm>
        </p:grpSpPr>
        <p:sp>
          <p:nvSpPr>
            <p:cNvPr id="19" name="Oval 36"/>
            <p:cNvSpPr>
              <a:spLocks noChangeArrowheads="1"/>
            </p:cNvSpPr>
            <p:nvPr/>
          </p:nvSpPr>
          <p:spPr bwMode="auto">
            <a:xfrm>
              <a:off x="2447925" y="3859213"/>
              <a:ext cx="1439863" cy="792162"/>
            </a:xfrm>
            <a:prstGeom prst="ellipse">
              <a:avLst/>
            </a:prstGeom>
            <a:solidFill>
              <a:srgbClr val="FFFF66">
                <a:alpha val="65097"/>
              </a:srgbClr>
            </a:solidFill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Genuine</a:t>
              </a:r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5975350" y="3786188"/>
              <a:ext cx="1512888" cy="865187"/>
            </a:xfrm>
            <a:prstGeom prst="ellipse">
              <a:avLst/>
            </a:prstGeom>
            <a:solidFill>
              <a:srgbClr val="FFFF66">
                <a:alpha val="65097"/>
              </a:srgbClr>
            </a:solidFill>
            <a:ln w="508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Sincere</a:t>
              </a:r>
            </a:p>
          </p:txBody>
        </p:sp>
        <p:sp>
          <p:nvSpPr>
            <p:cNvPr id="21" name="Oval 38"/>
            <p:cNvSpPr>
              <a:spLocks noChangeArrowheads="1"/>
            </p:cNvSpPr>
            <p:nvPr/>
          </p:nvSpPr>
          <p:spPr bwMode="auto">
            <a:xfrm>
              <a:off x="1512888" y="5227638"/>
              <a:ext cx="1582737" cy="865187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Superior</a:t>
              </a: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3240088" y="5227638"/>
              <a:ext cx="1439862" cy="865187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Authentic</a:t>
              </a:r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5184775" y="5227638"/>
              <a:ext cx="1511300" cy="865187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Competent</a:t>
              </a:r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7056438" y="5227638"/>
              <a:ext cx="1476375" cy="865187"/>
            </a:xfrm>
            <a:prstGeom prst="ellips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Passionate</a:t>
              </a: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>
              <a:off x="4902449" y="2635074"/>
              <a:ext cx="55240" cy="3332678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36" name="Text Box 43"/>
            <p:cNvSpPr txBox="1">
              <a:spLocks noChangeArrowheads="1"/>
            </p:cNvSpPr>
            <p:nvPr/>
          </p:nvSpPr>
          <p:spPr bwMode="auto">
            <a:xfrm>
              <a:off x="1523099" y="2778126"/>
              <a:ext cx="2067144" cy="71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Product-related </a:t>
              </a:r>
            </a:p>
            <a:p>
              <a:pPr algn="ctr" eaLnBrk="1" hangingPunct="1"/>
              <a:r>
                <a:rPr lang="en-US" altLang="ko-KR" b="0"/>
                <a:t>Association</a:t>
              </a:r>
            </a:p>
          </p:txBody>
        </p:sp>
        <p:sp>
          <p:nvSpPr>
            <p:cNvPr id="37" name="Text Box 44"/>
            <p:cNvSpPr txBox="1">
              <a:spLocks noChangeArrowheads="1"/>
            </p:cNvSpPr>
            <p:nvPr/>
          </p:nvSpPr>
          <p:spPr bwMode="auto">
            <a:xfrm>
              <a:off x="5567995" y="2790823"/>
              <a:ext cx="2191073" cy="714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Company-related</a:t>
              </a:r>
            </a:p>
            <a:p>
              <a:pPr algn="ctr" eaLnBrk="1" hangingPunct="1"/>
              <a:r>
                <a:rPr lang="en-US" altLang="ko-KR" b="0"/>
                <a:t>Association</a:t>
              </a:r>
            </a:p>
          </p:txBody>
        </p:sp>
        <p:sp>
          <p:nvSpPr>
            <p:cNvPr id="38" name="Line 46"/>
            <p:cNvSpPr>
              <a:spLocks noChangeShapeType="1"/>
            </p:cNvSpPr>
            <p:nvPr/>
          </p:nvSpPr>
          <p:spPr bwMode="auto">
            <a:xfrm>
              <a:off x="3887788" y="4221163"/>
              <a:ext cx="2089150" cy="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39" name="Line 47"/>
            <p:cNvSpPr>
              <a:spLocks noChangeShapeType="1"/>
            </p:cNvSpPr>
            <p:nvPr/>
          </p:nvSpPr>
          <p:spPr bwMode="auto">
            <a:xfrm flipH="1">
              <a:off x="2447925" y="4652963"/>
              <a:ext cx="431800" cy="576262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40" name="Line 48"/>
            <p:cNvSpPr>
              <a:spLocks noChangeShapeType="1"/>
            </p:cNvSpPr>
            <p:nvPr/>
          </p:nvSpPr>
          <p:spPr bwMode="auto">
            <a:xfrm>
              <a:off x="3529013" y="4581525"/>
              <a:ext cx="431800" cy="64770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41" name="Line 55"/>
            <p:cNvSpPr>
              <a:spLocks noChangeShapeType="1"/>
            </p:cNvSpPr>
            <p:nvPr/>
          </p:nvSpPr>
          <p:spPr bwMode="auto">
            <a:xfrm flipH="1">
              <a:off x="6011863" y="4652963"/>
              <a:ext cx="431800" cy="576262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42" name="Line 56"/>
            <p:cNvSpPr>
              <a:spLocks noChangeShapeType="1"/>
            </p:cNvSpPr>
            <p:nvPr/>
          </p:nvSpPr>
          <p:spPr bwMode="auto">
            <a:xfrm>
              <a:off x="7092950" y="4581525"/>
              <a:ext cx="431800" cy="64770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  <p:sp>
          <p:nvSpPr>
            <p:cNvPr id="43" name="AutoShape 57"/>
            <p:cNvSpPr>
              <a:spLocks noChangeArrowheads="1"/>
            </p:cNvSpPr>
            <p:nvPr/>
          </p:nvSpPr>
          <p:spPr bwMode="auto">
            <a:xfrm>
              <a:off x="323850" y="2286000"/>
              <a:ext cx="8351838" cy="4022727"/>
            </a:xfrm>
            <a:prstGeom prst="roundRect">
              <a:avLst>
                <a:gd name="adj" fmla="val 7370"/>
              </a:avLst>
            </a:prstGeom>
            <a:noFill/>
            <a:ln w="28575" algn="ctr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 marL="87313" indent="-87313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>
                <a:buClr>
                  <a:srgbClr val="FFCC00"/>
                </a:buClr>
              </a:pPr>
              <a:endParaRPr lang="ko-KR" altLang="ko-KR" b="0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1835150" y="4221163"/>
              <a:ext cx="431800" cy="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b="0"/>
            </a:p>
          </p:txBody>
        </p:sp>
      </p:grpSp>
      <p:pic>
        <p:nvPicPr>
          <p:cNvPr id="45" name="Picture 52" descr="전파용최종로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7" t="25145" r="14873" b="17827"/>
          <a:stretch>
            <a:fillRect/>
          </a:stretch>
        </p:blipFill>
        <p:spPr bwMode="auto">
          <a:xfrm>
            <a:off x="3930658" y="3363069"/>
            <a:ext cx="75882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35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4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sp>
        <p:nvSpPr>
          <p:cNvPr id="9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새로운 </a:t>
            </a:r>
            <a:r>
              <a:rPr lang="en-US" altLang="ko-KR" sz="1000" b="0" dirty="0"/>
              <a:t>Symbolic Code</a:t>
            </a:r>
            <a:r>
              <a:rPr lang="ko-KR" altLang="en-US" sz="1000" b="0" dirty="0"/>
              <a:t>로 </a:t>
            </a:r>
            <a:r>
              <a:rPr lang="en-US" altLang="ko-KR" sz="1000" b="0" dirty="0"/>
              <a:t>TRUE</a:t>
            </a:r>
            <a:r>
              <a:rPr lang="ko-KR" altLang="en-US" sz="1000" b="0" dirty="0"/>
              <a:t>를 남기겠습니다</a:t>
            </a:r>
            <a:r>
              <a:rPr lang="en-US" altLang="ko-KR" sz="1000" b="0" dirty="0"/>
              <a:t>.</a:t>
            </a:r>
          </a:p>
        </p:txBody>
      </p:sp>
      <p:grpSp>
        <p:nvGrpSpPr>
          <p:cNvPr id="10" name="그룹 37"/>
          <p:cNvGrpSpPr>
            <a:grpSpLocks/>
          </p:cNvGrpSpPr>
          <p:nvPr/>
        </p:nvGrpSpPr>
        <p:grpSpPr bwMode="auto">
          <a:xfrm>
            <a:off x="3915412" y="2287505"/>
            <a:ext cx="4320480" cy="1711325"/>
            <a:chOff x="113575" y="1916113"/>
            <a:chExt cx="8985075" cy="3744912"/>
          </a:xfrm>
        </p:grpSpPr>
        <p:grpSp>
          <p:nvGrpSpPr>
            <p:cNvPr id="11" name="그룹 12"/>
            <p:cNvGrpSpPr>
              <a:grpSpLocks/>
            </p:cNvGrpSpPr>
            <p:nvPr/>
          </p:nvGrpSpPr>
          <p:grpSpPr bwMode="auto">
            <a:xfrm>
              <a:off x="113575" y="1916113"/>
              <a:ext cx="8985075" cy="3744912"/>
              <a:chOff x="113575" y="1916113"/>
              <a:chExt cx="8985075" cy="3744912"/>
            </a:xfrm>
          </p:grpSpPr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480185" y="4101225"/>
                <a:ext cx="3627005" cy="1212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88900" indent="-88900" eaLnBrk="0" hangingPunct="0"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8900" algn="l"/>
                  </a:tabLs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>
                  <a:buFontTx/>
                  <a:buChar char="•"/>
                </a:pPr>
                <a:r>
                  <a:rPr lang="ko-KR" altLang="en-US" sz="1000" b="0"/>
                  <a:t>제품에만 국한됨</a:t>
                </a:r>
              </a:p>
              <a:p>
                <a:pPr eaLnBrk="1" hangingPunct="1">
                  <a:buFontTx/>
                  <a:buChar char="•"/>
                </a:pPr>
                <a:r>
                  <a:rPr lang="ko-KR" altLang="en-US" sz="1000" b="0"/>
                  <a:t>품질력 제한적</a:t>
                </a:r>
                <a:r>
                  <a:rPr lang="en-US" altLang="ko-KR" sz="1000" b="0"/>
                  <a:t>/</a:t>
                </a:r>
                <a:r>
                  <a:rPr lang="ko-KR" altLang="en-US" sz="1000" b="0"/>
                  <a:t>일면적 상징</a:t>
                </a:r>
              </a:p>
            </p:txBody>
          </p:sp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4951408" y="3712141"/>
                <a:ext cx="4147242" cy="154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88900" indent="-889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en-US" altLang="ko-KR" sz="1000" b="0" dirty="0"/>
              </a:p>
              <a:p>
                <a:pPr eaLnBrk="1" hangingPunct="1">
                  <a:buFontTx/>
                  <a:buChar char="•"/>
                </a:pPr>
                <a:r>
                  <a:rPr lang="ko-KR" altLang="en-US" sz="1000" b="0" dirty="0"/>
                  <a:t>기업</a:t>
                </a:r>
                <a:r>
                  <a:rPr lang="en-US" altLang="ko-KR" sz="1000" b="0" dirty="0"/>
                  <a:t>, </a:t>
                </a:r>
                <a:r>
                  <a:rPr lang="ko-KR" altLang="en-US" sz="1000" b="0" dirty="0"/>
                  <a:t>제품 두루 통용</a:t>
                </a:r>
              </a:p>
              <a:p>
                <a:pPr eaLnBrk="1" hangingPunct="1">
                  <a:buFontTx/>
                  <a:buChar char="•"/>
                </a:pPr>
                <a:r>
                  <a:rPr lang="ko-KR" altLang="en-US" sz="1000" b="0" dirty="0" err="1"/>
                  <a:t>품질력의</a:t>
                </a:r>
                <a:r>
                  <a:rPr lang="ko-KR" altLang="en-US" sz="1000" b="0" dirty="0"/>
                  <a:t> 본원적 의미 선점</a:t>
                </a:r>
                <a:r>
                  <a:rPr lang="en-US" altLang="ko-KR" sz="1000" b="0" dirty="0"/>
                  <a:t>/</a:t>
                </a:r>
              </a:p>
              <a:p>
                <a:pPr eaLnBrk="1" hangingPunct="1"/>
                <a:r>
                  <a:rPr lang="en-US" altLang="ko-KR" sz="1000" b="0" dirty="0"/>
                  <a:t>  Invite Controversy Indirectly</a:t>
                </a:r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113575" y="1916113"/>
                <a:ext cx="3887789" cy="3744912"/>
              </a:xfrm>
              <a:prstGeom prst="roundRect">
                <a:avLst>
                  <a:gd name="adj" fmla="val 11884"/>
                </a:avLst>
              </a:prstGeom>
              <a:noFill/>
              <a:ln w="28575" algn="ctr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marL="87313" indent="-87313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>
                  <a:buClr>
                    <a:srgbClr val="FFCC00"/>
                  </a:buClr>
                </a:pPr>
                <a:endParaRPr lang="ko-KR" altLang="ko-KR" sz="1000" b="0"/>
              </a:p>
            </p:txBody>
          </p:sp>
          <p:sp>
            <p:nvSpPr>
              <p:cNvPr id="15" name="AutoShape 10"/>
              <p:cNvSpPr>
                <a:spLocks noChangeArrowheads="1"/>
              </p:cNvSpPr>
              <p:nvPr/>
            </p:nvSpPr>
            <p:spPr bwMode="auto">
              <a:xfrm>
                <a:off x="4877126" y="1916113"/>
                <a:ext cx="4071773" cy="3744912"/>
              </a:xfrm>
              <a:prstGeom prst="roundRect">
                <a:avLst>
                  <a:gd name="adj" fmla="val 11884"/>
                </a:avLst>
              </a:prstGeom>
              <a:noFill/>
              <a:ln w="28575" algn="ctr">
                <a:solidFill>
                  <a:srgbClr val="FF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 marL="87313" indent="-87313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>
                  <a:buClr>
                    <a:srgbClr val="FFCC00"/>
                  </a:buClr>
                </a:pPr>
                <a:endParaRPr lang="ko-KR" altLang="ko-KR" sz="1000" b="0"/>
              </a:p>
            </p:txBody>
          </p:sp>
          <p:sp>
            <p:nvSpPr>
              <p:cNvPr id="16" name="AutoShape 17"/>
              <p:cNvSpPr>
                <a:spLocks noChangeArrowheads="1"/>
              </p:cNvSpPr>
              <p:nvPr/>
            </p:nvSpPr>
            <p:spPr bwMode="auto">
              <a:xfrm rot="-5400000">
                <a:off x="3870402" y="3326349"/>
                <a:ext cx="1111251" cy="741880"/>
              </a:xfrm>
              <a:prstGeom prst="downArrow">
                <a:avLst>
                  <a:gd name="adj1" fmla="val 59787"/>
                  <a:gd name="adj2" fmla="val 26653"/>
                </a:avLst>
              </a:prstGeom>
              <a:gradFill rotWithShape="1">
                <a:gsLst>
                  <a:gs pos="0">
                    <a:srgbClr val="765E00">
                      <a:alpha val="0"/>
                    </a:srgbClr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endParaRPr lang="ko-KR" altLang="ko-KR" sz="1000" b="0"/>
              </a:p>
            </p:txBody>
          </p:sp>
        </p:grpSp>
      </p:grpSp>
      <p:pic>
        <p:nvPicPr>
          <p:cNvPr id="17" name="Picture 11" descr="campaign_im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0" t="34988" r="3168" b="25490"/>
          <a:stretch>
            <a:fillRect/>
          </a:stretch>
        </p:blipFill>
        <p:spPr bwMode="auto">
          <a:xfrm>
            <a:off x="4088904" y="2576430"/>
            <a:ext cx="1657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전파용최종로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21727" r="13628" b="17676"/>
          <a:stretch>
            <a:fillRect/>
          </a:stretch>
        </p:blipFill>
        <p:spPr bwMode="auto">
          <a:xfrm>
            <a:off x="6696570" y="2382755"/>
            <a:ext cx="1019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6709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5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 err="1"/>
              <a:t>전방위적</a:t>
            </a:r>
            <a:r>
              <a:rPr lang="ko-KR" altLang="en-US" sz="1000" b="0" dirty="0"/>
              <a:t> </a:t>
            </a:r>
            <a:r>
              <a:rPr lang="en-US" altLang="ko-KR" sz="1000" b="0" dirty="0"/>
              <a:t>TRUE S-Oil </a:t>
            </a:r>
            <a:r>
              <a:rPr lang="ko-KR" altLang="en-US" sz="1000" b="0" dirty="0"/>
              <a:t>캠페인</a:t>
            </a:r>
          </a:p>
        </p:txBody>
      </p: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6200231" y="2591404"/>
            <a:ext cx="1980952" cy="676275"/>
            <a:chOff x="933" y="1776"/>
            <a:chExt cx="2149" cy="409"/>
          </a:xfrm>
        </p:grpSpPr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933" y="2172"/>
              <a:ext cx="2149" cy="0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ko-KR" altLang="en-US" sz="1050" b="0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 flipV="1">
              <a:off x="1985" y="1776"/>
              <a:ext cx="1089" cy="126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 sz="1050" b="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956" y="1890"/>
              <a:ext cx="0" cy="284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ko-KR" altLang="en-US" sz="1050" b="0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>
              <a:off x="3079" y="1898"/>
              <a:ext cx="0" cy="287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ko-KR" altLang="en-US" sz="1050" b="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961" y="1776"/>
              <a:ext cx="1046" cy="122"/>
            </a:xfrm>
            <a:prstGeom prst="line">
              <a:avLst/>
            </a:prstGeom>
            <a:noFill/>
            <a:ln w="5715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ko-KR" altLang="en-US" sz="1050" b="0"/>
            </a:p>
          </p:txBody>
        </p:sp>
      </p:grp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092950" y="2886679"/>
            <a:ext cx="220662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>
                <a:solidFill>
                  <a:schemeClr val="accent2"/>
                </a:solidFill>
              </a:rPr>
              <a:t>“Brand Image Campaign”</a:t>
            </a:r>
          </a:p>
        </p:txBody>
      </p:sp>
      <p:pic>
        <p:nvPicPr>
          <p:cNvPr id="23" name="Picture 13" descr="untitled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76" y="3493104"/>
            <a:ext cx="48811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untitled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40" y="3499454"/>
            <a:ext cx="48429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untitled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990" y="3494691"/>
            <a:ext cx="4572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untitled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4080"/>
              </a:clrFrom>
              <a:clrTo>
                <a:srgbClr val="004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11" y="3501041"/>
            <a:ext cx="48353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701235" y="4921854"/>
            <a:ext cx="988069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Ctr="1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1000" b="0" dirty="0"/>
              <a:t>“TRUE S-Oil”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6225630" y="4848829"/>
            <a:ext cx="1955553" cy="40163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000" b="0"/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3872880" y="2299304"/>
            <a:ext cx="2057475" cy="338137"/>
          </a:xfrm>
          <a:prstGeom prst="rect">
            <a:avLst/>
          </a:prstGeom>
          <a:solidFill>
            <a:srgbClr val="FFFF66">
              <a:alpha val="56862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확산</a:t>
            </a: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3872880" y="2693004"/>
            <a:ext cx="2057475" cy="72072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buFontTx/>
              <a:buChar char="•"/>
            </a:pPr>
            <a:endParaRPr lang="ko-KR" altLang="ko-KR" sz="1000" b="0"/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3872880" y="2731104"/>
            <a:ext cx="21602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ko-KR" sz="1000" b="0" dirty="0"/>
              <a:t> TV : </a:t>
            </a:r>
            <a:r>
              <a:rPr lang="ko-KR" altLang="en-US" sz="1000" b="0" dirty="0"/>
              <a:t>브랜드 </a:t>
            </a:r>
            <a:r>
              <a:rPr lang="ko-KR" altLang="en-US" sz="1000" b="0" dirty="0" err="1" smtClean="0"/>
              <a:t>콘셉트</a:t>
            </a:r>
            <a:r>
              <a:rPr lang="ko-KR" altLang="en-US" sz="1000" b="0" dirty="0" smtClean="0"/>
              <a:t> </a:t>
            </a:r>
            <a:r>
              <a:rPr lang="ko-KR" altLang="en-US" sz="1000" b="0" dirty="0"/>
              <a:t>고지</a:t>
            </a:r>
          </a:p>
          <a:p>
            <a:pPr eaLnBrk="1" hangingPunct="1">
              <a:buFontTx/>
              <a:buChar char="•"/>
            </a:pPr>
            <a:r>
              <a:rPr lang="ko-KR" altLang="en-US" sz="1000" b="0" dirty="0"/>
              <a:t> </a:t>
            </a:r>
            <a:r>
              <a:rPr lang="en-US" altLang="ko-KR" sz="1000" b="0" dirty="0"/>
              <a:t>Radio : Customized target</a:t>
            </a:r>
          </a:p>
          <a:p>
            <a:pPr eaLnBrk="1" hangingPunct="1">
              <a:buFontTx/>
              <a:buChar char="•"/>
            </a:pPr>
            <a:r>
              <a:rPr lang="en-US" altLang="ko-KR" sz="1000" b="0" dirty="0"/>
              <a:t> Outdoor, BTL : </a:t>
            </a:r>
            <a:r>
              <a:rPr lang="ko-KR" altLang="en-US" sz="1000" b="0" dirty="0"/>
              <a:t>구매의향 상승</a:t>
            </a:r>
            <a:r>
              <a:rPr lang="en-US" altLang="ko-KR" sz="1000" b="0" dirty="0"/>
              <a:t>,</a:t>
            </a:r>
          </a:p>
          <a:p>
            <a:pPr eaLnBrk="1" hangingPunct="1"/>
            <a:r>
              <a:rPr lang="en-US" altLang="ko-KR" sz="1000" b="0" dirty="0"/>
              <a:t>                         </a:t>
            </a:r>
            <a:r>
              <a:rPr lang="ko-KR" altLang="en-US" sz="1000" b="0" dirty="0"/>
              <a:t>캠페인 붐 업</a:t>
            </a: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3872880" y="3602641"/>
            <a:ext cx="2057475" cy="338138"/>
          </a:xfrm>
          <a:prstGeom prst="rect">
            <a:avLst/>
          </a:prstGeom>
          <a:solidFill>
            <a:srgbClr val="FFFF66">
              <a:alpha val="56862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 dirty="0"/>
              <a:t>실체 알리기</a:t>
            </a:r>
          </a:p>
        </p:txBody>
      </p:sp>
      <p:sp>
        <p:nvSpPr>
          <p:cNvPr id="43" name="Rectangle 47"/>
          <p:cNvSpPr>
            <a:spLocks noChangeArrowheads="1"/>
          </p:cNvSpPr>
          <p:nvPr/>
        </p:nvSpPr>
        <p:spPr bwMode="auto">
          <a:xfrm>
            <a:off x="3872880" y="3982054"/>
            <a:ext cx="2057475" cy="6413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>
              <a:buFontTx/>
              <a:buChar char="•"/>
            </a:pPr>
            <a:endParaRPr lang="ko-KR" altLang="ko-KR" sz="1000" b="0"/>
          </a:p>
        </p:txBody>
      </p:sp>
      <p:sp>
        <p:nvSpPr>
          <p:cNvPr id="44" name="Rectangle 48"/>
          <p:cNvSpPr>
            <a:spLocks noChangeArrowheads="1"/>
          </p:cNvSpPr>
          <p:nvPr/>
        </p:nvSpPr>
        <p:spPr bwMode="auto">
          <a:xfrm>
            <a:off x="3872880" y="4034441"/>
            <a:ext cx="206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" indent="-85725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ko-KR" sz="1000" b="0" dirty="0"/>
              <a:t>CATV : </a:t>
            </a:r>
            <a:r>
              <a:rPr lang="ko-KR" altLang="en-US" sz="1000" b="0" dirty="0" err="1"/>
              <a:t>오피니언</a:t>
            </a:r>
            <a:r>
              <a:rPr lang="ko-KR" altLang="en-US" sz="1000" b="0" dirty="0"/>
              <a:t> 리더를 위한 </a:t>
            </a:r>
            <a:r>
              <a:rPr lang="en-US" altLang="ko-KR" sz="1000" b="0" dirty="0"/>
              <a:t/>
            </a:r>
            <a:br>
              <a:rPr lang="en-US" altLang="ko-KR" sz="1000" b="0" dirty="0"/>
            </a:br>
            <a:r>
              <a:rPr lang="en-US" altLang="ko-KR" sz="1000" b="0" dirty="0"/>
              <a:t>           </a:t>
            </a:r>
            <a:r>
              <a:rPr lang="ko-KR" altLang="en-US" sz="1000" b="0" dirty="0"/>
              <a:t>기업실체 알리기</a:t>
            </a:r>
          </a:p>
          <a:p>
            <a:pPr eaLnBrk="1" hangingPunct="1">
              <a:buFontTx/>
              <a:buChar char="•"/>
            </a:pPr>
            <a:r>
              <a:rPr lang="ko-KR" altLang="en-US" sz="1000" b="0" dirty="0"/>
              <a:t> </a:t>
            </a:r>
            <a:r>
              <a:rPr lang="en-US" altLang="ko-KR" sz="1000" b="0" dirty="0"/>
              <a:t>NP(IR) : </a:t>
            </a:r>
            <a:r>
              <a:rPr lang="ko-KR" altLang="en-US" sz="1000" b="0" dirty="0"/>
              <a:t>기업 성과 알리기</a:t>
            </a:r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3882405" y="4896454"/>
            <a:ext cx="2057475" cy="336550"/>
          </a:xfrm>
          <a:prstGeom prst="rect">
            <a:avLst/>
          </a:prstGeom>
          <a:solidFill>
            <a:srgbClr val="FFFF66">
              <a:alpha val="56862"/>
            </a:srgbClr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ko-KR" altLang="en-US" sz="1000" b="0"/>
              <a:t>브랜드</a:t>
            </a:r>
          </a:p>
        </p:txBody>
      </p:sp>
      <p:cxnSp>
        <p:nvCxnSpPr>
          <p:cNvPr id="46" name="직선 화살표 연결선 45"/>
          <p:cNvCxnSpPr/>
          <p:nvPr/>
        </p:nvCxnSpPr>
        <p:spPr>
          <a:xfrm flipV="1">
            <a:off x="5930355" y="3050193"/>
            <a:ext cx="295275" cy="188743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5930355" y="4253516"/>
            <a:ext cx="295275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5930355" y="5045679"/>
            <a:ext cx="295275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6290147" y="4036029"/>
            <a:ext cx="19752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en-US" altLang="ko-KR" sz="1000" b="0" dirty="0"/>
              <a:t>“Corporate Image Campaign”</a:t>
            </a:r>
          </a:p>
        </p:txBody>
      </p:sp>
      <p:sp>
        <p:nvSpPr>
          <p:cNvPr id="32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358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872" y="1772816"/>
            <a:ext cx="4536678" cy="42146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모서리가 둥근 직사각형 21"/>
          <p:cNvSpPr/>
          <p:nvPr/>
        </p:nvSpPr>
        <p:spPr>
          <a:xfrm>
            <a:off x="4297685" y="3068960"/>
            <a:ext cx="3527425" cy="7921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b="0" dirty="0">
                <a:solidFill>
                  <a:schemeClr val="tx1"/>
                </a:solidFill>
              </a:rPr>
              <a:t>TRUE S-Oil </a:t>
            </a:r>
            <a:br>
              <a:rPr kumimoji="0" lang="en-US" altLang="ko-KR" b="0" dirty="0">
                <a:solidFill>
                  <a:schemeClr val="tx1"/>
                </a:solidFill>
              </a:rPr>
            </a:br>
            <a:r>
              <a:rPr kumimoji="0" lang="ko-KR" altLang="en-US" b="0" dirty="0">
                <a:solidFill>
                  <a:schemeClr val="tx1"/>
                </a:solidFill>
              </a:rPr>
              <a:t>과연 어떻게 퍼뜨릴 것인가</a:t>
            </a:r>
            <a:r>
              <a:rPr kumimoji="0" lang="en-US" altLang="ko-KR" b="0" dirty="0">
                <a:solidFill>
                  <a:schemeClr val="tx1"/>
                </a:solidFill>
              </a:rPr>
              <a:t>?</a:t>
            </a: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b="0" dirty="0">
                <a:solidFill>
                  <a:schemeClr val="tx1"/>
                </a:solidFill>
              </a:rPr>
              <a:t>Creative Strategy</a:t>
            </a:r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6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2003409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36"/>
          <p:cNvSpPr txBox="1">
            <a:spLocks noChangeArrowheads="1"/>
          </p:cNvSpPr>
          <p:nvPr/>
        </p:nvSpPr>
        <p:spPr bwMode="auto">
          <a:xfrm>
            <a:off x="4747609" y="2564904"/>
            <a:ext cx="25138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r>
              <a:rPr lang="en-US" altLang="ko-KR" sz="2000" b="0" dirty="0" smtClean="0">
                <a:solidFill>
                  <a:srgbClr val="FF5050"/>
                </a:solidFill>
              </a:rPr>
              <a:t>TRUE</a:t>
            </a:r>
          </a:p>
          <a:p>
            <a:pPr algn="ctr" eaLnBrk="1" hangingPunct="1"/>
            <a:endParaRPr lang="en-US" altLang="ko-KR" sz="1000" b="0" dirty="0"/>
          </a:p>
          <a:p>
            <a:pPr algn="ctr" eaLnBrk="1" hangingPunct="1"/>
            <a:r>
              <a:rPr lang="ko-KR" altLang="en-US" sz="1000" b="0" dirty="0"/>
              <a:t>보되 보지 못하고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알되 알지 못했던</a:t>
            </a:r>
          </a:p>
          <a:p>
            <a:pPr algn="ctr" eaLnBrk="1" hangingPunct="1"/>
            <a:r>
              <a:rPr lang="en-US" altLang="ko-KR" sz="1000" b="0" dirty="0"/>
              <a:t>S-Oil</a:t>
            </a:r>
            <a:r>
              <a:rPr lang="ko-KR" altLang="en-US" sz="1000" b="0" dirty="0"/>
              <a:t>의 재발견을 위한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5163873" y="3323282"/>
            <a:ext cx="1714500" cy="576263"/>
          </a:xfrm>
          <a:prstGeom prst="downArrow">
            <a:avLst>
              <a:gd name="adj1" fmla="val 59787"/>
              <a:gd name="adj2" fmla="val 46486"/>
            </a:avLst>
          </a:prstGeom>
          <a:gradFill rotWithShape="1">
            <a:gsLst>
              <a:gs pos="0">
                <a:srgbClr val="765E00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2000" b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169025" y="4109010"/>
            <a:ext cx="17684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latinLnBrk="0" hangingPunct="1"/>
            <a:r>
              <a:rPr kumimoji="0" lang="en-US" altLang="ko-KR" sz="1000" b="0" dirty="0">
                <a:solidFill>
                  <a:srgbClr val="3333CC"/>
                </a:solidFill>
              </a:rPr>
              <a:t>S-Oil</a:t>
            </a:r>
            <a:r>
              <a:rPr kumimoji="0" lang="ko-KR" altLang="en-US" sz="1000" b="0" dirty="0">
                <a:solidFill>
                  <a:srgbClr val="3333CC"/>
                </a:solidFill>
              </a:rPr>
              <a:t>의 진심과 진실</a:t>
            </a:r>
          </a:p>
          <a:p>
            <a:pPr algn="ctr" eaLnBrk="1" latinLnBrk="0" hangingPunct="1"/>
            <a:r>
              <a:rPr kumimoji="0" lang="en-US" altLang="ko-KR" sz="1000" b="0" dirty="0">
                <a:solidFill>
                  <a:srgbClr val="3333CC"/>
                </a:solidFill>
              </a:rPr>
              <a:t>TRUE </a:t>
            </a:r>
            <a:r>
              <a:rPr kumimoji="0" lang="en-US" altLang="ko-KR" sz="1000" b="0" dirty="0" smtClean="0">
                <a:solidFill>
                  <a:srgbClr val="3333CC"/>
                </a:solidFill>
              </a:rPr>
              <a:t>Heart &amp; TRUE </a:t>
            </a:r>
            <a:r>
              <a:rPr kumimoji="0" lang="en-US" altLang="ko-KR" sz="1000" b="0" dirty="0">
                <a:solidFill>
                  <a:srgbClr val="3333CC"/>
                </a:solidFill>
              </a:rPr>
              <a:t>Facts</a:t>
            </a:r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7</a:t>
            </a:r>
            <a:r>
              <a:rPr lang="en-US" altLang="ko-KR" b="0" dirty="0" smtClean="0"/>
              <a:t>/7 ▶ 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04613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61997"/>
              </p:ext>
            </p:extLst>
          </p:nvPr>
        </p:nvGraphicFramePr>
        <p:xfrm>
          <a:off x="541511" y="860080"/>
          <a:ext cx="6172777" cy="43439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60666"/>
                <a:gridCol w="1960667"/>
                <a:gridCol w="150063"/>
                <a:gridCol w="2101381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CLIENT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BRAND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NO.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CF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682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DATE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CF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52480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TARGET AUDIENCE(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표적 청중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매체담당자가 매체를 선택하고 시기를 결정하는데 도움이 되는 소비자의 주관적인 태도에 관한 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정보를 포함한다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Creative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Brief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와는 달리 모든 가능성 있는 사용자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영향을 미치는 사람을 모두 정의하고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우선순위를 두어 기술한다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인구 통계학적 특성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라이프스타일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제품사용형태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태도 등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).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364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SUGGESTED MEDIA(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 제안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매체에 대한 아이디어는 사전에 매체 측과 논의하여 합의된 내용을 요약한다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(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규격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집행횟수 등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364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BUDGET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매체 예산은 정직하게 기록하고 제작비 예산도 포함시킨다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한정되어 있는가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탄력적인가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364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itchFamily="2" charset="2"/>
                        <a:buChar char="§"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REGIONALITY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광고에서 지역 매체가 필요할 경우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브랜드의 지역별 강약을 분석기술하고 지역별 우선순위도 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  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포함시킨다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en-US" altLang="ko-KR" sz="1000" baseline="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6096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SEASONALITY</a:t>
                      </a:r>
                      <a:b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브랜드의 계절적 요인을 기술하고 어느 계절에 비중을 둘 것인지를 언급해야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한다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1000" dirty="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6096">
                <a:tc gridSpan="4">
                  <a:txBody>
                    <a:bodyPr/>
                    <a:lstStyle/>
                    <a:p>
                      <a:pPr marL="171450" indent="-171450" latinLnBrk="1">
                        <a:buFont typeface="Wingdings" pitchFamily="2" charset="2"/>
                        <a:buChar char="§"/>
                      </a:pP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TIMING OF CAMPAIGN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광고가 개시될 시점을 명시한 후 그 시점을 택한 이유도 함께</a:t>
                      </a:r>
                      <a:r>
                        <a:rPr lang="ko-KR" altLang="en-US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기술한다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65364">
                <a:tc gridSpan="3"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TIMING OF PROPOSAL(</a:t>
                      </a:r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프로포졀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날짜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/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To Account Group</a:t>
                      </a:r>
                      <a:b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To Client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latinLnBrk="1">
                        <a:buFont typeface="Wingdings" panose="05000000000000000000" pitchFamily="2" charset="2"/>
                        <a:buNone/>
                      </a:pPr>
                      <a:endParaRPr lang="ko-KR" altLang="en-US" sz="100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latinLnBrk="1"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GROUP</a:t>
                      </a:r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ACCOUNT DIRECTOR SIGNATURE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7481" y="120697"/>
            <a:ext cx="115212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/>
          <p:nvPr/>
        </p:nvSpPr>
        <p:spPr>
          <a:xfrm>
            <a:off x="5854630" y="157868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영상광고제작론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6061050" y="5301208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10099" y="501646"/>
            <a:ext cx="6659125" cy="515960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065" y="105249"/>
            <a:ext cx="100355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19" y="33240"/>
            <a:ext cx="537592" cy="537592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776536" y="158441"/>
            <a:ext cx="1512168" cy="246223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kern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예시보기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664" y="548680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600"/>
              </a:spcBef>
              <a:buFont typeface="Wingdings" pitchFamily="2" charset="2"/>
              <a:buChar char="v"/>
            </a:pP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Media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브리프의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예</a:t>
            </a:r>
          </a:p>
        </p:txBody>
      </p:sp>
    </p:spTree>
    <p:extLst>
      <p:ext uri="{BB962C8B-B14F-4D97-AF65-F5344CB8AC3E}">
        <p14:creationId xmlns:p14="http://schemas.microsoft.com/office/powerpoint/2010/main" val="39648671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526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/>
              <a:t>기업광고 </a:t>
            </a:r>
            <a:endParaRPr kumimoji="1" lang="ko-KR" altLang="en-US" b="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sym typeface="Wingdings" pitchFamily="2" charset="2"/>
              </a:rPr>
              <a:t>◀</a:t>
            </a:r>
            <a:r>
              <a:rPr lang="en-US" altLang="ko-KR" b="0" dirty="0" smtClean="0">
                <a:sym typeface="Wingdings" pitchFamily="2" charset="2"/>
              </a:rPr>
              <a:t> 1</a:t>
            </a:r>
            <a:r>
              <a:rPr lang="en-US" altLang="ko-KR" b="0" dirty="0" smtClean="0"/>
              <a:t>/3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기업광고 ① ‘오일 광고 편’</a:t>
            </a:r>
          </a:p>
        </p:txBody>
      </p:sp>
      <p:pic>
        <p:nvPicPr>
          <p:cNvPr id="12" name="Picture 3" descr="동그라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2276872"/>
            <a:ext cx="43148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17</a:t>
            </a:r>
            <a:endParaRPr kumimoji="1" lang="en-US" altLang="ko-KR" sz="900" b="0" dirty="0"/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66610" y="415297"/>
            <a:ext cx="1614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7) </a:t>
            </a:r>
            <a:r>
              <a:rPr lang="ko-KR" altLang="en-US" b="0" dirty="0" smtClean="0"/>
              <a:t>광고기획 </a:t>
            </a:r>
            <a:r>
              <a:rPr lang="ko-KR" altLang="en-US" b="0" dirty="0"/>
              <a:t>사례 </a:t>
            </a:r>
            <a:r>
              <a:rPr lang="en-US" altLang="ko-KR" b="0" dirty="0"/>
              <a:t>: S-Oil</a:t>
            </a:r>
            <a:endParaRPr lang="ko-KR" altLang="en-US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358454" y="1297944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/>
              <a:t>7) </a:t>
            </a:r>
            <a:r>
              <a:rPr lang="ko-KR" altLang="en-US" sz="1050" b="0" dirty="0" smtClean="0"/>
              <a:t>광고기획 사례 </a:t>
            </a:r>
            <a:r>
              <a:rPr lang="en-US" altLang="ko-KR" sz="1050" b="0" dirty="0" smtClean="0"/>
              <a:t>: S-Oil</a:t>
            </a:r>
            <a:endParaRPr lang="ko-KR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1436484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도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90" y="2276872"/>
            <a:ext cx="430053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2</a:t>
            </a:r>
            <a:r>
              <a:rPr lang="en-US" altLang="ko-KR" b="0" dirty="0" smtClean="0"/>
              <a:t>/3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기업광고 ② ‘달리는 오일’</a:t>
            </a: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191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공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90" y="2276872"/>
            <a:ext cx="432117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기업광고 ③ ‘고도화 시설’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3</a:t>
            </a:r>
            <a:r>
              <a:rPr lang="en-US" altLang="ko-KR" b="0" dirty="0" smtClean="0"/>
              <a:t>/3 </a:t>
            </a:r>
            <a:r>
              <a:rPr lang="en-US" altLang="ko-KR" b="0" dirty="0" smtClean="0">
                <a:solidFill>
                  <a:schemeClr val="bg1"/>
                </a:solidFill>
              </a:rPr>
              <a:t>▶</a:t>
            </a:r>
            <a:r>
              <a:rPr lang="en-US" altLang="ko-KR" b="0" dirty="0" smtClean="0"/>
              <a:t> </a:t>
            </a:r>
            <a:endParaRPr lang="en-US" altLang="ko-KR" b="0" dirty="0"/>
          </a:p>
        </p:txBody>
      </p:sp>
      <p:sp>
        <p:nvSpPr>
          <p:cNvPr id="9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191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/>
              <a:t>5. </a:t>
            </a:r>
            <a:r>
              <a:rPr kumimoji="1" lang="ko-KR" altLang="en-US" b="0" dirty="0" smtClean="0"/>
              <a:t>광고기획</a:t>
            </a:r>
            <a:endParaRPr lang="ko-KR" altLang="en-US" b="0" dirty="0" smtClean="0"/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/>
              <a:t>노래와 입소문의 힘</a:t>
            </a:r>
            <a:endParaRPr kumimoji="1" lang="ko-KR" altLang="en-US" b="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olidFill>
                  <a:schemeClr val="bg1"/>
                </a:solidFill>
                <a:sym typeface="Wingdings" pitchFamily="2" charset="2"/>
              </a:rPr>
              <a:t>◀</a:t>
            </a:r>
            <a:r>
              <a:rPr lang="en-US" altLang="ko-KR" b="0" dirty="0" smtClean="0">
                <a:sym typeface="Wingdings" pitchFamily="2" charset="2"/>
              </a:rPr>
              <a:t> 1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783300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TRUE S-Oil Song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21546" y="2050215"/>
            <a:ext cx="4283075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♬ 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우리는 </a:t>
            </a:r>
            <a:r>
              <a:rPr kumimoji="0" lang="en-US" altLang="ko-KR" sz="900" b="0" dirty="0">
                <a:solidFill>
                  <a:schemeClr val="tx1"/>
                </a:solidFill>
              </a:rPr>
              <a:t>100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인의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카레이서</a:t>
            </a:r>
            <a:endParaRPr kumimoji="0" lang="ko-KR" altLang="en-US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 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우리는 진실을 알고 있지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덕분일까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나는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나는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오일이니까 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ko-KR" altLang="en-US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자막</a:t>
            </a:r>
            <a:r>
              <a:rPr kumimoji="0" lang="en-US" altLang="ko-KR" sz="900" b="0" dirty="0">
                <a:solidFill>
                  <a:schemeClr val="tx1"/>
                </a:solidFill>
              </a:rPr>
              <a:t>) 100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인의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카레이서는</a:t>
            </a:r>
            <a:r>
              <a:rPr kumimoji="0" lang="ko-KR" altLang="en-US" sz="900" b="0" dirty="0">
                <a:solidFill>
                  <a:schemeClr val="tx1"/>
                </a:solidFill>
              </a:rPr>
              <a:t> 달린다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. 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sz="900" b="0" dirty="0">
                <a:solidFill>
                  <a:schemeClr val="tx1"/>
                </a:solidFill>
              </a:rPr>
              <a:t>        S-Oil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을 타고</a:t>
            </a:r>
            <a:r>
              <a:rPr kumimoji="0" lang="en-US" altLang="ko-KR" sz="900" b="0" dirty="0">
                <a:solidFill>
                  <a:schemeClr val="tx1"/>
                </a:solidFill>
              </a:rPr>
              <a:t>!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ko-KR" sz="900" b="0" dirty="0" smtClean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sz="900" b="0" dirty="0" smtClean="0">
                <a:solidFill>
                  <a:schemeClr val="tx1"/>
                </a:solidFill>
              </a:rPr>
              <a:t>NA</a:t>
            </a:r>
            <a:r>
              <a:rPr kumimoji="0" lang="en-US" altLang="ko-KR" sz="900" b="0" dirty="0">
                <a:solidFill>
                  <a:schemeClr val="tx1"/>
                </a:solidFill>
              </a:rPr>
              <a:t>) TRUE S-Oil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304431" y="5362385"/>
            <a:ext cx="1584325" cy="5762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마음을 여는 노래의 힘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465019" y="5362385"/>
            <a:ext cx="1584325" cy="5762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핸들을 움직이는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/>
            </a:r>
            <a:br>
              <a:rPr kumimoji="0" lang="en-US" altLang="ko-KR" b="0" dirty="0">
                <a:solidFill>
                  <a:schemeClr val="tx1"/>
                </a:solidFill>
                <a:latin typeface="+mn-ea"/>
              </a:rPr>
            </a:b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입소문의 힘</a:t>
            </a:r>
          </a:p>
        </p:txBody>
      </p:sp>
      <p:sp>
        <p:nvSpPr>
          <p:cNvPr id="9" name="덧셈 기호 8"/>
          <p:cNvSpPr/>
          <p:nvPr/>
        </p:nvSpPr>
        <p:spPr bwMode="auto">
          <a:xfrm>
            <a:off x="6011854" y="5480471"/>
            <a:ext cx="303527" cy="303527"/>
          </a:xfrm>
          <a:prstGeom prst="mathPlus">
            <a:avLst/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</p:spPr>
        <p:txBody>
          <a:bodyPr wrap="none" lIns="18000" tIns="46800" rIns="18000" bIns="46800" rtlCol="0" anchor="ctr"/>
          <a:lstStyle/>
          <a:p>
            <a:pPr algn="ctr"/>
            <a:endParaRPr lang="ko-KR" altLang="en-US" b="0"/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366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/>
              <a:t>18</a:t>
            </a:r>
            <a:endParaRPr kumimoji="1" lang="en-US" altLang="ko-KR" sz="900" b="0" dirty="0"/>
          </a:p>
        </p:txBody>
      </p:sp>
      <p:sp>
        <p:nvSpPr>
          <p:cNvPr id="15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366610" y="415297"/>
            <a:ext cx="1614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/>
              <a:t>7) </a:t>
            </a:r>
            <a:r>
              <a:rPr lang="ko-KR" altLang="en-US" b="0" dirty="0" smtClean="0"/>
              <a:t>광고기획 </a:t>
            </a:r>
            <a:r>
              <a:rPr lang="ko-KR" altLang="en-US" b="0" dirty="0"/>
              <a:t>사례 </a:t>
            </a:r>
            <a:r>
              <a:rPr lang="en-US" altLang="ko-KR" b="0" dirty="0"/>
              <a:t>: S-Oil</a:t>
            </a:r>
            <a:endParaRPr lang="ko-KR" altLang="en-U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3358454" y="1297944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0" dirty="0" smtClean="0"/>
              <a:t>7) </a:t>
            </a:r>
            <a:r>
              <a:rPr lang="ko-KR" altLang="en-US" sz="1050" b="0" dirty="0" smtClean="0"/>
              <a:t>광고기획 사례 </a:t>
            </a:r>
            <a:r>
              <a:rPr lang="en-US" altLang="ko-KR" sz="1050" b="0" dirty="0" smtClean="0"/>
              <a:t>: S-Oil</a:t>
            </a:r>
            <a:endParaRPr lang="ko-KR" altLang="en-US" sz="1050" b="0" dirty="0"/>
          </a:p>
        </p:txBody>
      </p:sp>
    </p:spTree>
    <p:extLst>
      <p:ext uri="{BB962C8B-B14F-4D97-AF65-F5344CB8AC3E}">
        <p14:creationId xmlns:p14="http://schemas.microsoft.com/office/powerpoint/2010/main" val="4871385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2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81252" y="1783300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특히 휘발유 고를 때</a:t>
            </a:r>
            <a:r>
              <a:rPr lang="en-US" altLang="ko-KR" sz="1000" b="0" dirty="0"/>
              <a:t>, </a:t>
            </a:r>
            <a:r>
              <a:rPr lang="ko-KR" altLang="en-US" sz="1000" b="0" dirty="0" err="1"/>
              <a:t>입소문은</a:t>
            </a:r>
            <a:r>
              <a:rPr lang="ko-KR" altLang="en-US" sz="1000" b="0" dirty="0"/>
              <a:t> 무엇보다 강력하다</a:t>
            </a:r>
            <a:r>
              <a:rPr lang="en-US" altLang="ko-KR" sz="1000" b="0" dirty="0"/>
              <a:t>.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4281385" y="2291219"/>
            <a:ext cx="3600450" cy="36036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SP &lt; 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광고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&lt; 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주변친구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/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동료의 </a:t>
            </a:r>
            <a:r>
              <a:rPr kumimoji="0" lang="ko-KR" altLang="en-US" b="0" dirty="0" err="1">
                <a:solidFill>
                  <a:schemeClr val="tx1"/>
                </a:solidFill>
                <a:latin typeface="+mn-ea"/>
              </a:rPr>
              <a:t>입소문</a:t>
            </a:r>
            <a:endParaRPr kumimoji="0" lang="ko-KR" altLang="en-US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4880992" y="2730956"/>
            <a:ext cx="23727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r>
              <a:rPr lang="ko-KR" altLang="en-US" sz="1000" b="0">
                <a:sym typeface="Wingdings" pitchFamily="2" charset="2"/>
              </a:rPr>
              <a:t>특히</a:t>
            </a:r>
            <a:r>
              <a:rPr lang="en-US" altLang="ko-KR" sz="1000" b="0">
                <a:sym typeface="Wingdings" pitchFamily="2" charset="2"/>
              </a:rPr>
              <a:t> </a:t>
            </a:r>
            <a:r>
              <a:rPr lang="ko-KR" altLang="en-US" sz="1000" b="0"/>
              <a:t>구매</a:t>
            </a:r>
            <a:r>
              <a:rPr lang="en-US" altLang="ko-KR" sz="1000" b="0"/>
              <a:t>, </a:t>
            </a:r>
            <a:r>
              <a:rPr lang="ko-KR" altLang="en-US" sz="1000" b="0"/>
              <a:t>평가 단계로 갈수록 위력적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5008" y="2997656"/>
            <a:ext cx="324159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0" dirty="0">
                <a:latin typeface="+mn-ea"/>
                <a:ea typeface="+mn-ea"/>
                <a:sym typeface="Wingdings"/>
              </a:rPr>
              <a:t>&lt;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출처 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: 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제일기획 소비자 접점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(</a:t>
            </a:r>
            <a:r>
              <a:rPr lang="en-US" altLang="ko-KR" b="0" dirty="0" smtClean="0">
                <a:latin typeface="+mn-ea"/>
                <a:ea typeface="+mn-ea"/>
                <a:sym typeface="Wingdings"/>
              </a:rPr>
              <a:t>2005. 12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).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 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KISS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조사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&gt;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81385" y="3803784"/>
            <a:ext cx="3600450" cy="360362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주위 친구들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/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직장동료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68.9% (1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순위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)</a:t>
            </a:r>
            <a:endParaRPr kumimoji="0" lang="ko-KR" altLang="en-US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4183196"/>
            <a:ext cx="3252814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0" dirty="0">
                <a:latin typeface="+mn-ea"/>
                <a:ea typeface="+mn-ea"/>
                <a:sym typeface="Wingdings"/>
              </a:rPr>
              <a:t>&lt;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출처 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: </a:t>
            </a:r>
            <a:r>
              <a:rPr lang="ko-KR" altLang="en-US" b="0" dirty="0">
                <a:latin typeface="+mn-ea"/>
                <a:ea typeface="+mn-ea"/>
                <a:sym typeface="Wingdings"/>
              </a:rPr>
              <a:t>정유시장 브랜드진단 조사보고서</a:t>
            </a:r>
            <a:r>
              <a:rPr lang="en-US" altLang="ko-KR" b="0" dirty="0">
                <a:latin typeface="+mn-ea"/>
                <a:ea typeface="+mn-ea"/>
                <a:sym typeface="Wingdings"/>
              </a:rPr>
              <a:t>(2005. 07)&gt;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8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0018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872" y="1772816"/>
            <a:ext cx="4536678" cy="42146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3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3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직사각형 27"/>
          <p:cNvSpPr>
            <a:spLocks noChangeArrowheads="1"/>
          </p:cNvSpPr>
          <p:nvPr/>
        </p:nvSpPr>
        <p:spPr bwMode="auto">
          <a:xfrm>
            <a:off x="3805135" y="2420888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소비자의 마음을 흔들어 핸들을 돌리는 </a:t>
            </a:r>
            <a:r>
              <a:rPr lang="ko-KR" altLang="en-US" sz="1000" b="0" dirty="0" err="1"/>
              <a:t>입소문</a:t>
            </a:r>
            <a:r>
              <a:rPr lang="ko-KR" altLang="en-US" sz="1000" b="0" dirty="0"/>
              <a:t> </a:t>
            </a:r>
            <a:r>
              <a:rPr lang="ko-KR" altLang="en-US" sz="1000" b="0" dirty="0" err="1"/>
              <a:t>대작전</a:t>
            </a:r>
            <a:endParaRPr lang="ko-KR" altLang="en-US" sz="1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781252" y="2941494"/>
            <a:ext cx="455629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 algn="ctr">
              <a:buClr>
                <a:srgbClr val="FF5050"/>
              </a:buClr>
              <a:defRPr/>
            </a:pPr>
            <a:r>
              <a:rPr lang="en-US" altLang="ko-KR" sz="1200" dirty="0">
                <a:solidFill>
                  <a:srgbClr val="FF5050"/>
                </a:solidFill>
                <a:latin typeface="+mn-ea"/>
              </a:rPr>
              <a:t>100</a:t>
            </a:r>
            <a:r>
              <a:rPr lang="ko-KR" altLang="en-US" sz="1200" dirty="0">
                <a:solidFill>
                  <a:srgbClr val="FF5050"/>
                </a:solidFill>
                <a:latin typeface="+mn-ea"/>
              </a:rPr>
              <a:t>인의 </a:t>
            </a:r>
            <a:r>
              <a:rPr lang="ko-KR" altLang="en-US" sz="1200" dirty="0" err="1">
                <a:solidFill>
                  <a:srgbClr val="FF5050"/>
                </a:solidFill>
                <a:latin typeface="+mn-ea"/>
              </a:rPr>
              <a:t>카레이서</a:t>
            </a:r>
            <a:r>
              <a:rPr lang="ko-KR" altLang="en-US" sz="1200" dirty="0">
                <a:solidFill>
                  <a:srgbClr val="FF5050"/>
                </a:solidFill>
                <a:latin typeface="+mn-ea"/>
              </a:rPr>
              <a:t> 캠페인</a:t>
            </a:r>
            <a:endParaRPr lang="en-US" altLang="ko-KR" sz="1200" dirty="0">
              <a:solidFill>
                <a:srgbClr val="FF5050"/>
              </a:solidFill>
              <a:latin typeface="+mn-ea"/>
            </a:endParaRPr>
          </a:p>
          <a:p>
            <a:pPr marL="85725" indent="-85725" algn="ctr">
              <a:buClr>
                <a:srgbClr val="FF5050"/>
              </a:buClr>
              <a:defRPr/>
            </a:pPr>
            <a:endParaRPr lang="en-US" altLang="ko-KR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952" y="3717032"/>
            <a:ext cx="318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0" dirty="0">
                <a:latin typeface="+mn-ea"/>
                <a:ea typeface="+mn-ea"/>
              </a:rPr>
              <a:t>10</a:t>
            </a:r>
            <a:r>
              <a:rPr lang="ko-KR" altLang="en-US" b="0" dirty="0">
                <a:latin typeface="+mn-ea"/>
                <a:ea typeface="+mn-ea"/>
              </a:rPr>
              <a:t>명의 </a:t>
            </a:r>
            <a:r>
              <a:rPr lang="ko-KR" altLang="en-US" b="0" dirty="0" err="1">
                <a:latin typeface="+mn-ea"/>
                <a:ea typeface="+mn-ea"/>
              </a:rPr>
              <a:t>빅모델을</a:t>
            </a:r>
            <a:r>
              <a:rPr lang="ko-KR" altLang="en-US" b="0" dirty="0">
                <a:latin typeface="+mn-ea"/>
                <a:ea typeface="+mn-ea"/>
              </a:rPr>
              <a:t> 포함한 </a:t>
            </a:r>
            <a:r>
              <a:rPr lang="en-US" altLang="ko-KR" b="0" dirty="0">
                <a:latin typeface="+mn-ea"/>
                <a:ea typeface="+mn-ea"/>
              </a:rPr>
              <a:t>100</a:t>
            </a:r>
            <a:r>
              <a:rPr lang="ko-KR" altLang="en-US" b="0" dirty="0" smtClean="0">
                <a:latin typeface="+mn-ea"/>
                <a:ea typeface="+mn-ea"/>
              </a:rPr>
              <a:t>명의 홍보대사가</a:t>
            </a:r>
            <a:endParaRPr lang="ko-KR" altLang="en-US" b="0" dirty="0">
              <a:latin typeface="+mn-ea"/>
              <a:ea typeface="+mn-ea"/>
            </a:endParaRPr>
          </a:p>
          <a:p>
            <a:pPr algn="ctr"/>
            <a:r>
              <a:rPr lang="ko-KR" altLang="en-US" b="0" dirty="0">
                <a:latin typeface="+mn-ea"/>
                <a:ea typeface="+mn-ea"/>
              </a:rPr>
              <a:t>쉽게 따라 부를 수 있는 흥겨운 </a:t>
            </a:r>
            <a:r>
              <a:rPr lang="en-US" altLang="ko-KR" b="0" dirty="0" err="1">
                <a:latin typeface="+mn-ea"/>
                <a:ea typeface="+mn-ea"/>
              </a:rPr>
              <a:t>CMSong</a:t>
            </a:r>
            <a:r>
              <a:rPr lang="ko-KR" altLang="en-US" b="0" dirty="0">
                <a:latin typeface="+mn-ea"/>
                <a:ea typeface="+mn-ea"/>
              </a:rPr>
              <a:t>을 통해</a:t>
            </a:r>
          </a:p>
          <a:p>
            <a:pPr algn="ctr"/>
            <a:r>
              <a:rPr lang="ko-KR" altLang="en-US" b="0" dirty="0" err="1">
                <a:latin typeface="+mn-ea"/>
                <a:ea typeface="+mn-ea"/>
              </a:rPr>
              <a:t>입소문을</a:t>
            </a:r>
            <a:r>
              <a:rPr lang="ko-KR" altLang="en-US" b="0" dirty="0">
                <a:latin typeface="+mn-ea"/>
                <a:ea typeface="+mn-ea"/>
              </a:rPr>
              <a:t> 확산시키는 </a:t>
            </a:r>
            <a:r>
              <a:rPr lang="en-US" altLang="ko-KR" b="0" dirty="0">
                <a:latin typeface="+mn-ea"/>
                <a:ea typeface="+mn-ea"/>
              </a:rPr>
              <a:t>Buzz Marketing</a:t>
            </a:r>
            <a:r>
              <a:rPr lang="ko-KR" altLang="en-US" b="0" dirty="0">
                <a:latin typeface="+mn-ea"/>
                <a:ea typeface="+mn-ea"/>
              </a:rPr>
              <a:t>을 </a:t>
            </a:r>
            <a:r>
              <a:rPr lang="ko-KR" altLang="en-US" b="0" dirty="0" smtClean="0">
                <a:latin typeface="+mn-ea"/>
                <a:ea typeface="+mn-ea"/>
              </a:rPr>
              <a:t>펼쳐갑니다</a:t>
            </a:r>
            <a:r>
              <a:rPr lang="en-US" altLang="ko-KR" b="0" dirty="0" smtClean="0">
                <a:latin typeface="+mn-ea"/>
                <a:ea typeface="+mn-ea"/>
              </a:rPr>
              <a:t>.</a:t>
            </a:r>
            <a:endParaRPr lang="ko-KR" altLang="en-US" b="0" dirty="0">
              <a:latin typeface="+mn-ea"/>
              <a:ea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6216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793933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Creative Guideline</a:t>
            </a:r>
          </a:p>
        </p:txBody>
      </p:sp>
      <p:grpSp>
        <p:nvGrpSpPr>
          <p:cNvPr id="9" name="그룹 32"/>
          <p:cNvGrpSpPr>
            <a:grpSpLocks/>
          </p:cNvGrpSpPr>
          <p:nvPr/>
        </p:nvGrpSpPr>
        <p:grpSpPr bwMode="auto">
          <a:xfrm>
            <a:off x="4593480" y="2060848"/>
            <a:ext cx="3027363" cy="2898775"/>
            <a:chOff x="2052638" y="765175"/>
            <a:chExt cx="5040312" cy="4826000"/>
          </a:xfrm>
        </p:grpSpPr>
        <p:pic>
          <p:nvPicPr>
            <p:cNvPr id="10" name="Picture 1028" descr="354-Color Overlay blue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725" y="765175"/>
              <a:ext cx="3640138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29" descr="354-Color Overlay blue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225" y="2057400"/>
              <a:ext cx="3641725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30" descr="354-Color Overlay blue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38" y="2057400"/>
              <a:ext cx="3641725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031"/>
            <p:cNvGrpSpPr>
              <a:grpSpLocks/>
            </p:cNvGrpSpPr>
            <p:nvPr/>
          </p:nvGrpSpPr>
          <p:grpSpPr bwMode="auto">
            <a:xfrm>
              <a:off x="2473326" y="1104901"/>
              <a:ext cx="4060827" cy="3806829"/>
              <a:chOff x="1558" y="696"/>
              <a:chExt cx="2558" cy="2398"/>
            </a:xfrm>
          </p:grpSpPr>
          <p:sp>
            <p:nvSpPr>
              <p:cNvPr id="16" name="Text Box 1032"/>
              <p:cNvSpPr txBox="1">
                <a:spLocks noChangeArrowheads="1"/>
              </p:cNvSpPr>
              <p:nvPr/>
            </p:nvSpPr>
            <p:spPr bwMode="auto">
              <a:xfrm>
                <a:off x="2541" y="1029"/>
                <a:ext cx="586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Yellow</a:t>
                </a:r>
              </a:p>
            </p:txBody>
          </p:sp>
          <p:sp>
            <p:nvSpPr>
              <p:cNvPr id="17" name="Text Box 1033"/>
              <p:cNvSpPr txBox="1">
                <a:spLocks noChangeArrowheads="1"/>
              </p:cNvSpPr>
              <p:nvPr/>
            </p:nvSpPr>
            <p:spPr bwMode="auto">
              <a:xfrm>
                <a:off x="3369" y="2205"/>
                <a:ext cx="655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Symbol</a:t>
                </a:r>
              </a:p>
            </p:txBody>
          </p:sp>
          <p:sp>
            <p:nvSpPr>
              <p:cNvPr id="18" name="Text Box 1034"/>
              <p:cNvSpPr txBox="1">
                <a:spLocks noChangeArrowheads="1"/>
              </p:cNvSpPr>
              <p:nvPr/>
            </p:nvSpPr>
            <p:spPr bwMode="auto">
              <a:xfrm>
                <a:off x="1714" y="2196"/>
                <a:ext cx="513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/>
                  <a:t>Song</a:t>
                </a:r>
              </a:p>
            </p:txBody>
          </p:sp>
          <p:sp>
            <p:nvSpPr>
              <p:cNvPr id="19" name="Oval 1035"/>
              <p:cNvSpPr>
                <a:spLocks noChangeArrowheads="1"/>
              </p:cNvSpPr>
              <p:nvPr/>
            </p:nvSpPr>
            <p:spPr bwMode="auto">
              <a:xfrm flipH="1">
                <a:off x="1998" y="696"/>
                <a:ext cx="1709" cy="1584"/>
              </a:xfrm>
              <a:prstGeom prst="ellipse">
                <a:avLst/>
              </a:prstGeom>
              <a:noFill/>
              <a:ln w="57150">
                <a:solidFill>
                  <a:srgbClr val="FFD93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endParaRPr lang="ko-KR" altLang="ko-KR" sz="1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0" name="Oval 1036"/>
              <p:cNvSpPr>
                <a:spLocks noChangeArrowheads="1"/>
              </p:cNvSpPr>
              <p:nvPr/>
            </p:nvSpPr>
            <p:spPr bwMode="auto">
              <a:xfrm flipH="1">
                <a:off x="1558" y="1510"/>
                <a:ext cx="1708" cy="1584"/>
              </a:xfrm>
              <a:prstGeom prst="ellipse">
                <a:avLst/>
              </a:prstGeom>
              <a:noFill/>
              <a:ln w="57150">
                <a:solidFill>
                  <a:srgbClr val="FFD93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endParaRPr lang="ko-KR" altLang="ko-KR" sz="1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1" name="Oval 1037"/>
              <p:cNvSpPr>
                <a:spLocks noChangeArrowheads="1"/>
              </p:cNvSpPr>
              <p:nvPr/>
            </p:nvSpPr>
            <p:spPr bwMode="auto">
              <a:xfrm flipH="1">
                <a:off x="2407" y="1510"/>
                <a:ext cx="1709" cy="1584"/>
              </a:xfrm>
              <a:prstGeom prst="ellipse">
                <a:avLst/>
              </a:prstGeom>
              <a:noFill/>
              <a:ln w="57150">
                <a:solidFill>
                  <a:srgbClr val="FFD93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endParaRPr lang="ko-KR" altLang="ko-KR" sz="1000" b="0">
                  <a:solidFill>
                    <a:srgbClr val="FF9900"/>
                  </a:solidFill>
                </a:endParaRPr>
              </a:p>
            </p:txBody>
          </p:sp>
          <p:sp>
            <p:nvSpPr>
              <p:cNvPr id="22" name="Text Box 1038"/>
              <p:cNvSpPr txBox="1">
                <a:spLocks noChangeArrowheads="1"/>
              </p:cNvSpPr>
              <p:nvPr/>
            </p:nvSpPr>
            <p:spPr bwMode="auto">
              <a:xfrm>
                <a:off x="2600" y="1850"/>
                <a:ext cx="540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Ctr="1">
                <a:spAutoFit/>
              </a:bodyPr>
              <a:lstStyle>
                <a:lvl1pPr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900">
                    <a:solidFill>
                      <a:schemeClr val="tx1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1000" b="0">
                    <a:solidFill>
                      <a:srgbClr val="FF5050"/>
                    </a:solidFill>
                  </a:rPr>
                  <a:t>TRUE</a:t>
                </a:r>
              </a:p>
            </p:txBody>
          </p:sp>
        </p:grpSp>
      </p:grpSp>
      <p:sp>
        <p:nvSpPr>
          <p:cNvPr id="23" name="직사각형 27"/>
          <p:cNvSpPr>
            <a:spLocks noChangeArrowheads="1"/>
          </p:cNvSpPr>
          <p:nvPr/>
        </p:nvSpPr>
        <p:spPr bwMode="auto">
          <a:xfrm>
            <a:off x="5099893" y="4846911"/>
            <a:ext cx="31654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  <a:buFont typeface="Arial" pitchFamily="34" charset="0"/>
              <a:buChar char="•"/>
            </a:pPr>
            <a:r>
              <a:rPr lang="en-US" altLang="ko-KR" sz="1000" b="0" dirty="0"/>
              <a:t>Yellow Color </a:t>
            </a:r>
            <a:r>
              <a:rPr lang="ko-KR" altLang="en-US" sz="1000" b="0" dirty="0"/>
              <a:t>강화</a:t>
            </a:r>
          </a:p>
          <a:p>
            <a:pPr eaLnBrk="1" latinLnBrk="0" hangingPunct="1">
              <a:spcBef>
                <a:spcPts val="300"/>
              </a:spcBef>
              <a:buClr>
                <a:srgbClr val="FF5050"/>
              </a:buClr>
              <a:buFont typeface="Arial" pitchFamily="34" charset="0"/>
              <a:buChar char="•"/>
            </a:pPr>
            <a:r>
              <a:rPr lang="ko-KR" altLang="en-US" sz="1000" b="0" dirty="0"/>
              <a:t>밝고 기분 좋은 </a:t>
            </a:r>
            <a:r>
              <a:rPr lang="en-US" altLang="ko-KR" sz="1000" b="0" dirty="0"/>
              <a:t>Song</a:t>
            </a:r>
          </a:p>
          <a:p>
            <a:pPr eaLnBrk="1" latinLnBrk="0" hangingPunct="1">
              <a:spcBef>
                <a:spcPts val="300"/>
              </a:spcBef>
              <a:buClr>
                <a:srgbClr val="FF5050"/>
              </a:buClr>
              <a:buFont typeface="Arial" pitchFamily="34" charset="0"/>
              <a:buChar char="•"/>
            </a:pPr>
            <a:r>
              <a:rPr lang="ko-KR" altLang="en-US" sz="1000" b="0" dirty="0"/>
              <a:t>기름 품질을 연상시키는 새로운 심볼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4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28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5886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7"/>
          <p:cNvSpPr>
            <a:spLocks noChangeArrowheads="1"/>
          </p:cNvSpPr>
          <p:nvPr/>
        </p:nvSpPr>
        <p:spPr bwMode="auto">
          <a:xfrm>
            <a:off x="3791885" y="1793933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100</a:t>
            </a:r>
            <a:r>
              <a:rPr lang="ko-KR" altLang="en-US" sz="1000" b="0" dirty="0" smtClean="0"/>
              <a:t>인의 </a:t>
            </a:r>
            <a:r>
              <a:rPr lang="ko-KR" altLang="en-US" sz="1000" b="0" dirty="0" err="1" smtClean="0"/>
              <a:t>카레이서</a:t>
            </a:r>
            <a:r>
              <a:rPr lang="ko-KR" altLang="en-US" sz="1000" b="0" dirty="0" smtClean="0"/>
              <a:t> </a:t>
            </a:r>
            <a:r>
              <a:rPr lang="ko-KR" altLang="en-US" sz="1000" b="0" dirty="0"/>
              <a:t>캠페인 신문광고</a:t>
            </a:r>
          </a:p>
        </p:txBody>
      </p:sp>
      <p:pic>
        <p:nvPicPr>
          <p:cNvPr id="18" name="Picture 1030" descr="퍼뜨려라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39" y="2287505"/>
            <a:ext cx="4176713" cy="272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5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25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 dirty="0"/>
              <a:t>“오늘은 왜 이리 잘 나가는 걸까</a:t>
            </a:r>
            <a:r>
              <a:rPr lang="en-US" altLang="ko-KR" sz="1000" b="0" dirty="0"/>
              <a:t>~ </a:t>
            </a:r>
            <a:r>
              <a:rPr lang="ko-KR" altLang="en-US" sz="1000" b="0" dirty="0" err="1"/>
              <a:t>에스</a:t>
            </a:r>
            <a:r>
              <a:rPr lang="en-US" altLang="ko-KR" sz="1000" b="0" dirty="0"/>
              <a:t>-</a:t>
            </a:r>
            <a:r>
              <a:rPr lang="ko-KR" altLang="en-US" sz="1000" b="0" dirty="0"/>
              <a:t>오일 덕분일까”</a:t>
            </a: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76787" y="2276649"/>
            <a:ext cx="4176713" cy="1081087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</a:rPr>
              <a:t>이만큼 잘 나가는 사람이 </a:t>
            </a:r>
            <a:r>
              <a:rPr kumimoji="0" lang="en-US" altLang="ko-KR" b="0" dirty="0">
                <a:solidFill>
                  <a:schemeClr val="tx1"/>
                </a:solidFill>
              </a:rPr>
              <a:t>S-Oil</a:t>
            </a:r>
            <a:r>
              <a:rPr kumimoji="0" lang="ko-KR" altLang="en-US" b="0" dirty="0">
                <a:solidFill>
                  <a:schemeClr val="tx1"/>
                </a:solidFill>
              </a:rPr>
              <a:t>을 찾는다</a:t>
            </a:r>
            <a:r>
              <a:rPr kumimoji="0" lang="en-US" altLang="ko-KR" b="0" dirty="0">
                <a:solidFill>
                  <a:schemeClr val="tx1"/>
                </a:solidFill>
              </a:rPr>
              <a:t>.</a:t>
            </a: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ko-KR" b="0" dirty="0">
              <a:solidFill>
                <a:schemeClr val="tx1"/>
              </a:solidFill>
            </a:endParaRP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ko-KR" b="0" dirty="0">
              <a:solidFill>
                <a:schemeClr val="tx1"/>
              </a:solidFill>
            </a:endParaRP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 err="1">
                <a:solidFill>
                  <a:schemeClr val="tx1"/>
                </a:solidFill>
              </a:rPr>
              <a:t>타겟의</a:t>
            </a:r>
            <a:r>
              <a:rPr kumimoji="0" lang="ko-KR" altLang="en-US" b="0" dirty="0">
                <a:solidFill>
                  <a:schemeClr val="tx1"/>
                </a:solidFill>
              </a:rPr>
              <a:t> 유저 이미지 쇄신</a:t>
            </a:r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5656362" y="2640186"/>
            <a:ext cx="792163" cy="358775"/>
          </a:xfrm>
          <a:prstGeom prst="downArrow">
            <a:avLst>
              <a:gd name="adj1" fmla="val 59787"/>
              <a:gd name="adj2" fmla="val 46495"/>
            </a:avLst>
          </a:prstGeom>
          <a:gradFill rotWithShape="1">
            <a:gsLst>
              <a:gs pos="0">
                <a:srgbClr val="765E00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800" b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76787" y="3573636"/>
            <a:ext cx="4176713" cy="107950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b="0" dirty="0">
                <a:solidFill>
                  <a:schemeClr val="tx1"/>
                </a:solidFill>
              </a:rPr>
              <a:t>S-Oil</a:t>
            </a:r>
            <a:r>
              <a:rPr kumimoji="0" lang="ko-KR" altLang="en-US" b="0" dirty="0">
                <a:solidFill>
                  <a:schemeClr val="tx1"/>
                </a:solidFill>
              </a:rPr>
              <a:t>을 넣으면 차가 잘 나간다</a:t>
            </a:r>
            <a:r>
              <a:rPr kumimoji="0" lang="en-US" altLang="ko-KR" b="0" dirty="0">
                <a:solidFill>
                  <a:schemeClr val="tx1"/>
                </a:solidFill>
              </a:rPr>
              <a:t>. </a:t>
            </a: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ko-KR" b="0" dirty="0">
              <a:solidFill>
                <a:schemeClr val="tx1"/>
              </a:solidFill>
            </a:endParaRP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ko-KR" altLang="en-US" b="0" dirty="0">
              <a:solidFill>
                <a:schemeClr val="tx1"/>
              </a:solidFill>
            </a:endParaRPr>
          </a:p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b="0" dirty="0" err="1">
                <a:solidFill>
                  <a:schemeClr val="tx1"/>
                </a:solidFill>
              </a:rPr>
              <a:t>품질력의</a:t>
            </a:r>
            <a:r>
              <a:rPr kumimoji="0" lang="ko-KR" altLang="en-US" b="0" dirty="0">
                <a:solidFill>
                  <a:schemeClr val="tx1"/>
                </a:solidFill>
              </a:rPr>
              <a:t> 브랜드 이미지 강화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5656362" y="3935586"/>
            <a:ext cx="792163" cy="358775"/>
          </a:xfrm>
          <a:prstGeom prst="downArrow">
            <a:avLst>
              <a:gd name="adj1" fmla="val 59787"/>
              <a:gd name="adj2" fmla="val 46495"/>
            </a:avLst>
          </a:prstGeom>
          <a:gradFill rotWithShape="1">
            <a:gsLst>
              <a:gs pos="0">
                <a:srgbClr val="765E00">
                  <a:alpha val="0"/>
                </a:srgbClr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algn="ctr" eaLnBrk="1" hangingPunct="1"/>
            <a:endParaRPr lang="ko-KR" altLang="ko-KR" sz="1800" b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6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129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27"/>
          <p:cNvSpPr>
            <a:spLocks noChangeArrowheads="1"/>
          </p:cNvSpPr>
          <p:nvPr/>
        </p:nvSpPr>
        <p:spPr bwMode="auto">
          <a:xfrm>
            <a:off x="3800872" y="178506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ko-KR" altLang="en-US" sz="1000" b="0"/>
              <a:t>차승원 편</a:t>
            </a:r>
          </a:p>
        </p:txBody>
      </p:sp>
      <p:pic>
        <p:nvPicPr>
          <p:cNvPr id="12" name="Picture 2" descr="0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t="29532" r="44296" b="54318"/>
          <a:stretch>
            <a:fillRect/>
          </a:stretch>
        </p:blipFill>
        <p:spPr bwMode="auto">
          <a:xfrm>
            <a:off x="3854847" y="2007319"/>
            <a:ext cx="3094037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0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4" t="29532" r="8501" b="54318"/>
          <a:stretch>
            <a:fillRect/>
          </a:stretch>
        </p:blipFill>
        <p:spPr bwMode="auto">
          <a:xfrm>
            <a:off x="3951684" y="2924944"/>
            <a:ext cx="231933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0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2" t="60127" r="9167" b="22423"/>
          <a:stretch>
            <a:fillRect/>
          </a:stretch>
        </p:blipFill>
        <p:spPr bwMode="auto">
          <a:xfrm>
            <a:off x="3990115" y="4797153"/>
            <a:ext cx="301307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0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60127" r="56078" b="24019"/>
          <a:stretch>
            <a:fillRect/>
          </a:stretch>
        </p:blipFill>
        <p:spPr bwMode="auto">
          <a:xfrm>
            <a:off x="3961209" y="3837856"/>
            <a:ext cx="22733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72" y="2514228"/>
            <a:ext cx="2651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09" y="3501008"/>
            <a:ext cx="265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09" y="4365104"/>
            <a:ext cx="26511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:\Documents and Settings\Administrator\Local Settings\Temporary Internet Files\Content.IE5\0KHLAKAR\MC9004315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373216"/>
            <a:ext cx="2651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7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22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337376" y="2649106"/>
            <a:ext cx="15843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돋보기 </a:t>
            </a:r>
            <a:r>
              <a:rPr lang="ko-KR" altLang="en-US" b="0" dirty="0" smtClean="0">
                <a:latin typeface="+mn-ea"/>
                <a:ea typeface="+mn-ea"/>
              </a:rPr>
              <a:t>아이콘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smtClean="0">
                <a:latin typeface="+mn-ea"/>
                <a:ea typeface="+mn-ea"/>
              </a:rPr>
              <a:t>넣어서 </a:t>
            </a:r>
            <a:r>
              <a:rPr lang="ko-KR" altLang="en-US" b="0" dirty="0">
                <a:latin typeface="+mn-ea"/>
                <a:ea typeface="+mn-ea"/>
              </a:rPr>
              <a:t>오버 시 </a:t>
            </a:r>
            <a:r>
              <a:rPr lang="en-US" altLang="ko-KR" b="0" dirty="0" smtClean="0">
                <a:latin typeface="+mn-ea"/>
                <a:ea typeface="+mn-ea"/>
              </a:rPr>
              <a:t/>
            </a:r>
            <a:br>
              <a:rPr lang="en-US" altLang="ko-KR" b="0" dirty="0" smtClean="0">
                <a:latin typeface="+mn-ea"/>
                <a:ea typeface="+mn-ea"/>
              </a:rPr>
            </a:br>
            <a:r>
              <a:rPr lang="ko-KR" altLang="en-US" b="0" dirty="0" smtClean="0">
                <a:latin typeface="+mn-ea"/>
                <a:ea typeface="+mn-ea"/>
              </a:rPr>
              <a:t>확대보기 </a:t>
            </a:r>
            <a:r>
              <a:rPr lang="ko-KR" altLang="en-US" b="0" dirty="0">
                <a:latin typeface="+mn-ea"/>
                <a:ea typeface="+mn-ea"/>
              </a:rPr>
              <a:t>기능 </a:t>
            </a:r>
            <a:endParaRPr lang="en-US" altLang="ko-KR" b="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b="0" dirty="0">
                <a:latin typeface="+mn-ea"/>
                <a:ea typeface="+mn-ea"/>
              </a:rPr>
              <a:t>넣</a:t>
            </a:r>
            <a:r>
              <a:rPr lang="ko-KR" altLang="en-US" b="0" dirty="0" smtClean="0">
                <a:latin typeface="+mn-ea"/>
                <a:ea typeface="+mn-ea"/>
              </a:rPr>
              <a:t>어주세요</a:t>
            </a:r>
            <a:r>
              <a:rPr lang="en-US" altLang="ko-KR" b="0" dirty="0">
                <a:latin typeface="+mn-ea"/>
                <a:ea typeface="+mn-ea"/>
              </a:rPr>
              <a:t>.</a:t>
            </a:r>
            <a:endParaRPr lang="ko-KR" altLang="en-US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804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 </a:t>
            </a:r>
            <a:endParaRPr kumimoji="1"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8454" y="129794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408832"/>
              </p:ext>
            </p:extLst>
          </p:nvPr>
        </p:nvGraphicFramePr>
        <p:xfrm>
          <a:off x="3731668" y="1782763"/>
          <a:ext cx="4596358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그림" r:id="rId3" imgW="7707937" imgH="3403175" progId="StaticMetafile">
                  <p:embed/>
                </p:oleObj>
              </mc:Choice>
              <mc:Fallback>
                <p:oleObj name="그림" r:id="rId3" imgW="7707937" imgH="3403175" progId="StaticMetafile">
                  <p:embed/>
                  <p:pic>
                    <p:nvPicPr>
                      <p:cNvPr id="0" name="개체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668" y="1782763"/>
                        <a:ext cx="4596358" cy="243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07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610" y="415297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</a:p>
        </p:txBody>
      </p:sp>
    </p:spTree>
    <p:extLst>
      <p:ext uri="{BB962C8B-B14F-4D97-AF65-F5344CB8AC3E}">
        <p14:creationId xmlns:p14="http://schemas.microsoft.com/office/powerpoint/2010/main" val="36442475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100</a:t>
            </a:r>
            <a:r>
              <a:rPr lang="ko-KR" altLang="en-US" sz="1000" b="0" dirty="0"/>
              <a:t>인의 </a:t>
            </a:r>
            <a:r>
              <a:rPr lang="ko-KR" altLang="en-US" sz="1000" b="0" dirty="0" err="1"/>
              <a:t>카레이서</a:t>
            </a:r>
            <a:r>
              <a:rPr lang="ko-KR" altLang="en-US" sz="1000" b="0" dirty="0"/>
              <a:t> 라디오</a:t>
            </a:r>
            <a:r>
              <a:rPr lang="en-US" altLang="ko-KR" sz="1000" b="0" dirty="0"/>
              <a:t>CM </a:t>
            </a:r>
            <a:r>
              <a:rPr lang="ko-KR" altLang="en-US" sz="1000" b="0" dirty="0"/>
              <a:t>차승원 편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910285" y="2125439"/>
            <a:ext cx="4283075" cy="36798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♬ 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우리는 </a:t>
            </a:r>
            <a:r>
              <a:rPr kumimoji="0" lang="en-US" altLang="ko-KR" sz="900" b="0" dirty="0">
                <a:solidFill>
                  <a:schemeClr val="tx1"/>
                </a:solidFill>
              </a:rPr>
              <a:t>100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인의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카레이서</a:t>
            </a:r>
            <a:endParaRPr kumimoji="0" lang="ko-KR" altLang="en-US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 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우리는 진실을 알고 있지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오늘은 왜 이리 잘 나가는 걸까</a:t>
            </a:r>
            <a:r>
              <a:rPr kumimoji="0" lang="en-US" altLang="ko-KR" sz="900" b="0" dirty="0">
                <a:solidFill>
                  <a:schemeClr val="tx1"/>
                </a:solidFill>
              </a:rPr>
              <a:t>~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덕분일까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ko-KR" altLang="en-US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sz="900" b="0" dirty="0">
                <a:solidFill>
                  <a:schemeClr val="tx1"/>
                </a:solidFill>
              </a:rPr>
              <a:t>NA) 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지금 여러분께서는 </a:t>
            </a:r>
            <a:r>
              <a:rPr kumimoji="0" lang="en-US" altLang="ko-KR" sz="900" b="0" dirty="0">
                <a:solidFill>
                  <a:schemeClr val="tx1"/>
                </a:solidFill>
              </a:rPr>
              <a:t>S-Oil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을 타고 올림픽대로를 달리는 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       </a:t>
            </a:r>
            <a:r>
              <a:rPr kumimoji="0" lang="en-US" altLang="ko-KR" sz="900" b="0" dirty="0">
                <a:solidFill>
                  <a:schemeClr val="tx1"/>
                </a:solidFill>
              </a:rPr>
              <a:t>100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인의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카레이서</a:t>
            </a:r>
            <a:r>
              <a:rPr kumimoji="0" lang="en-US" altLang="ko-KR" sz="900" b="0" dirty="0">
                <a:solidFill>
                  <a:schemeClr val="tx1"/>
                </a:solidFill>
              </a:rPr>
              <a:t>, 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차승원씨의 노래를 듣고 계십니다 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ko-KR" altLang="en-US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나는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>
                <a:solidFill>
                  <a:schemeClr val="tx1"/>
                </a:solidFill>
              </a:rPr>
              <a:t>나는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 </a:t>
            </a: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ko-KR" altLang="en-US" sz="900" b="0" dirty="0" err="1">
                <a:solidFill>
                  <a:schemeClr val="tx1"/>
                </a:solidFill>
              </a:rPr>
              <a:t>에스</a:t>
            </a:r>
            <a:r>
              <a:rPr kumimoji="0" lang="en-US" altLang="ko-KR" sz="900" b="0" dirty="0">
                <a:solidFill>
                  <a:schemeClr val="tx1"/>
                </a:solidFill>
              </a:rPr>
              <a:t>-</a:t>
            </a:r>
            <a:r>
              <a:rPr kumimoji="0" lang="ko-KR" altLang="en-US" sz="900" b="0" dirty="0">
                <a:solidFill>
                  <a:schemeClr val="tx1"/>
                </a:solidFill>
              </a:rPr>
              <a:t>오일이니까</a:t>
            </a: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ko-KR" sz="900" b="0" dirty="0">
              <a:solidFill>
                <a:schemeClr val="tx1"/>
              </a:solidFill>
            </a:endParaRPr>
          </a:p>
          <a:p>
            <a:pPr latinLnBrk="0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en-US" altLang="ko-KR" sz="900" b="0" dirty="0">
                <a:solidFill>
                  <a:schemeClr val="tx1"/>
                </a:solidFill>
              </a:rPr>
              <a:t>NA) TRUE S-Oil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</a:t>
            </a:r>
            <a:r>
              <a:rPr lang="en-US" altLang="ko-KR" b="0" dirty="0">
                <a:sym typeface="Wingdings" pitchFamily="2" charset="2"/>
              </a:rPr>
              <a:t>8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0443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marL="0" indent="0"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100</a:t>
            </a:r>
            <a:r>
              <a:rPr lang="ko-KR" altLang="en-US" sz="1000" b="0" dirty="0"/>
              <a:t>인의 </a:t>
            </a:r>
            <a:r>
              <a:rPr lang="ko-KR" altLang="en-US" sz="1000" b="0" dirty="0" err="1"/>
              <a:t>카레이서</a:t>
            </a:r>
            <a:r>
              <a:rPr lang="ko-KR" altLang="en-US" sz="1000" b="0" dirty="0"/>
              <a:t> 캠페인은 모든 매체로</a:t>
            </a:r>
            <a:r>
              <a:rPr lang="en-US" altLang="ko-KR" sz="1000" b="0" dirty="0"/>
              <a:t>, </a:t>
            </a:r>
            <a:r>
              <a:rPr lang="ko-KR" altLang="en-US" sz="1000" b="0" dirty="0"/>
              <a:t>모든 접점으로 확장될 수 있는 감염성이 높은 캠페인입니다</a:t>
            </a:r>
          </a:p>
        </p:txBody>
      </p:sp>
      <p:pic>
        <p:nvPicPr>
          <p:cNvPr id="13" name="Picture 2" descr="파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06" y="2277715"/>
            <a:ext cx="420846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354-Color Overlay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31" y="2206277"/>
            <a:ext cx="15208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25331" y="2639665"/>
            <a:ext cx="1057275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200" b="0">
                <a:solidFill>
                  <a:schemeClr val="bg1"/>
                </a:solidFill>
                <a:ea typeface="산돌 고딕"/>
                <a:cs typeface="산돌 고딕"/>
              </a:rPr>
              <a:t>100</a:t>
            </a:r>
            <a:r>
              <a:rPr lang="ko-KR" altLang="en-US" sz="1200" b="0">
                <a:solidFill>
                  <a:schemeClr val="bg1"/>
                </a:solidFill>
                <a:ea typeface="산돌 고딕"/>
                <a:cs typeface="산돌 고딕"/>
              </a:rPr>
              <a:t>인의</a:t>
            </a:r>
          </a:p>
          <a:p>
            <a:pPr algn="ctr">
              <a:defRPr/>
            </a:pPr>
            <a:r>
              <a:rPr lang="ko-KR" altLang="en-US" sz="1400" b="0">
                <a:solidFill>
                  <a:schemeClr val="bg1"/>
                </a:solidFill>
                <a:ea typeface="산돌 고딕"/>
                <a:cs typeface="산돌 고딕"/>
              </a:rPr>
              <a:t>카레이서</a:t>
            </a:r>
            <a:r>
              <a:rPr lang="ko-KR" altLang="en-US" sz="1200" b="0">
                <a:solidFill>
                  <a:schemeClr val="bg1"/>
                </a:solidFill>
                <a:ea typeface="산돌 고딕"/>
                <a:cs typeface="산돌 고딕"/>
              </a:rPr>
              <a:t>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344243" y="5014565"/>
            <a:ext cx="3600450" cy="57467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전통적인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ATL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을 넘어서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BTL, Interactive</a:t>
            </a: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로 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/>
            </a:r>
            <a:br>
              <a:rPr kumimoji="0" lang="en-US" altLang="ko-KR" b="0" dirty="0">
                <a:solidFill>
                  <a:schemeClr val="tx1"/>
                </a:solidFill>
                <a:latin typeface="+mn-ea"/>
              </a:rPr>
            </a:br>
            <a:r>
              <a:rPr kumimoji="0" lang="ko-KR" altLang="en-US" b="0" dirty="0">
                <a:solidFill>
                  <a:schemeClr val="tx1"/>
                </a:solidFill>
                <a:latin typeface="+mn-ea"/>
              </a:rPr>
              <a:t>확장시켜 나가겠습니다</a:t>
            </a:r>
            <a:r>
              <a:rPr kumimoji="0" lang="en-US" altLang="ko-KR" b="0" dirty="0">
                <a:solidFill>
                  <a:schemeClr val="tx1"/>
                </a:solidFill>
                <a:latin typeface="+mn-ea"/>
              </a:rPr>
              <a:t>.</a:t>
            </a:r>
            <a:endParaRPr kumimoji="0" lang="ko-KR" altLang="en-US" b="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9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044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7"/>
          <p:cNvSpPr>
            <a:spLocks noChangeArrowheads="1"/>
          </p:cNvSpPr>
          <p:nvPr/>
        </p:nvSpPr>
        <p:spPr bwMode="auto">
          <a:xfrm>
            <a:off x="3781252" y="1804566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98850" algn="l"/>
              </a:tabLs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latinLnBrk="0" hangingPunct="1">
              <a:spcBef>
                <a:spcPts val="300"/>
              </a:spcBef>
              <a:buClr>
                <a:srgbClr val="FF5050"/>
              </a:buClr>
            </a:pPr>
            <a:r>
              <a:rPr lang="en-US" altLang="ko-KR" sz="1000" b="0" dirty="0"/>
              <a:t>100</a:t>
            </a:r>
            <a:r>
              <a:rPr lang="ko-KR" altLang="en-US" sz="1000" b="0" dirty="0"/>
              <a:t>인의 </a:t>
            </a:r>
            <a:r>
              <a:rPr lang="ko-KR" altLang="en-US" sz="1000" b="0" dirty="0" err="1"/>
              <a:t>카레이서</a:t>
            </a:r>
            <a:r>
              <a:rPr lang="ko-KR" altLang="en-US" sz="1000" b="0" dirty="0"/>
              <a:t> 캠페인은 일관된 </a:t>
            </a:r>
            <a:r>
              <a:rPr lang="en-US" altLang="ko-KR" sz="1000" b="0" dirty="0"/>
              <a:t>BTL</a:t>
            </a:r>
            <a:r>
              <a:rPr lang="ko-KR" altLang="en-US" sz="1000" b="0" dirty="0"/>
              <a:t>을 통해 </a:t>
            </a:r>
            <a:r>
              <a:rPr lang="en-US" altLang="ko-KR" sz="1000" b="0" dirty="0"/>
              <a:t>S-Oil </a:t>
            </a:r>
            <a:r>
              <a:rPr lang="ko-KR" altLang="en-US" sz="1000" b="0" dirty="0"/>
              <a:t>신드롬을 완성합니다</a:t>
            </a:r>
            <a:r>
              <a:rPr lang="en-US" altLang="ko-KR" sz="1000" b="0" dirty="0"/>
              <a:t>.</a:t>
            </a:r>
          </a:p>
        </p:txBody>
      </p:sp>
      <p:grpSp>
        <p:nvGrpSpPr>
          <p:cNvPr id="60" name="그룹 16"/>
          <p:cNvGrpSpPr>
            <a:grpSpLocks/>
          </p:cNvGrpSpPr>
          <p:nvPr/>
        </p:nvGrpSpPr>
        <p:grpSpPr bwMode="auto">
          <a:xfrm>
            <a:off x="3785251" y="2276872"/>
            <a:ext cx="4546840" cy="2577413"/>
            <a:chOff x="-779026" y="831779"/>
            <a:chExt cx="10531167" cy="5969323"/>
          </a:xfrm>
        </p:grpSpPr>
        <p:sp>
          <p:nvSpPr>
            <p:cNvPr id="61" name="Freeform 2"/>
            <p:cNvSpPr>
              <a:spLocks/>
            </p:cNvSpPr>
            <p:nvPr/>
          </p:nvSpPr>
          <p:spPr bwMode="auto">
            <a:xfrm>
              <a:off x="2967038" y="2276475"/>
              <a:ext cx="3311525" cy="4105275"/>
            </a:xfrm>
            <a:custGeom>
              <a:avLst/>
              <a:gdLst>
                <a:gd name="T0" fmla="*/ 0 w 3474"/>
                <a:gd name="T1" fmla="*/ 2147483647 h 2087"/>
                <a:gd name="T2" fmla="*/ 2147483647 w 3474"/>
                <a:gd name="T3" fmla="*/ 2147483647 h 2087"/>
                <a:gd name="T4" fmla="*/ 2147483647 w 3474"/>
                <a:gd name="T5" fmla="*/ 2147483647 h 2087"/>
                <a:gd name="T6" fmla="*/ 2147483647 w 3474"/>
                <a:gd name="T7" fmla="*/ 2147483647 h 2087"/>
                <a:gd name="T8" fmla="*/ 2147483647 w 3474"/>
                <a:gd name="T9" fmla="*/ 2147483647 h 2087"/>
                <a:gd name="T10" fmla="*/ 2147483647 w 3474"/>
                <a:gd name="T11" fmla="*/ 0 h 2087"/>
                <a:gd name="T12" fmla="*/ 2147483647 w 3474"/>
                <a:gd name="T13" fmla="*/ 2147483647 h 2087"/>
                <a:gd name="T14" fmla="*/ 2147483647 w 3474"/>
                <a:gd name="T15" fmla="*/ 2147483647 h 2087"/>
                <a:gd name="T16" fmla="*/ 0 w 3474"/>
                <a:gd name="T17" fmla="*/ 2147483647 h 2087"/>
                <a:gd name="T18" fmla="*/ 0 w 3474"/>
                <a:gd name="T19" fmla="*/ 2147483647 h 20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4"/>
                <a:gd name="T31" fmla="*/ 0 h 2087"/>
                <a:gd name="T32" fmla="*/ 3474 w 3474"/>
                <a:gd name="T33" fmla="*/ 2087 h 20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4" h="2087">
                  <a:moveTo>
                    <a:pt x="0" y="2087"/>
                  </a:moveTo>
                  <a:lnTo>
                    <a:pt x="3474" y="2087"/>
                  </a:lnTo>
                  <a:lnTo>
                    <a:pt x="2570" y="429"/>
                  </a:lnTo>
                  <a:lnTo>
                    <a:pt x="2995" y="429"/>
                  </a:lnTo>
                  <a:lnTo>
                    <a:pt x="1744" y="0"/>
                  </a:lnTo>
                  <a:lnTo>
                    <a:pt x="507" y="429"/>
                  </a:lnTo>
                  <a:lnTo>
                    <a:pt x="924" y="429"/>
                  </a:lnTo>
                  <a:lnTo>
                    <a:pt x="0" y="2087"/>
                  </a:lnTo>
                  <a:close/>
                </a:path>
              </a:pathLst>
            </a:custGeom>
            <a:gradFill rotWithShape="1">
              <a:gsLst>
                <a:gs pos="0">
                  <a:srgbClr val="FF9933"/>
                </a:gs>
                <a:gs pos="100000">
                  <a:schemeClr val="bg1">
                    <a:alpha val="18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 sz="1050" b="0"/>
            </a:p>
          </p:txBody>
        </p:sp>
        <p:pic>
          <p:nvPicPr>
            <p:cNvPr id="62" name="Picture 3" descr="354-Color Overlay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63" y="3219450"/>
              <a:ext cx="2362200" cy="239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4" descr="354-Color Overlay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4238" y="4968875"/>
              <a:ext cx="1692275" cy="17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5" descr="354-Color Overlay 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50" y="3975100"/>
              <a:ext cx="1692275" cy="17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" descr="354-Color Overlay 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4968875"/>
              <a:ext cx="1692275" cy="17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7"/>
            <p:cNvSpPr txBox="1">
              <a:spLocks noChangeArrowheads="1"/>
            </p:cNvSpPr>
            <p:nvPr/>
          </p:nvSpPr>
          <p:spPr bwMode="auto">
            <a:xfrm>
              <a:off x="438894" y="1552698"/>
              <a:ext cx="1615809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브랜드 </a:t>
              </a:r>
              <a:r>
                <a:rPr lang="en-US" altLang="ko-KR" sz="1000" b="0"/>
                <a:t/>
              </a:r>
              <a:br>
                <a:rPr lang="en-US" altLang="ko-KR" sz="1000" b="0"/>
              </a:br>
              <a:r>
                <a:rPr lang="ko-KR" altLang="en-US" sz="1000" b="0"/>
                <a:t>미니홈피</a:t>
              </a:r>
            </a:p>
          </p:txBody>
        </p:sp>
        <p:sp>
          <p:nvSpPr>
            <p:cNvPr id="67" name="Text Box 8"/>
            <p:cNvSpPr txBox="1">
              <a:spLocks noChangeArrowheads="1"/>
            </p:cNvSpPr>
            <p:nvPr/>
          </p:nvSpPr>
          <p:spPr bwMode="auto">
            <a:xfrm>
              <a:off x="-222839" y="2842588"/>
              <a:ext cx="1419029" cy="128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온라인 </a:t>
              </a:r>
            </a:p>
            <a:p>
              <a:pPr algn="ctr" eaLnBrk="1" hangingPunct="1"/>
              <a:r>
                <a:rPr lang="ko-KR" altLang="en-US" sz="1000" b="0"/>
                <a:t>동영상 </a:t>
              </a:r>
              <a:r>
                <a:rPr lang="en-US" altLang="ko-KR" sz="1000" b="0"/>
                <a:t/>
              </a:r>
              <a:br>
                <a:rPr lang="en-US" altLang="ko-KR" sz="1000" b="0"/>
              </a:br>
              <a:r>
                <a:rPr lang="ko-KR" altLang="en-US" sz="1000" b="0"/>
                <a:t>유포</a:t>
              </a:r>
            </a:p>
          </p:txBody>
        </p:sp>
        <p:sp>
          <p:nvSpPr>
            <p:cNvPr id="68" name="Text Box 9"/>
            <p:cNvSpPr txBox="1">
              <a:spLocks noChangeArrowheads="1"/>
            </p:cNvSpPr>
            <p:nvPr/>
          </p:nvSpPr>
          <p:spPr bwMode="auto">
            <a:xfrm>
              <a:off x="-779026" y="4343344"/>
              <a:ext cx="2013080" cy="128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온라인 게임</a:t>
              </a:r>
            </a:p>
            <a:p>
              <a:pPr algn="ctr" eaLnBrk="1" hangingPunct="1"/>
              <a:r>
                <a:rPr lang="ko-KR" altLang="en-US" sz="1000" b="0"/>
                <a:t>카트라이더 </a:t>
              </a:r>
            </a:p>
            <a:p>
              <a:pPr algn="ctr" eaLnBrk="1" hangingPunct="1"/>
              <a:r>
                <a:rPr lang="ko-KR" altLang="en-US" sz="1000" b="0"/>
                <a:t>공동 마케팅</a:t>
              </a:r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auto">
            <a:xfrm>
              <a:off x="-514987" y="5829636"/>
              <a:ext cx="2818756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모바일 캠페인 송</a:t>
              </a:r>
              <a:r>
                <a:rPr lang="en-US" altLang="ko-KR" sz="1000" b="0"/>
                <a:t>,</a:t>
              </a:r>
            </a:p>
            <a:p>
              <a:pPr algn="ctr" eaLnBrk="1" hangingPunct="1"/>
              <a:r>
                <a:rPr lang="ko-KR" altLang="en-US" sz="1000" b="0"/>
                <a:t>영상 다운로드 </a:t>
              </a:r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auto">
            <a:xfrm>
              <a:off x="7351393" y="1719449"/>
              <a:ext cx="2206145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Road </a:t>
              </a:r>
              <a:br>
                <a:rPr lang="en-US" altLang="ko-KR" sz="1000" b="0"/>
              </a:br>
              <a:r>
                <a:rPr lang="en-US" altLang="ko-KR" sz="1000" b="0"/>
                <a:t>Performance</a:t>
              </a:r>
            </a:p>
          </p:txBody>
        </p:sp>
        <p:sp>
          <p:nvSpPr>
            <p:cNvPr id="71" name="Text Box 12"/>
            <p:cNvSpPr txBox="1">
              <a:spLocks noChangeArrowheads="1"/>
            </p:cNvSpPr>
            <p:nvPr/>
          </p:nvSpPr>
          <p:spPr bwMode="auto">
            <a:xfrm>
              <a:off x="8136332" y="3176089"/>
              <a:ext cx="1615809" cy="5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교통광고</a:t>
              </a:r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8056422" y="4292600"/>
              <a:ext cx="1615812" cy="163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주유 시 </a:t>
              </a:r>
            </a:p>
            <a:p>
              <a:pPr algn="ctr" eaLnBrk="1" hangingPunct="1"/>
              <a:r>
                <a:rPr lang="ko-KR" altLang="en-US" sz="1000" b="0"/>
                <a:t>모바일 </a:t>
              </a:r>
            </a:p>
            <a:p>
              <a:pPr algn="ctr" eaLnBrk="1" hangingPunct="1"/>
              <a:r>
                <a:rPr lang="ko-KR" altLang="en-US" sz="1000" b="0"/>
                <a:t>핫코드</a:t>
              </a:r>
            </a:p>
            <a:p>
              <a:pPr algn="ctr" eaLnBrk="1" hangingPunct="1"/>
              <a:r>
                <a:rPr lang="ko-KR" altLang="en-US" sz="1000" b="0"/>
                <a:t>프로모션</a:t>
              </a:r>
            </a:p>
          </p:txBody>
        </p:sp>
        <p:sp>
          <p:nvSpPr>
            <p:cNvPr id="73" name="Text Box 14"/>
            <p:cNvSpPr txBox="1">
              <a:spLocks noChangeArrowheads="1"/>
            </p:cNvSpPr>
            <p:nvPr/>
          </p:nvSpPr>
          <p:spPr bwMode="auto">
            <a:xfrm>
              <a:off x="7183201" y="5874442"/>
              <a:ext cx="1912832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네비게이션</a:t>
              </a:r>
            </a:p>
            <a:p>
              <a:pPr algn="ctr" eaLnBrk="1" hangingPunct="1"/>
              <a:r>
                <a:rPr lang="ko-KR" altLang="en-US" sz="1000" b="0"/>
                <a:t>공동마케팅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2209098" y="3895723"/>
              <a:ext cx="1459872" cy="5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 dirty="0"/>
                <a:t>On-line</a:t>
              </a:r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5586150" y="3895723"/>
              <a:ext cx="1500713" cy="57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Off-line</a:t>
              </a: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3394724" y="1566113"/>
              <a:ext cx="2310101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ko-KR" altLang="en-US" sz="1000" b="0"/>
                <a:t>구매의향 상승</a:t>
              </a:r>
            </a:p>
            <a:p>
              <a:pPr algn="ctr" eaLnBrk="1" hangingPunct="1"/>
              <a:r>
                <a:rPr lang="ko-KR" altLang="en-US" sz="1000" b="0"/>
                <a:t>캠페인 전파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370898" y="831779"/>
              <a:ext cx="2417774" cy="605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100" b="0" dirty="0"/>
                <a:t>S-Oil </a:t>
              </a:r>
              <a:r>
                <a:rPr lang="ko-KR" altLang="en-US" sz="1100" b="0" dirty="0"/>
                <a:t>신드롬 </a:t>
              </a:r>
            </a:p>
          </p:txBody>
        </p:sp>
        <p:sp>
          <p:nvSpPr>
            <p:cNvPr id="78" name="Text Box 19"/>
            <p:cNvSpPr txBox="1">
              <a:spLocks noChangeArrowheads="1"/>
            </p:cNvSpPr>
            <p:nvPr/>
          </p:nvSpPr>
          <p:spPr bwMode="auto">
            <a:xfrm>
              <a:off x="3885438" y="3784601"/>
              <a:ext cx="1474726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BTL</a:t>
              </a:r>
            </a:p>
            <a:p>
              <a:pPr algn="ctr" eaLnBrk="1" hangingPunct="1"/>
              <a:r>
                <a:rPr lang="en-US" altLang="ko-KR" sz="1000" b="0">
                  <a:solidFill>
                    <a:schemeClr val="bg1"/>
                  </a:solidFill>
                </a:rPr>
                <a:t>“BUZZ”</a:t>
              </a:r>
            </a:p>
          </p:txBody>
        </p:sp>
        <p:sp>
          <p:nvSpPr>
            <p:cNvPr id="79" name="Text Box 20"/>
            <p:cNvSpPr txBox="1">
              <a:spLocks noChangeArrowheads="1"/>
            </p:cNvSpPr>
            <p:nvPr/>
          </p:nvSpPr>
          <p:spPr bwMode="auto">
            <a:xfrm>
              <a:off x="3119811" y="5584827"/>
              <a:ext cx="3004397" cy="92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sz="1000" b="0"/>
                <a:t>TRUE </a:t>
              </a:r>
              <a:r>
                <a:rPr lang="ko-KR" altLang="en-US" sz="1000" b="0"/>
                <a:t>캠페인</a:t>
              </a:r>
            </a:p>
            <a:p>
              <a:pPr algn="ctr" eaLnBrk="1" hangingPunct="1"/>
              <a:r>
                <a:rPr lang="ko-KR" altLang="en-US" sz="1000" b="0"/>
                <a:t>‘</a:t>
              </a:r>
              <a:r>
                <a:rPr lang="en-US" altLang="ko-KR" sz="1000" b="0"/>
                <a:t>100</a:t>
              </a:r>
              <a:r>
                <a:rPr lang="ko-KR" altLang="en-US" sz="1000" b="0"/>
                <a:t>인의 카레이서’</a:t>
              </a:r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3730625" y="3429000"/>
              <a:ext cx="1781175" cy="1757363"/>
            </a:xfrm>
            <a:prstGeom prst="ellipse">
              <a:avLst/>
            </a:prstGeom>
            <a:noFill/>
            <a:ln w="5715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pic>
          <p:nvPicPr>
            <p:cNvPr id="81" name="Picture 22" descr="354-Color Overlay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975" y="1611313"/>
              <a:ext cx="1692275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23" descr="354-Color Overlay 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300" y="1557338"/>
              <a:ext cx="1692275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24" descr="354-Color Overlay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388" y="2690813"/>
              <a:ext cx="1690687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25" descr="354-Color Overlay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75" y="3976688"/>
              <a:ext cx="1692275" cy="169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26" descr="354-Color Overlay 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413" y="2655888"/>
              <a:ext cx="1692275" cy="170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7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2125663"/>
              <a:ext cx="8921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28"/>
            <p:cNvSpPr>
              <a:spLocks noChangeArrowheads="1"/>
            </p:cNvSpPr>
            <p:nvPr/>
          </p:nvSpPr>
          <p:spPr bwMode="auto">
            <a:xfrm>
              <a:off x="1917700" y="1776413"/>
              <a:ext cx="1212850" cy="1214437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pic>
          <p:nvPicPr>
            <p:cNvPr id="88" name="Picture 29" descr="네이버붐(베스트붐)20050621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8" y="3179763"/>
              <a:ext cx="89535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Oval 30"/>
            <p:cNvSpPr>
              <a:spLocks noChangeArrowheads="1"/>
            </p:cNvSpPr>
            <p:nvPr/>
          </p:nvSpPr>
          <p:spPr bwMode="auto">
            <a:xfrm>
              <a:off x="1155700" y="2828925"/>
              <a:ext cx="1212850" cy="1214438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pic>
          <p:nvPicPr>
            <p:cNvPr id="90" name="Picture 31" descr="문서이미지_01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738" y="4264025"/>
              <a:ext cx="831850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Oval 32"/>
            <p:cNvSpPr>
              <a:spLocks noChangeArrowheads="1"/>
            </p:cNvSpPr>
            <p:nvPr/>
          </p:nvSpPr>
          <p:spPr bwMode="auto">
            <a:xfrm>
              <a:off x="1079500" y="4148138"/>
              <a:ext cx="1214438" cy="1214437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2306638" y="5402263"/>
            <a:ext cx="612775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0" name="Image" r:id="rId8" imgW="2234921" imgH="2704762" progId="">
                    <p:embed/>
                  </p:oleObj>
                </mc:Choice>
                <mc:Fallback>
                  <p:oleObj name="Image" r:id="rId8" imgW="2234921" imgH="2704762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638" y="5402263"/>
                          <a:ext cx="612775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1976438" y="5130800"/>
              <a:ext cx="1212850" cy="1214438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pic>
          <p:nvPicPr>
            <p:cNvPr id="94" name="Picture 35" descr="뉴비틀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065338"/>
              <a:ext cx="11874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Oval 36"/>
            <p:cNvSpPr>
              <a:spLocks noChangeArrowheads="1"/>
            </p:cNvSpPr>
            <p:nvPr/>
          </p:nvSpPr>
          <p:spPr bwMode="auto">
            <a:xfrm flipH="1">
              <a:off x="6227763" y="1776413"/>
              <a:ext cx="1212850" cy="1214437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pic>
          <p:nvPicPr>
            <p:cNvPr id="96" name="Picture 37" descr="버스쉘터시뮬"/>
            <p:cNvPicPr preferRelativeResize="0"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675" y="3165475"/>
              <a:ext cx="80962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38" descr="버스시뮬1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88" y="3338513"/>
              <a:ext cx="520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Oval 39"/>
            <p:cNvSpPr>
              <a:spLocks noChangeArrowheads="1"/>
            </p:cNvSpPr>
            <p:nvPr/>
          </p:nvSpPr>
          <p:spPr bwMode="auto">
            <a:xfrm flipH="1">
              <a:off x="6989763" y="2828925"/>
              <a:ext cx="1212850" cy="1214438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graphicFrame>
          <p:nvGraphicFramePr>
            <p:cNvPr id="99" name="Object 3"/>
            <p:cNvGraphicFramePr>
              <a:graphicFrameLocks noChangeAspect="1"/>
            </p:cNvGraphicFramePr>
            <p:nvPr/>
          </p:nvGraphicFramePr>
          <p:xfrm>
            <a:off x="7372350" y="4400550"/>
            <a:ext cx="581025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1" name="Image" r:id="rId13" imgW="2361905" imgH="3060317" progId="">
                    <p:embed/>
                  </p:oleObj>
                </mc:Choice>
                <mc:Fallback>
                  <p:oleObj name="Image" r:id="rId13" imgW="2361905" imgH="3060317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2350" y="4400550"/>
                          <a:ext cx="581025" cy="752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Oval 41"/>
            <p:cNvSpPr>
              <a:spLocks noChangeArrowheads="1"/>
            </p:cNvSpPr>
            <p:nvPr/>
          </p:nvSpPr>
          <p:spPr bwMode="auto">
            <a:xfrm flipH="1">
              <a:off x="7064375" y="4148138"/>
              <a:ext cx="1214438" cy="1214437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  <p:graphicFrame>
          <p:nvGraphicFramePr>
            <p:cNvPr id="101" name="Object 4"/>
            <p:cNvGraphicFramePr>
              <a:graphicFrameLocks noChangeAspect="1"/>
            </p:cNvGraphicFramePr>
            <p:nvPr/>
          </p:nvGraphicFramePr>
          <p:xfrm>
            <a:off x="6478588" y="5370513"/>
            <a:ext cx="561975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2" name="Image" r:id="rId15" imgW="3225397" imgH="4304762" progId="">
                    <p:embed/>
                  </p:oleObj>
                </mc:Choice>
                <mc:Fallback>
                  <p:oleObj name="Image" r:id="rId15" imgW="3225397" imgH="4304762" progId="">
                    <p:embed/>
                    <p:pic>
                      <p:nvPicPr>
                        <p:cNvPr id="0" name="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8588" y="5370513"/>
                          <a:ext cx="561975" cy="74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Oval 43"/>
            <p:cNvSpPr>
              <a:spLocks noChangeArrowheads="1"/>
            </p:cNvSpPr>
            <p:nvPr/>
          </p:nvSpPr>
          <p:spPr bwMode="auto">
            <a:xfrm flipH="1">
              <a:off x="6169025" y="5130800"/>
              <a:ext cx="1212850" cy="1214438"/>
            </a:xfrm>
            <a:prstGeom prst="ellipse">
              <a:avLst/>
            </a:prstGeom>
            <a:noFill/>
            <a:ln w="38100">
              <a:solidFill>
                <a:srgbClr val="A5C3E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sz="1000" b="0"/>
            </a:p>
          </p:txBody>
        </p:sp>
      </p:grp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10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49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0443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88618" y="1804566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0" hangingPunct="1">
              <a:spcBef>
                <a:spcPts val="300"/>
              </a:spcBef>
              <a:buClr>
                <a:srgbClr val="FF5050"/>
              </a:buClr>
              <a:buFont typeface="Wingdings 2" pitchFamily="18" charset="2"/>
              <a:buChar char="ß"/>
            </a:pPr>
            <a:r>
              <a:rPr lang="en-US" altLang="ko-KR" b="0" dirty="0"/>
              <a:t>Scheduling</a:t>
            </a:r>
            <a:endParaRPr lang="ko-KR" altLang="en-US" b="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29277" r="15714" b="26994"/>
          <a:stretch>
            <a:fillRect/>
          </a:stretch>
        </p:blipFill>
        <p:spPr bwMode="auto">
          <a:xfrm>
            <a:off x="3915843" y="2132856"/>
            <a:ext cx="43211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35" y="5122515"/>
            <a:ext cx="1366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10" y="5051078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7131474" y="5174903"/>
            <a:ext cx="1058316" cy="246062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en-US" altLang="ko-KR" b="0" kern="0" dirty="0"/>
              <a:t>Scheduling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8371851" y="5115371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o-KR" altLang="en-US" b="0" dirty="0"/>
              <a:t>클릭 시 해당 내용 팝업 제시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11</a:t>
            </a:r>
            <a:r>
              <a:rPr lang="en-US" altLang="ko-KR" b="0" dirty="0" smtClean="0"/>
              <a:t>/12 ▶ </a:t>
            </a:r>
            <a:endParaRPr lang="en-US" altLang="ko-KR" b="0" dirty="0"/>
          </a:p>
        </p:txBody>
      </p:sp>
      <p:sp>
        <p:nvSpPr>
          <p:cNvPr id="11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0443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9" descr="D:\▣ HYCU\HYCU_2013_표준UI시안개발\◈ 완료_제출용\Daon_Set1_Modern\PPT_import\bt_pop_n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57956"/>
            <a:ext cx="13668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" descr="C:\Documents and Settings\Administrator\바탕 화면\1366644837_kp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86519"/>
            <a:ext cx="538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직사각형 121"/>
          <p:cNvSpPr/>
          <p:nvPr/>
        </p:nvSpPr>
        <p:spPr>
          <a:xfrm>
            <a:off x="681038" y="210344"/>
            <a:ext cx="1058316" cy="246062"/>
          </a:xfrm>
          <a:prstGeom prst="rect">
            <a:avLst/>
          </a:prstGeom>
          <a:noFill/>
        </p:spPr>
        <p:txBody>
          <a:bodyPr wrap="square" lIns="91441" tIns="45721" rIns="91441" bIns="45721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fontAlgn="auto" latinLnBrk="0">
              <a:spcBef>
                <a:spcPts val="700"/>
              </a:spcBef>
              <a:spcAft>
                <a:spcPts val="1000"/>
              </a:spcAft>
              <a:defRPr/>
            </a:pPr>
            <a:r>
              <a:rPr lang="en-US" altLang="ko-KR" b="0" kern="0" dirty="0"/>
              <a:t>Scheduling</a:t>
            </a:r>
          </a:p>
        </p:txBody>
      </p:sp>
      <p:sp>
        <p:nvSpPr>
          <p:cNvPr id="126" name="직사각형 125"/>
          <p:cNvSpPr/>
          <p:nvPr/>
        </p:nvSpPr>
        <p:spPr>
          <a:xfrm>
            <a:off x="272480" y="548680"/>
            <a:ext cx="9217024" cy="612068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27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11615" r="2899" b="7758"/>
          <a:stretch>
            <a:fillRect/>
          </a:stretch>
        </p:blipFill>
        <p:spPr bwMode="auto">
          <a:xfrm>
            <a:off x="8697416" y="6349702"/>
            <a:ext cx="663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" name="그룹 127"/>
          <p:cNvGrpSpPr/>
          <p:nvPr/>
        </p:nvGrpSpPr>
        <p:grpSpPr>
          <a:xfrm>
            <a:off x="8121352" y="145785"/>
            <a:ext cx="1501775" cy="360363"/>
            <a:chOff x="3656856" y="332656"/>
            <a:chExt cx="1501775" cy="360363"/>
          </a:xfrm>
        </p:grpSpPr>
        <p:pic>
          <p:nvPicPr>
            <p:cNvPr id="129" name="Picture 19" descr="D:\▣ HYCU\HYCU_2013_표준UI시안개발\◈ 완료_제출용\Daon_Set1_Modern\PPT_import\bt_pop_no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795" y="332656"/>
              <a:ext cx="108012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0" name="직사각형 129"/>
            <p:cNvSpPr/>
            <p:nvPr/>
          </p:nvSpPr>
          <p:spPr>
            <a:xfrm>
              <a:off x="3656856" y="374626"/>
              <a:ext cx="1501775" cy="246062"/>
            </a:xfrm>
            <a:prstGeom prst="rect">
              <a:avLst/>
            </a:prstGeom>
            <a:noFill/>
          </p:spPr>
          <p:txBody>
            <a:bodyPr lIns="91441" tIns="45721" rIns="91441" bIns="45721">
              <a:spAutoFit/>
            </a:bodyPr>
            <a:lstStyle>
              <a:defPPr>
                <a:defRPr lang="ko-K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sz="1000" b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700"/>
                </a:spcBef>
                <a:spcAft>
                  <a:spcPts val="1000"/>
                </a:spcAft>
                <a:defRPr/>
              </a:pPr>
              <a:r>
                <a:rPr lang="ko-KR" altLang="en-US" b="0" kern="0" dirty="0" err="1" smtClean="0"/>
                <a:t>영상광고제작론</a:t>
              </a:r>
              <a:endParaRPr lang="ko-KR" altLang="en-US" b="0" kern="0" dirty="0" smtClean="0"/>
            </a:p>
          </p:txBody>
        </p:sp>
      </p:grpSp>
      <p:grpSp>
        <p:nvGrpSpPr>
          <p:cNvPr id="230" name="그룹 229"/>
          <p:cNvGrpSpPr/>
          <p:nvPr/>
        </p:nvGrpSpPr>
        <p:grpSpPr>
          <a:xfrm>
            <a:off x="385067" y="645120"/>
            <a:ext cx="8888413" cy="5664200"/>
            <a:chOff x="313059" y="645120"/>
            <a:chExt cx="8888413" cy="5664200"/>
          </a:xfrm>
        </p:grpSpPr>
        <p:sp>
          <p:nvSpPr>
            <p:cNvPr id="136" name="Rectangle 11"/>
            <p:cNvSpPr>
              <a:spLocks noChangeArrowheads="1"/>
            </p:cNvSpPr>
            <p:nvPr/>
          </p:nvSpPr>
          <p:spPr bwMode="auto">
            <a:xfrm>
              <a:off x="313059" y="668932"/>
              <a:ext cx="8709025" cy="5640388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ko-KR" b="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7" name="Group 12"/>
            <p:cNvGrpSpPr>
              <a:grpSpLocks/>
            </p:cNvGrpSpPr>
            <p:nvPr/>
          </p:nvGrpSpPr>
          <p:grpSpPr bwMode="auto">
            <a:xfrm>
              <a:off x="1208409" y="645120"/>
              <a:ext cx="7993063" cy="5618162"/>
              <a:chOff x="475" y="436"/>
              <a:chExt cx="4990" cy="3720"/>
            </a:xfrm>
          </p:grpSpPr>
          <p:sp>
            <p:nvSpPr>
              <p:cNvPr id="138" name="Line 13"/>
              <p:cNvSpPr>
                <a:spLocks noChangeShapeType="1"/>
              </p:cNvSpPr>
              <p:nvPr/>
            </p:nvSpPr>
            <p:spPr bwMode="auto">
              <a:xfrm>
                <a:off x="5465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Line 14"/>
              <p:cNvSpPr>
                <a:spLocks noChangeShapeType="1"/>
              </p:cNvSpPr>
              <p:nvPr/>
            </p:nvSpPr>
            <p:spPr bwMode="auto">
              <a:xfrm>
                <a:off x="475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Line 15"/>
              <p:cNvSpPr>
                <a:spLocks noChangeShapeType="1"/>
              </p:cNvSpPr>
              <p:nvPr/>
            </p:nvSpPr>
            <p:spPr bwMode="auto">
              <a:xfrm>
                <a:off x="928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Line 16"/>
              <p:cNvSpPr>
                <a:spLocks noChangeShapeType="1"/>
              </p:cNvSpPr>
              <p:nvPr/>
            </p:nvSpPr>
            <p:spPr bwMode="auto">
              <a:xfrm>
                <a:off x="1382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Line 17"/>
              <p:cNvSpPr>
                <a:spLocks noChangeShapeType="1"/>
              </p:cNvSpPr>
              <p:nvPr/>
            </p:nvSpPr>
            <p:spPr bwMode="auto">
              <a:xfrm>
                <a:off x="1835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Line 18"/>
              <p:cNvSpPr>
                <a:spLocks noChangeShapeType="1"/>
              </p:cNvSpPr>
              <p:nvPr/>
            </p:nvSpPr>
            <p:spPr bwMode="auto">
              <a:xfrm>
                <a:off x="2289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Line 19"/>
              <p:cNvSpPr>
                <a:spLocks noChangeShapeType="1"/>
              </p:cNvSpPr>
              <p:nvPr/>
            </p:nvSpPr>
            <p:spPr bwMode="auto">
              <a:xfrm>
                <a:off x="2743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Line 20"/>
              <p:cNvSpPr>
                <a:spLocks noChangeShapeType="1"/>
              </p:cNvSpPr>
              <p:nvPr/>
            </p:nvSpPr>
            <p:spPr bwMode="auto">
              <a:xfrm>
                <a:off x="3196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Line 21"/>
              <p:cNvSpPr>
                <a:spLocks noChangeShapeType="1"/>
              </p:cNvSpPr>
              <p:nvPr/>
            </p:nvSpPr>
            <p:spPr bwMode="auto">
              <a:xfrm>
                <a:off x="3650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Line 22"/>
              <p:cNvSpPr>
                <a:spLocks noChangeShapeType="1"/>
              </p:cNvSpPr>
              <p:nvPr/>
            </p:nvSpPr>
            <p:spPr bwMode="auto">
              <a:xfrm>
                <a:off x="4104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Line 23"/>
              <p:cNvSpPr>
                <a:spLocks noChangeShapeType="1"/>
              </p:cNvSpPr>
              <p:nvPr/>
            </p:nvSpPr>
            <p:spPr bwMode="auto">
              <a:xfrm>
                <a:off x="4557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Line 24"/>
              <p:cNvSpPr>
                <a:spLocks noChangeShapeType="1"/>
              </p:cNvSpPr>
              <p:nvPr/>
            </p:nvSpPr>
            <p:spPr bwMode="auto">
              <a:xfrm>
                <a:off x="5011" y="436"/>
                <a:ext cx="0" cy="3720"/>
              </a:xfrm>
              <a:prstGeom prst="line">
                <a:avLst/>
              </a:prstGeom>
              <a:noFill/>
              <a:ln w="12700">
                <a:solidFill>
                  <a:srgbClr val="D4D4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b="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50" name="Text Box 25"/>
            <p:cNvSpPr txBox="1">
              <a:spLocks noChangeArrowheads="1"/>
            </p:cNvSpPr>
            <p:nvPr/>
          </p:nvSpPr>
          <p:spPr bwMode="auto">
            <a:xfrm>
              <a:off x="1284609" y="668932"/>
              <a:ext cx="57943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Feb</a:t>
              </a:r>
            </a:p>
          </p:txBody>
        </p:sp>
        <p:sp>
          <p:nvSpPr>
            <p:cNvPr id="151" name="Text Box 26"/>
            <p:cNvSpPr txBox="1">
              <a:spLocks noChangeArrowheads="1"/>
            </p:cNvSpPr>
            <p:nvPr/>
          </p:nvSpPr>
          <p:spPr bwMode="auto">
            <a:xfrm>
              <a:off x="2054547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Mar</a:t>
              </a:r>
            </a:p>
          </p:txBody>
        </p:sp>
        <p:sp>
          <p:nvSpPr>
            <p:cNvPr id="152" name="Text Box 27"/>
            <p:cNvSpPr txBox="1">
              <a:spLocks noChangeArrowheads="1"/>
            </p:cNvSpPr>
            <p:nvPr/>
          </p:nvSpPr>
          <p:spPr bwMode="auto">
            <a:xfrm>
              <a:off x="671834" y="1478557"/>
              <a:ext cx="3222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TV</a:t>
              </a:r>
            </a:p>
          </p:txBody>
        </p:sp>
        <p:sp>
          <p:nvSpPr>
            <p:cNvPr id="153" name="Text Box 28"/>
            <p:cNvSpPr txBox="1">
              <a:spLocks noChangeArrowheads="1"/>
            </p:cNvSpPr>
            <p:nvPr/>
          </p:nvSpPr>
          <p:spPr bwMode="auto">
            <a:xfrm>
              <a:off x="592459" y="2600920"/>
              <a:ext cx="481013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CATV</a:t>
              </a:r>
            </a:p>
          </p:txBody>
        </p:sp>
        <p:sp>
          <p:nvSpPr>
            <p:cNvPr id="154" name="Text Box 29"/>
            <p:cNvSpPr txBox="1">
              <a:spLocks noChangeArrowheads="1"/>
            </p:cNvSpPr>
            <p:nvPr/>
          </p:nvSpPr>
          <p:spPr bwMode="auto">
            <a:xfrm>
              <a:off x="641672" y="3743920"/>
              <a:ext cx="385762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N/P</a:t>
              </a:r>
            </a:p>
          </p:txBody>
        </p:sp>
        <p:sp>
          <p:nvSpPr>
            <p:cNvPr id="155" name="Text Box 30"/>
            <p:cNvSpPr txBox="1">
              <a:spLocks noChangeArrowheads="1"/>
            </p:cNvSpPr>
            <p:nvPr/>
          </p:nvSpPr>
          <p:spPr bwMode="auto">
            <a:xfrm>
              <a:off x="660722" y="4437657"/>
              <a:ext cx="3460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RD</a:t>
              </a:r>
            </a:p>
          </p:txBody>
        </p:sp>
        <p:sp>
          <p:nvSpPr>
            <p:cNvPr id="156" name="Text Box 31"/>
            <p:cNvSpPr txBox="1">
              <a:spLocks noChangeArrowheads="1"/>
            </p:cNvSpPr>
            <p:nvPr/>
          </p:nvSpPr>
          <p:spPr bwMode="auto">
            <a:xfrm>
              <a:off x="668659" y="5113932"/>
              <a:ext cx="3317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SP</a:t>
              </a:r>
            </a:p>
          </p:txBody>
        </p:sp>
        <p:sp>
          <p:nvSpPr>
            <p:cNvPr id="157" name="Text Box 32"/>
            <p:cNvSpPr txBox="1">
              <a:spLocks noChangeArrowheads="1"/>
            </p:cNvSpPr>
            <p:nvPr/>
          </p:nvSpPr>
          <p:spPr bwMode="auto">
            <a:xfrm>
              <a:off x="636909" y="5733057"/>
              <a:ext cx="39211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BTL</a:t>
              </a:r>
            </a:p>
          </p:txBody>
        </p:sp>
        <p:sp>
          <p:nvSpPr>
            <p:cNvPr id="158" name="Text Box 33"/>
            <p:cNvSpPr txBox="1">
              <a:spLocks noChangeArrowheads="1"/>
            </p:cNvSpPr>
            <p:nvPr/>
          </p:nvSpPr>
          <p:spPr bwMode="auto">
            <a:xfrm>
              <a:off x="3322959" y="5912445"/>
              <a:ext cx="22653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Kartrider PPL/ S-Oil racing competition</a:t>
              </a:r>
            </a:p>
          </p:txBody>
        </p:sp>
        <p:sp>
          <p:nvSpPr>
            <p:cNvPr id="159" name="Text Box 34"/>
            <p:cNvSpPr txBox="1">
              <a:spLocks noChangeArrowheads="1"/>
            </p:cNvSpPr>
            <p:nvPr/>
          </p:nvSpPr>
          <p:spPr bwMode="auto">
            <a:xfrm>
              <a:off x="2246634" y="4410670"/>
              <a:ext cx="203358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Mr.Cha’s song / Miss Sohn’s song</a:t>
              </a:r>
            </a:p>
          </p:txBody>
        </p:sp>
        <p:sp>
          <p:nvSpPr>
            <p:cNvPr id="160" name="Line 35"/>
            <p:cNvSpPr>
              <a:spLocks noChangeShapeType="1"/>
            </p:cNvSpPr>
            <p:nvPr/>
          </p:nvSpPr>
          <p:spPr bwMode="auto">
            <a:xfrm>
              <a:off x="1941834" y="4631332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Line 36"/>
            <p:cNvSpPr>
              <a:spLocks noChangeShapeType="1"/>
            </p:cNvSpPr>
            <p:nvPr/>
          </p:nvSpPr>
          <p:spPr bwMode="auto">
            <a:xfrm>
              <a:off x="3383284" y="4631332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Line 37"/>
            <p:cNvSpPr>
              <a:spLocks noChangeShapeType="1"/>
            </p:cNvSpPr>
            <p:nvPr/>
          </p:nvSpPr>
          <p:spPr bwMode="auto">
            <a:xfrm>
              <a:off x="4824734" y="4631332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>
              <a:off x="6266184" y="4631332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Line 39"/>
            <p:cNvSpPr>
              <a:spLocks noChangeShapeType="1"/>
            </p:cNvSpPr>
            <p:nvPr/>
          </p:nvSpPr>
          <p:spPr bwMode="auto">
            <a:xfrm>
              <a:off x="7707634" y="4631332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Line 40"/>
            <p:cNvSpPr>
              <a:spLocks noChangeShapeType="1"/>
            </p:cNvSpPr>
            <p:nvPr/>
          </p:nvSpPr>
          <p:spPr bwMode="auto">
            <a:xfrm>
              <a:off x="1943422" y="5336182"/>
              <a:ext cx="4310062" cy="1428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Line 41"/>
            <p:cNvSpPr>
              <a:spLocks noChangeShapeType="1"/>
            </p:cNvSpPr>
            <p:nvPr/>
          </p:nvSpPr>
          <p:spPr bwMode="auto">
            <a:xfrm>
              <a:off x="1941834" y="2054820"/>
              <a:ext cx="7064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Line 42"/>
            <p:cNvSpPr>
              <a:spLocks noChangeShapeType="1"/>
            </p:cNvSpPr>
            <p:nvPr/>
          </p:nvSpPr>
          <p:spPr bwMode="auto">
            <a:xfrm>
              <a:off x="4130997" y="2054820"/>
              <a:ext cx="7064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>
              <a:off x="2664147" y="2054820"/>
              <a:ext cx="143986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Line 44"/>
            <p:cNvSpPr>
              <a:spLocks noChangeShapeType="1"/>
            </p:cNvSpPr>
            <p:nvPr/>
          </p:nvSpPr>
          <p:spPr bwMode="auto">
            <a:xfrm>
              <a:off x="4851722" y="2054820"/>
              <a:ext cx="1439862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Line 45"/>
            <p:cNvSpPr>
              <a:spLocks noChangeShapeType="1"/>
            </p:cNvSpPr>
            <p:nvPr/>
          </p:nvSpPr>
          <p:spPr bwMode="auto">
            <a:xfrm>
              <a:off x="6320159" y="2054820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Line 46"/>
            <p:cNvSpPr>
              <a:spLocks noChangeShapeType="1"/>
            </p:cNvSpPr>
            <p:nvPr/>
          </p:nvSpPr>
          <p:spPr bwMode="auto">
            <a:xfrm>
              <a:off x="7761609" y="2054820"/>
              <a:ext cx="143986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1929134" y="3175595"/>
              <a:ext cx="1800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Line 48"/>
            <p:cNvSpPr>
              <a:spLocks noChangeShapeType="1"/>
            </p:cNvSpPr>
            <p:nvPr/>
          </p:nvSpPr>
          <p:spPr bwMode="auto">
            <a:xfrm>
              <a:off x="3748409" y="3175595"/>
              <a:ext cx="1800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Line 49"/>
            <p:cNvSpPr>
              <a:spLocks noChangeShapeType="1"/>
            </p:cNvSpPr>
            <p:nvPr/>
          </p:nvSpPr>
          <p:spPr bwMode="auto">
            <a:xfrm>
              <a:off x="5567684" y="3175595"/>
              <a:ext cx="1800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Line 50"/>
            <p:cNvSpPr>
              <a:spLocks noChangeShapeType="1"/>
            </p:cNvSpPr>
            <p:nvPr/>
          </p:nvSpPr>
          <p:spPr bwMode="auto">
            <a:xfrm>
              <a:off x="7386959" y="3175595"/>
              <a:ext cx="18002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Line 51"/>
            <p:cNvSpPr>
              <a:spLocks noChangeShapeType="1"/>
            </p:cNvSpPr>
            <p:nvPr/>
          </p:nvSpPr>
          <p:spPr bwMode="auto">
            <a:xfrm>
              <a:off x="1946597" y="4247157"/>
              <a:ext cx="7064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Line 52"/>
            <p:cNvSpPr>
              <a:spLocks noChangeShapeType="1"/>
            </p:cNvSpPr>
            <p:nvPr/>
          </p:nvSpPr>
          <p:spPr bwMode="auto">
            <a:xfrm>
              <a:off x="4092897" y="4247157"/>
              <a:ext cx="7064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Line 53"/>
            <p:cNvSpPr>
              <a:spLocks noChangeShapeType="1"/>
            </p:cNvSpPr>
            <p:nvPr/>
          </p:nvSpPr>
          <p:spPr bwMode="auto">
            <a:xfrm>
              <a:off x="6253484" y="4247157"/>
              <a:ext cx="7064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Text Box 54"/>
            <p:cNvSpPr txBox="1">
              <a:spLocks noChangeArrowheads="1"/>
            </p:cNvSpPr>
            <p:nvPr/>
          </p:nvSpPr>
          <p:spPr bwMode="auto">
            <a:xfrm>
              <a:off x="3870647" y="5059957"/>
              <a:ext cx="1430337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BUS, BUS Stop Shelter</a:t>
              </a:r>
            </a:p>
          </p:txBody>
        </p:sp>
        <p:sp>
          <p:nvSpPr>
            <p:cNvPr id="180" name="Line 55"/>
            <p:cNvSpPr>
              <a:spLocks noChangeShapeType="1"/>
            </p:cNvSpPr>
            <p:nvPr/>
          </p:nvSpPr>
          <p:spPr bwMode="auto">
            <a:xfrm>
              <a:off x="2662559" y="6179145"/>
              <a:ext cx="142557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Text Box 56"/>
            <p:cNvSpPr txBox="1">
              <a:spLocks noChangeArrowheads="1"/>
            </p:cNvSpPr>
            <p:nvPr/>
          </p:nvSpPr>
          <p:spPr bwMode="auto">
            <a:xfrm>
              <a:off x="1868809" y="5663207"/>
              <a:ext cx="873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Road</a:t>
              </a:r>
            </a:p>
            <a:p>
              <a:pPr algn="ctr" eaLnBrk="1" hangingPunct="1"/>
              <a:r>
                <a:rPr lang="en-US" altLang="ko-KR" b="0"/>
                <a:t>Performance</a:t>
              </a:r>
            </a:p>
          </p:txBody>
        </p:sp>
        <p:sp>
          <p:nvSpPr>
            <p:cNvPr id="182" name="Line 57"/>
            <p:cNvSpPr>
              <a:spLocks noChangeShapeType="1"/>
            </p:cNvSpPr>
            <p:nvPr/>
          </p:nvSpPr>
          <p:spPr bwMode="auto">
            <a:xfrm>
              <a:off x="1951359" y="6179145"/>
              <a:ext cx="7064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Line 58"/>
            <p:cNvSpPr>
              <a:spLocks noChangeShapeType="1"/>
            </p:cNvSpPr>
            <p:nvPr/>
          </p:nvSpPr>
          <p:spPr bwMode="auto">
            <a:xfrm>
              <a:off x="8495034" y="4247157"/>
              <a:ext cx="7064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4" name="Picture 59" descr="카트라이더_케릭터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459" y="5433020"/>
              <a:ext cx="650875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Line 60"/>
            <p:cNvSpPr>
              <a:spLocks noChangeShapeType="1"/>
            </p:cNvSpPr>
            <p:nvPr/>
          </p:nvSpPr>
          <p:spPr bwMode="auto">
            <a:xfrm>
              <a:off x="492447" y="645120"/>
              <a:ext cx="0" cy="5618162"/>
            </a:xfrm>
            <a:prstGeom prst="line">
              <a:avLst/>
            </a:prstGeom>
            <a:noFill/>
            <a:ln w="9525">
              <a:solidFill>
                <a:srgbClr val="D4D4D4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 Box 62"/>
            <p:cNvSpPr txBox="1">
              <a:spLocks noChangeArrowheads="1"/>
            </p:cNvSpPr>
            <p:nvPr/>
          </p:nvSpPr>
          <p:spPr bwMode="auto">
            <a:xfrm>
              <a:off x="2797497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Apr</a:t>
              </a:r>
            </a:p>
          </p:txBody>
        </p:sp>
        <p:sp>
          <p:nvSpPr>
            <p:cNvPr id="187" name="Text Box 63"/>
            <p:cNvSpPr txBox="1">
              <a:spLocks noChangeArrowheads="1"/>
            </p:cNvSpPr>
            <p:nvPr/>
          </p:nvSpPr>
          <p:spPr bwMode="auto">
            <a:xfrm>
              <a:off x="3494409" y="668932"/>
              <a:ext cx="598488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May</a:t>
              </a:r>
            </a:p>
          </p:txBody>
        </p:sp>
        <p:sp>
          <p:nvSpPr>
            <p:cNvPr id="188" name="Text Box 64"/>
            <p:cNvSpPr txBox="1">
              <a:spLocks noChangeArrowheads="1"/>
            </p:cNvSpPr>
            <p:nvPr/>
          </p:nvSpPr>
          <p:spPr bwMode="auto">
            <a:xfrm>
              <a:off x="4213547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Jun</a:t>
              </a:r>
            </a:p>
          </p:txBody>
        </p:sp>
        <p:sp>
          <p:nvSpPr>
            <p:cNvPr id="189" name="Text Box 65"/>
            <p:cNvSpPr txBox="1">
              <a:spLocks noChangeArrowheads="1"/>
            </p:cNvSpPr>
            <p:nvPr/>
          </p:nvSpPr>
          <p:spPr bwMode="auto">
            <a:xfrm>
              <a:off x="5078734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Jul</a:t>
              </a:r>
            </a:p>
          </p:txBody>
        </p:sp>
        <p:sp>
          <p:nvSpPr>
            <p:cNvPr id="190" name="Text Box 66"/>
            <p:cNvSpPr txBox="1">
              <a:spLocks noChangeArrowheads="1"/>
            </p:cNvSpPr>
            <p:nvPr/>
          </p:nvSpPr>
          <p:spPr bwMode="auto">
            <a:xfrm>
              <a:off x="5677222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Aug</a:t>
              </a:r>
            </a:p>
          </p:txBody>
        </p:sp>
        <p:sp>
          <p:nvSpPr>
            <p:cNvPr id="191" name="Text Box 67"/>
            <p:cNvSpPr txBox="1">
              <a:spLocks noChangeArrowheads="1"/>
            </p:cNvSpPr>
            <p:nvPr/>
          </p:nvSpPr>
          <p:spPr bwMode="auto">
            <a:xfrm>
              <a:off x="6397947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Sep</a:t>
              </a:r>
            </a:p>
          </p:txBody>
        </p:sp>
        <p:sp>
          <p:nvSpPr>
            <p:cNvPr id="192" name="Text Box 68"/>
            <p:cNvSpPr txBox="1">
              <a:spLocks noChangeArrowheads="1"/>
            </p:cNvSpPr>
            <p:nvPr/>
          </p:nvSpPr>
          <p:spPr bwMode="auto">
            <a:xfrm>
              <a:off x="7117084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Oct</a:t>
              </a:r>
            </a:p>
          </p:txBody>
        </p:sp>
        <p:sp>
          <p:nvSpPr>
            <p:cNvPr id="193" name="Text Box 69"/>
            <p:cNvSpPr txBox="1">
              <a:spLocks noChangeArrowheads="1"/>
            </p:cNvSpPr>
            <p:nvPr/>
          </p:nvSpPr>
          <p:spPr bwMode="auto">
            <a:xfrm>
              <a:off x="7887022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Nov</a:t>
              </a:r>
            </a:p>
          </p:txBody>
        </p:sp>
        <p:sp>
          <p:nvSpPr>
            <p:cNvPr id="194" name="Text Box 70"/>
            <p:cNvSpPr txBox="1">
              <a:spLocks noChangeArrowheads="1"/>
            </p:cNvSpPr>
            <p:nvPr/>
          </p:nvSpPr>
          <p:spPr bwMode="auto">
            <a:xfrm>
              <a:off x="8606159" y="668932"/>
              <a:ext cx="52705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Dec</a:t>
              </a:r>
            </a:p>
          </p:txBody>
        </p:sp>
        <p:sp>
          <p:nvSpPr>
            <p:cNvPr id="195" name="Text Box 71"/>
            <p:cNvSpPr txBox="1">
              <a:spLocks noChangeArrowheads="1"/>
            </p:cNvSpPr>
            <p:nvPr/>
          </p:nvSpPr>
          <p:spPr bwMode="auto">
            <a:xfrm>
              <a:off x="1949772" y="1567457"/>
              <a:ext cx="6953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Pre-</a:t>
              </a:r>
            </a:p>
            <a:p>
              <a:pPr algn="ctr" eaLnBrk="1" hangingPunct="1"/>
              <a:r>
                <a:rPr lang="en-US" altLang="ko-KR" b="0"/>
                <a:t>launching</a:t>
              </a:r>
            </a:p>
          </p:txBody>
        </p:sp>
        <p:sp>
          <p:nvSpPr>
            <p:cNvPr id="196" name="Text Box 72"/>
            <p:cNvSpPr txBox="1">
              <a:spLocks noChangeArrowheads="1"/>
            </p:cNvSpPr>
            <p:nvPr/>
          </p:nvSpPr>
          <p:spPr bwMode="auto">
            <a:xfrm>
              <a:off x="2835597" y="1719857"/>
              <a:ext cx="10223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Cha, Sohn, Lee</a:t>
              </a:r>
            </a:p>
          </p:txBody>
        </p:sp>
        <p:sp>
          <p:nvSpPr>
            <p:cNvPr id="197" name="Text Box 73"/>
            <p:cNvSpPr txBox="1">
              <a:spLocks noChangeArrowheads="1"/>
            </p:cNvSpPr>
            <p:nvPr/>
          </p:nvSpPr>
          <p:spPr bwMode="auto">
            <a:xfrm>
              <a:off x="4096072" y="1719857"/>
              <a:ext cx="72072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World cup</a:t>
              </a:r>
            </a:p>
          </p:txBody>
        </p:sp>
        <p:sp>
          <p:nvSpPr>
            <p:cNvPr id="198" name="Text Box 74"/>
            <p:cNvSpPr txBox="1">
              <a:spLocks noChangeArrowheads="1"/>
            </p:cNvSpPr>
            <p:nvPr/>
          </p:nvSpPr>
          <p:spPr bwMode="auto">
            <a:xfrm>
              <a:off x="5342259" y="1719857"/>
              <a:ext cx="442913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Life1</a:t>
              </a:r>
            </a:p>
          </p:txBody>
        </p:sp>
        <p:sp>
          <p:nvSpPr>
            <p:cNvPr id="199" name="Text Box 75"/>
            <p:cNvSpPr txBox="1">
              <a:spLocks noChangeArrowheads="1"/>
            </p:cNvSpPr>
            <p:nvPr/>
          </p:nvSpPr>
          <p:spPr bwMode="auto">
            <a:xfrm>
              <a:off x="6807522" y="1719857"/>
              <a:ext cx="441325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Life2</a:t>
              </a:r>
            </a:p>
          </p:txBody>
        </p:sp>
        <p:sp>
          <p:nvSpPr>
            <p:cNvPr id="200" name="Text Box 76"/>
            <p:cNvSpPr txBox="1">
              <a:spLocks noChangeArrowheads="1"/>
            </p:cNvSpPr>
            <p:nvPr/>
          </p:nvSpPr>
          <p:spPr bwMode="auto">
            <a:xfrm>
              <a:off x="8091809" y="1603970"/>
              <a:ext cx="7397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Good-Bye</a:t>
              </a:r>
            </a:p>
            <a:p>
              <a:pPr algn="ctr" eaLnBrk="1" hangingPunct="1"/>
              <a:r>
                <a:rPr lang="en-US" altLang="ko-KR" b="0"/>
                <a:t>2006</a:t>
              </a:r>
            </a:p>
          </p:txBody>
        </p:sp>
        <p:sp>
          <p:nvSpPr>
            <p:cNvPr id="201" name="Text Box 77"/>
            <p:cNvSpPr txBox="1">
              <a:spLocks noChangeArrowheads="1"/>
            </p:cNvSpPr>
            <p:nvPr/>
          </p:nvSpPr>
          <p:spPr bwMode="auto">
            <a:xfrm>
              <a:off x="2538734" y="2827932"/>
              <a:ext cx="522288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Yellow</a:t>
              </a:r>
            </a:p>
          </p:txBody>
        </p:sp>
        <p:sp>
          <p:nvSpPr>
            <p:cNvPr id="202" name="Text Box 78"/>
            <p:cNvSpPr txBox="1">
              <a:spLocks noChangeArrowheads="1"/>
            </p:cNvSpPr>
            <p:nvPr/>
          </p:nvSpPr>
          <p:spPr bwMode="auto">
            <a:xfrm>
              <a:off x="4362772" y="2664420"/>
              <a:ext cx="18097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b="0"/>
            </a:p>
          </p:txBody>
        </p:sp>
        <p:sp>
          <p:nvSpPr>
            <p:cNvPr id="203" name="Text Box 79"/>
            <p:cNvSpPr txBox="1">
              <a:spLocks noChangeArrowheads="1"/>
            </p:cNvSpPr>
            <p:nvPr/>
          </p:nvSpPr>
          <p:spPr bwMode="auto">
            <a:xfrm>
              <a:off x="4172170" y="2872382"/>
              <a:ext cx="1106691" cy="233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Running on S-Oil</a:t>
              </a:r>
            </a:p>
          </p:txBody>
        </p:sp>
        <p:sp>
          <p:nvSpPr>
            <p:cNvPr id="204" name="Text Box 80"/>
            <p:cNvSpPr txBox="1">
              <a:spLocks noChangeArrowheads="1"/>
            </p:cNvSpPr>
            <p:nvPr/>
          </p:nvSpPr>
          <p:spPr bwMode="auto">
            <a:xfrm>
              <a:off x="5802634" y="2737445"/>
              <a:ext cx="180975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endParaRPr lang="ko-KR" altLang="ko-KR" b="0"/>
            </a:p>
          </p:txBody>
        </p:sp>
        <p:sp>
          <p:nvSpPr>
            <p:cNvPr id="205" name="Text Box 81"/>
            <p:cNvSpPr txBox="1">
              <a:spLocks noChangeArrowheads="1"/>
            </p:cNvSpPr>
            <p:nvPr/>
          </p:nvSpPr>
          <p:spPr bwMode="auto">
            <a:xfrm>
              <a:off x="6177284" y="2827932"/>
              <a:ext cx="4254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BCC</a:t>
              </a:r>
            </a:p>
          </p:txBody>
        </p:sp>
        <p:sp>
          <p:nvSpPr>
            <p:cNvPr id="206" name="Text Box 82"/>
            <p:cNvSpPr txBox="1">
              <a:spLocks noChangeArrowheads="1"/>
            </p:cNvSpPr>
            <p:nvPr/>
          </p:nvSpPr>
          <p:spPr bwMode="auto">
            <a:xfrm>
              <a:off x="8087047" y="2827932"/>
              <a:ext cx="6794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Export oil</a:t>
              </a:r>
            </a:p>
          </p:txBody>
        </p:sp>
        <p:sp>
          <p:nvSpPr>
            <p:cNvPr id="207" name="Text Box 83"/>
            <p:cNvSpPr txBox="1">
              <a:spLocks noChangeArrowheads="1"/>
            </p:cNvSpPr>
            <p:nvPr/>
          </p:nvSpPr>
          <p:spPr bwMode="auto">
            <a:xfrm>
              <a:off x="1949772" y="3909020"/>
              <a:ext cx="522287" cy="233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Yellow</a:t>
              </a:r>
            </a:p>
          </p:txBody>
        </p:sp>
        <p:sp>
          <p:nvSpPr>
            <p:cNvPr id="208" name="Text Box 84"/>
            <p:cNvSpPr txBox="1">
              <a:spLocks noChangeArrowheads="1"/>
            </p:cNvSpPr>
            <p:nvPr/>
          </p:nvSpPr>
          <p:spPr bwMode="auto">
            <a:xfrm>
              <a:off x="2740347" y="3799482"/>
              <a:ext cx="623887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Spread</a:t>
              </a:r>
            </a:p>
            <a:p>
              <a:pPr algn="ctr" eaLnBrk="1" hangingPunct="1"/>
              <a:r>
                <a:rPr lang="en-US" altLang="ko-KR" b="0"/>
                <a:t>the truth</a:t>
              </a:r>
            </a:p>
          </p:txBody>
        </p:sp>
        <p:sp>
          <p:nvSpPr>
            <p:cNvPr id="209" name="Line 85"/>
            <p:cNvSpPr>
              <a:spLocks noChangeShapeType="1"/>
            </p:cNvSpPr>
            <p:nvPr/>
          </p:nvSpPr>
          <p:spPr bwMode="auto">
            <a:xfrm>
              <a:off x="2665734" y="4197945"/>
              <a:ext cx="70643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0" name="Text Box 86"/>
            <p:cNvSpPr txBox="1">
              <a:spLocks noChangeArrowheads="1"/>
            </p:cNvSpPr>
            <p:nvPr/>
          </p:nvSpPr>
          <p:spPr bwMode="auto">
            <a:xfrm>
              <a:off x="4057826" y="3835995"/>
              <a:ext cx="787693" cy="3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Running on</a:t>
              </a:r>
            </a:p>
            <a:p>
              <a:pPr algn="ctr" eaLnBrk="1" hangingPunct="1"/>
              <a:r>
                <a:rPr lang="en-US" altLang="ko-KR" b="0"/>
                <a:t>S-Oil</a:t>
              </a:r>
            </a:p>
          </p:txBody>
        </p:sp>
        <p:sp>
          <p:nvSpPr>
            <p:cNvPr id="211" name="Text Box 87"/>
            <p:cNvSpPr txBox="1">
              <a:spLocks noChangeArrowheads="1"/>
            </p:cNvSpPr>
            <p:nvPr/>
          </p:nvSpPr>
          <p:spPr bwMode="auto">
            <a:xfrm>
              <a:off x="6410647" y="3951882"/>
              <a:ext cx="4254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BCC</a:t>
              </a:r>
            </a:p>
          </p:txBody>
        </p:sp>
        <p:sp>
          <p:nvSpPr>
            <p:cNvPr id="212" name="Text Box 88"/>
            <p:cNvSpPr txBox="1">
              <a:spLocks noChangeArrowheads="1"/>
            </p:cNvSpPr>
            <p:nvPr/>
          </p:nvSpPr>
          <p:spPr bwMode="auto">
            <a:xfrm>
              <a:off x="8518847" y="3951882"/>
              <a:ext cx="67945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Ctr="1">
              <a:spAutoFit/>
            </a:bodyPr>
            <a:lstStyle>
              <a:lvl1pPr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900">
                  <a:solidFill>
                    <a:schemeClr val="tx1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algn="ctr" eaLnBrk="1" hangingPunct="1"/>
              <a:r>
                <a:rPr lang="en-US" altLang="ko-KR" b="0"/>
                <a:t>Export oil</a:t>
              </a:r>
            </a:p>
          </p:txBody>
        </p:sp>
        <p:pic>
          <p:nvPicPr>
            <p:cNvPr id="213" name="Picture 89" descr="05 cop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4" t="30699" r="68283" b="55305"/>
            <a:stretch>
              <a:fillRect/>
            </a:stretch>
          </p:blipFill>
          <p:spPr bwMode="auto">
            <a:xfrm>
              <a:off x="1933897" y="1029295"/>
              <a:ext cx="719137" cy="53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4" name="Picture 90" descr="08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7" t="60617" r="80559" b="29326"/>
            <a:stretch>
              <a:fillRect/>
            </a:stretch>
          </p:blipFill>
          <p:spPr bwMode="auto">
            <a:xfrm>
              <a:off x="2724472" y="1173757"/>
              <a:ext cx="574675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" name="Picture 91" descr="08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6" t="60617" r="56461" b="29326"/>
            <a:stretch>
              <a:fillRect/>
            </a:stretch>
          </p:blipFill>
          <p:spPr bwMode="auto">
            <a:xfrm>
              <a:off x="3372172" y="1173757"/>
              <a:ext cx="649287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92" descr="14 cop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30194" r="81609" b="56488"/>
            <a:stretch>
              <a:fillRect/>
            </a:stretch>
          </p:blipFill>
          <p:spPr bwMode="auto">
            <a:xfrm>
              <a:off x="4164334" y="1173757"/>
              <a:ext cx="576263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93" descr="11 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3" t="30231" r="79939" b="59917"/>
            <a:stretch>
              <a:fillRect/>
            </a:stretch>
          </p:blipFill>
          <p:spPr bwMode="auto">
            <a:xfrm>
              <a:off x="5316859" y="1172170"/>
              <a:ext cx="57626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94" descr="13 cop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3" t="31117" r="42204" b="55449"/>
            <a:stretch>
              <a:fillRect/>
            </a:stretch>
          </p:blipFill>
          <p:spPr bwMode="auto">
            <a:xfrm>
              <a:off x="8125147" y="1102320"/>
              <a:ext cx="647700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4" t="25479" r="27510" b="29907"/>
            <a:stretch>
              <a:fillRect/>
            </a:stretch>
          </p:blipFill>
          <p:spPr bwMode="auto">
            <a:xfrm>
              <a:off x="6685284" y="1180107"/>
              <a:ext cx="720725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10" t="60571" r="26221" b="24782"/>
            <a:stretch>
              <a:fillRect/>
            </a:stretch>
          </p:blipFill>
          <p:spPr bwMode="auto">
            <a:xfrm>
              <a:off x="2364109" y="2326282"/>
              <a:ext cx="720725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9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4" t="30750" r="34705" b="54404"/>
            <a:stretch>
              <a:fillRect/>
            </a:stretch>
          </p:blipFill>
          <p:spPr bwMode="auto">
            <a:xfrm>
              <a:off x="4416747" y="2326282"/>
              <a:ext cx="7556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9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0" t="59813" r="61243" b="25179"/>
            <a:stretch>
              <a:fillRect/>
            </a:stretch>
          </p:blipFill>
          <p:spPr bwMode="auto">
            <a:xfrm>
              <a:off x="5964559" y="2289770"/>
              <a:ext cx="719138" cy="54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9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30" t="29509" r="26108" b="57066"/>
            <a:stretch>
              <a:fillRect/>
            </a:stretch>
          </p:blipFill>
          <p:spPr bwMode="auto">
            <a:xfrm>
              <a:off x="8125147" y="2307232"/>
              <a:ext cx="72072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100" descr="동그라미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09" y="3405782"/>
              <a:ext cx="647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101" descr="100인의카레이서 영문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472" y="3405782"/>
              <a:ext cx="6477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102" descr="도로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334" y="3405782"/>
              <a:ext cx="6477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103" descr="공장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922" y="3475632"/>
              <a:ext cx="647700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Picture 104" descr="배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6947" y="3523257"/>
              <a:ext cx="576262" cy="38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>
              <a:off x="7045647" y="5350470"/>
              <a:ext cx="706437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1540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232920" y="1901691"/>
            <a:ext cx="3600450" cy="576262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ko-KR" altLang="en-US" b="0" dirty="0">
                <a:solidFill>
                  <a:schemeClr val="tx1"/>
                </a:solidFill>
              </a:rPr>
              <a:t>제일기획은 </a:t>
            </a:r>
            <a:r>
              <a:rPr kumimoji="0" lang="en-US" altLang="ko-KR" b="0" dirty="0">
                <a:solidFill>
                  <a:schemeClr val="tx1"/>
                </a:solidFill>
              </a:rPr>
              <a:t>S-Oil</a:t>
            </a:r>
            <a:r>
              <a:rPr kumimoji="0" lang="ko-KR" altLang="en-US" b="0" dirty="0">
                <a:solidFill>
                  <a:schemeClr val="tx1"/>
                </a:solidFill>
              </a:rPr>
              <a:t>의 </a:t>
            </a:r>
            <a:r>
              <a:rPr kumimoji="0" lang="en-US" altLang="ko-KR" b="0" dirty="0">
                <a:solidFill>
                  <a:schemeClr val="tx1"/>
                </a:solidFill>
              </a:rPr>
              <a:t/>
            </a:r>
            <a:br>
              <a:rPr kumimoji="0" lang="en-US" altLang="ko-KR" b="0" dirty="0">
                <a:solidFill>
                  <a:schemeClr val="tx1"/>
                </a:solidFill>
              </a:rPr>
            </a:br>
            <a:r>
              <a:rPr kumimoji="0" lang="en-US" altLang="ko-KR" b="0" dirty="0">
                <a:solidFill>
                  <a:schemeClr val="tx1"/>
                </a:solidFill>
              </a:rPr>
              <a:t>TRUE PARTNER</a:t>
            </a:r>
            <a:r>
              <a:rPr kumimoji="0" lang="ko-KR" altLang="en-US" b="0" dirty="0">
                <a:solidFill>
                  <a:schemeClr val="tx1"/>
                </a:solidFill>
              </a:rPr>
              <a:t>가 되겠습니다</a:t>
            </a:r>
            <a:r>
              <a:rPr kumimoji="0" lang="en-US" altLang="ko-KR" b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27682"/>
              </p:ext>
            </p:extLst>
          </p:nvPr>
        </p:nvGraphicFramePr>
        <p:xfrm>
          <a:off x="3876594" y="2616066"/>
          <a:ext cx="4359298" cy="153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Image" r:id="rId3" imgW="3120894" imgH="1097282" progId="">
                  <p:embed/>
                </p:oleObj>
              </mc:Choice>
              <mc:Fallback>
                <p:oleObj name="Image" r:id="rId3" imgW="3120894" imgH="10972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594" y="2616066"/>
                        <a:ext cx="4359298" cy="1533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23897" y="5487035"/>
            <a:ext cx="3185487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0" dirty="0">
                <a:latin typeface="+mn-ea"/>
                <a:ea typeface="+mn-ea"/>
              </a:rPr>
              <a:t>&lt;</a:t>
            </a:r>
            <a:r>
              <a:rPr lang="ko-KR" altLang="en-US" b="0" dirty="0">
                <a:latin typeface="+mn-ea"/>
                <a:ea typeface="+mn-ea"/>
              </a:rPr>
              <a:t>출처 </a:t>
            </a:r>
            <a:r>
              <a:rPr lang="en-US" altLang="ko-KR" b="0" dirty="0">
                <a:latin typeface="+mn-ea"/>
                <a:ea typeface="+mn-ea"/>
              </a:rPr>
              <a:t>: </a:t>
            </a:r>
            <a:r>
              <a:rPr lang="ko-KR" altLang="en-US" b="0" dirty="0">
                <a:latin typeface="+mn-ea"/>
                <a:ea typeface="+mn-ea"/>
              </a:rPr>
              <a:t>제일기획</a:t>
            </a:r>
            <a:r>
              <a:rPr lang="en-US" altLang="ko-KR" b="0" dirty="0">
                <a:latin typeface="+mn-ea"/>
                <a:ea typeface="+mn-ea"/>
              </a:rPr>
              <a:t>(2006). S-oil </a:t>
            </a:r>
            <a:r>
              <a:rPr lang="ko-KR" altLang="en-US" b="0" dirty="0">
                <a:latin typeface="+mn-ea"/>
                <a:ea typeface="+mn-ea"/>
              </a:rPr>
              <a:t>커뮤니케이션 전략</a:t>
            </a:r>
            <a:r>
              <a:rPr lang="en-US" altLang="ko-KR" b="0" dirty="0">
                <a:latin typeface="+mn-ea"/>
                <a:ea typeface="+mn-ea"/>
              </a:rPr>
              <a:t>.&gt;</a:t>
            </a:r>
            <a:endParaRPr lang="ko-KR" altLang="en-US" b="0" dirty="0">
              <a:latin typeface="+mn-ea"/>
              <a:ea typeface="+mn-ea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623346" y="5987470"/>
            <a:ext cx="9858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b="0" dirty="0" smtClean="0">
                <a:sym typeface="Wingdings" pitchFamily="2" charset="2"/>
              </a:rPr>
              <a:t>◀ 12</a:t>
            </a:r>
            <a:r>
              <a:rPr lang="en-US" altLang="ko-KR" b="0" dirty="0" smtClean="0"/>
              <a:t>/12 </a:t>
            </a:r>
            <a:r>
              <a:rPr lang="en-US" altLang="ko-KR" b="0" dirty="0" smtClean="0">
                <a:solidFill>
                  <a:schemeClr val="bg1"/>
                </a:solidFill>
              </a:rPr>
              <a:t>▶</a:t>
            </a:r>
            <a:r>
              <a:rPr lang="en-US" altLang="ko-KR" b="0" dirty="0" smtClean="0"/>
              <a:t> </a:t>
            </a:r>
            <a:endParaRPr lang="en-US" altLang="ko-KR" b="0" dirty="0"/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3788618" y="1760562"/>
            <a:ext cx="4548932" cy="422690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816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6610" y="415297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</a:p>
        </p:txBody>
      </p:sp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AutoShape 32"/>
          <p:cNvSpPr>
            <a:spLocks noChangeArrowheads="1"/>
          </p:cNvSpPr>
          <p:nvPr/>
        </p:nvSpPr>
        <p:spPr bwMode="auto">
          <a:xfrm>
            <a:off x="3800872" y="1772816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4170562" y="1772816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AE(Account Executive)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800872" y="3573016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170562" y="3573016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CD(Creative Director)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Rectangle 1059"/>
          <p:cNvSpPr>
            <a:spLocks noChangeArrowheads="1"/>
          </p:cNvSpPr>
          <p:nvPr/>
        </p:nvSpPr>
        <p:spPr bwMode="auto">
          <a:xfrm>
            <a:off x="4174552" y="2262030"/>
            <a:ext cx="4513244" cy="1433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광고주로부터 전반적인 오리엔테이션을 받아 광고를 기획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프로덕트팀을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리드하여 광고제작물을 완성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결과를 분석하여 차기 계획에 반영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광고주에게는 대행사를 대표하고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대행사내에서는 광고주를 대표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대행사의 꽃이라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불리움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 bwMode="auto">
          <a:xfrm>
            <a:off x="4377949" y="3284984"/>
            <a:ext cx="173492" cy="1333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>
                <a:alpha val="50000"/>
              </a:schemeClr>
            </a:prstShdw>
          </a:effectLst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eaLnBrk="0" latinLnBrk="0" hangingPunct="0">
              <a:defRPr/>
            </a:pPr>
            <a:endParaRPr kumimoji="0" lang="ko-KR" altLang="en-US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059"/>
          <p:cNvSpPr>
            <a:spLocks noChangeArrowheads="1"/>
          </p:cNvSpPr>
          <p:nvPr/>
        </p:nvSpPr>
        <p:spPr bwMode="auto">
          <a:xfrm>
            <a:off x="4174552" y="4062624"/>
            <a:ext cx="4585252" cy="1171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광고대행사에서의 제작국장 또는 제작부장을 말함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년 이상의 경력을 가지고 광고제작 전반을 책임 지는 사람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GD, CW, PD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등을 지휘하여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AE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가 기획한 전략에 입각한 최종  광고제작물을 제작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08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 내의 직종과 역할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8454" y="129794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3798868" y="508518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168558" y="5085184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GD(Graphic </a:t>
            </a: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Designer)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Rectangle 1059"/>
          <p:cNvSpPr>
            <a:spLocks noChangeArrowheads="1"/>
          </p:cNvSpPr>
          <p:nvPr/>
        </p:nvSpPr>
        <p:spPr bwMode="auto">
          <a:xfrm>
            <a:off x="4174552" y="5574398"/>
            <a:ext cx="4513244" cy="725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인쇄광고물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    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신문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잡지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포스터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브로셔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등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 제작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AD(Art Director)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나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CD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 지휘를 받아 업무를 수행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" name="Picture 10" descr="D:\▣ HYCU\HYCU_2013_표준UI시안개발\◈ 완료_제출용\Daon_Set1_Modern\PPT_import\BL_ex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44464" y="56252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4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6610" y="415297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</a:p>
        </p:txBody>
      </p:sp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798868" y="1770823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168558" y="1770823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Web Designer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059"/>
          <p:cNvSpPr>
            <a:spLocks noChangeArrowheads="1"/>
          </p:cNvSpPr>
          <p:nvPr/>
        </p:nvSpPr>
        <p:spPr bwMode="auto">
          <a:xfrm>
            <a:off x="4174552" y="2260431"/>
            <a:ext cx="4297220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온라인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인터넷 웹 페이지의 디자인이나 온라인광고 디자인을 담당하는 직종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810600" y="2784091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180290" y="2784091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CW(Copy Writer)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059"/>
          <p:cNvSpPr>
            <a:spLocks noChangeArrowheads="1"/>
          </p:cNvSpPr>
          <p:nvPr/>
        </p:nvSpPr>
        <p:spPr bwMode="auto">
          <a:xfrm>
            <a:off x="4166828" y="3273699"/>
            <a:ext cx="4297220" cy="10640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광고제작물의 근간이 되는 문안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(Copy)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작성자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해박한 지식과 함께 아이디어의 발상에 능함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Product Team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리드하여 회의를 진행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신문광고문안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TV-CM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문안 등을 최종 정리 </a:t>
            </a: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09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 내의 직종과 역할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8454" y="129794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AutoShape 32"/>
          <p:cNvSpPr>
            <a:spLocks noChangeArrowheads="1"/>
          </p:cNvSpPr>
          <p:nvPr/>
        </p:nvSpPr>
        <p:spPr bwMode="auto">
          <a:xfrm>
            <a:off x="3810600" y="4391567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</a:p>
        </p:txBody>
      </p:sp>
      <p:sp>
        <p:nvSpPr>
          <p:cNvPr id="25" name="AutoShape 32"/>
          <p:cNvSpPr>
            <a:spLocks noChangeArrowheads="1"/>
          </p:cNvSpPr>
          <p:nvPr/>
        </p:nvSpPr>
        <p:spPr bwMode="auto">
          <a:xfrm>
            <a:off x="4180290" y="4391567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CM(Commercial Message) Planner</a:t>
            </a:r>
          </a:p>
        </p:txBody>
      </p:sp>
      <p:sp>
        <p:nvSpPr>
          <p:cNvPr id="26" name="Rectangle 1059"/>
          <p:cNvSpPr>
            <a:spLocks noChangeArrowheads="1"/>
          </p:cNvSpPr>
          <p:nvPr/>
        </p:nvSpPr>
        <p:spPr bwMode="auto">
          <a:xfrm>
            <a:off x="4172644" y="4881175"/>
            <a:ext cx="4297220" cy="54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 내부의 제작팀이나 프로덕션에서 업무를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수행 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TV-CM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기획하고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CM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프로덕션 감독과 협의하며 역할을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수행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53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66610" y="415297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</a:p>
        </p:txBody>
      </p:sp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104775" y="768350"/>
            <a:ext cx="5064125" cy="2616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5.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광고기획</a:t>
            </a:r>
            <a:endParaRPr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3798868" y="1772816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4168558" y="1772816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PD(Producing Director)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Rectangle 1059"/>
          <p:cNvSpPr>
            <a:spLocks noChangeArrowheads="1"/>
          </p:cNvSpPr>
          <p:nvPr/>
        </p:nvSpPr>
        <p:spPr bwMode="auto">
          <a:xfrm>
            <a:off x="4160912" y="2262424"/>
            <a:ext cx="4297220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최근 광고대행사 추세는 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CM Planner(TV-CM 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제작기획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Director(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감독</a:t>
            </a: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1"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를 구분함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3810600" y="278608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4180290" y="2786084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Marketer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Rectangle 1059"/>
          <p:cNvSpPr>
            <a:spLocks noChangeArrowheads="1"/>
          </p:cNvSpPr>
          <p:nvPr/>
        </p:nvSpPr>
        <p:spPr bwMode="auto">
          <a:xfrm>
            <a:off x="4172644" y="3275692"/>
            <a:ext cx="429722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마케팅부서 내에서 시장분석과 전략을 연구하는 전략입안자</a:t>
            </a:r>
            <a:endParaRPr lang="en-US" altLang="ko-KR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4448621" y="6534869"/>
            <a:ext cx="360363" cy="2585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en-US" altLang="ko-KR" sz="900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kumimoji="1" lang="en-US" altLang="ko-KR" sz="900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513393" y="1482880"/>
            <a:ext cx="35582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kumimoji="1"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 내의 직종과 역할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8454" y="1297944"/>
            <a:ext cx="1736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5)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광고대행사의 조직과 직종</a:t>
            </a:r>
            <a:endParaRPr lang="ko-KR" altLang="en-US" b="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AutoShape 32"/>
          <p:cNvSpPr>
            <a:spLocks noChangeArrowheads="1"/>
          </p:cNvSpPr>
          <p:nvPr/>
        </p:nvSpPr>
        <p:spPr bwMode="auto">
          <a:xfrm>
            <a:off x="3798868" y="3645024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4168558" y="3645024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Media Manager</a:t>
            </a:r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3798868" y="4719988"/>
            <a:ext cx="342527" cy="432047"/>
          </a:xfrm>
          <a:prstGeom prst="roundRect">
            <a:avLst>
              <a:gd name="adj" fmla="val 0"/>
            </a:avLst>
          </a:prstGeom>
          <a:solidFill>
            <a:srgbClr val="FFD5D5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kumimoji="1" lang="en-US" altLang="ko-KR" b="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kumimoji="1" lang="en-US" altLang="ko-KR" b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4168558" y="4719988"/>
            <a:ext cx="4156282" cy="43204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algn="ctr">
            <a:solidFill>
              <a:srgbClr val="F78D8D"/>
            </a:solidFill>
            <a:round/>
            <a:headEnd/>
            <a:tailEnd/>
          </a:ln>
        </p:spPr>
        <p:txBody>
          <a:bodyPr lIns="90000" tIns="46800" rIns="90000" bIns="46800" anchor="ctr"/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Media Planner</a:t>
            </a:r>
            <a:endParaRPr kumimoji="1" lang="ko-KR" altLang="en-US" b="0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Rectangle 1059"/>
          <p:cNvSpPr>
            <a:spLocks noChangeArrowheads="1"/>
          </p:cNvSpPr>
          <p:nvPr/>
        </p:nvSpPr>
        <p:spPr bwMode="auto">
          <a:xfrm>
            <a:off x="4174444" y="4134238"/>
            <a:ext cx="416310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TV ·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라디오의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시간대 프로를 구입하거나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신문 </a:t>
            </a:r>
            <a:r>
              <a:rPr lang="en-US" altLang="ko-KR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·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잡지 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등의 지면을 확보하여 </a:t>
            </a:r>
            <a:r>
              <a:rPr lang="en-US" altLang="ko-KR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AE</a:t>
            </a: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광고주에게 공급하는 역할을 함 </a:t>
            </a:r>
          </a:p>
        </p:txBody>
      </p:sp>
      <p:sp>
        <p:nvSpPr>
          <p:cNvPr id="31" name="Rectangle 1059"/>
          <p:cNvSpPr>
            <a:spLocks noChangeArrowheads="1"/>
          </p:cNvSpPr>
          <p:nvPr/>
        </p:nvSpPr>
        <p:spPr bwMode="auto">
          <a:xfrm>
            <a:off x="4174444" y="5209596"/>
            <a:ext cx="4297220" cy="279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sz="1000" b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marL="85725" indent="-8572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b="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전파광고와 인쇄광고의 효과적인 매체 운영계획을 세우는 일을 </a:t>
            </a:r>
            <a:r>
              <a:rPr lang="ko-KR" altLang="en-US" b="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담당 </a:t>
            </a:r>
          </a:p>
        </p:txBody>
      </p:sp>
    </p:spTree>
    <p:extLst>
      <p:ext uri="{BB962C8B-B14F-4D97-AF65-F5344CB8AC3E}">
        <p14:creationId xmlns:p14="http://schemas.microsoft.com/office/powerpoint/2010/main" val="94717618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사용자 지정 1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C0C0"/>
        </a:solidFill>
        <a:ln w="9525" algn="ctr">
          <a:noFill/>
          <a:miter lim="800000"/>
          <a:headEnd/>
          <a:tailEnd/>
        </a:ln>
      </a:spPr>
      <a:bodyPr wrap="none" lIns="18000" tIns="46800" rIns="18000" bIns="46800" anchor="ctr"/>
      <a:lstStyle>
        <a:defPPr>
          <a:defRPr b="0"/>
        </a:defPPr>
      </a:lstStyle>
    </a:spDef>
    <a:lnDef>
      <a:spPr bwMode="auto">
        <a:noFill/>
        <a:ln w="9525" cap="flat" cmpd="sng" algn="ctr">
          <a:solidFill>
            <a:srgbClr val="FF0066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60631</TotalTime>
  <Words>2626</Words>
  <Application>Microsoft Office PowerPoint</Application>
  <PresentationFormat>A4 용지(210x297mm)</PresentationFormat>
  <Paragraphs>728</Paragraphs>
  <Slides>65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65</vt:i4>
      </vt:variant>
    </vt:vector>
  </HeadingPairs>
  <TitlesOfParts>
    <vt:vector size="80" baseType="lpstr">
      <vt:lpstr>HY견고딕</vt:lpstr>
      <vt:lpstr>JBold</vt:lpstr>
      <vt:lpstr>굴림</vt:lpstr>
      <vt:lpstr>나눔고딕</vt:lpstr>
      <vt:lpstr>돋움</vt:lpstr>
      <vt:lpstr>돋움체</vt:lpstr>
      <vt:lpstr>산돌 고딕</vt:lpstr>
      <vt:lpstr>-윤명조120</vt:lpstr>
      <vt:lpstr>Arial</vt:lpstr>
      <vt:lpstr>Wingdings</vt:lpstr>
      <vt:lpstr>Wingdings 2</vt:lpstr>
      <vt:lpstr>기본 디자인</vt:lpstr>
      <vt:lpstr>그림</vt:lpstr>
      <vt:lpstr>차트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LG-EDS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표용문</dc:creator>
  <cp:lastModifiedBy>Hyo Kim</cp:lastModifiedBy>
  <cp:revision>15146</cp:revision>
  <dcterms:created xsi:type="dcterms:W3CDTF">2001-06-12T08:24:29Z</dcterms:created>
  <dcterms:modified xsi:type="dcterms:W3CDTF">2015-04-07T04:29:38Z</dcterms:modified>
</cp:coreProperties>
</file>