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79" r:id="rId5"/>
    <p:sldId id="262" r:id="rId6"/>
    <p:sldId id="266" r:id="rId7"/>
    <p:sldId id="267" r:id="rId8"/>
    <p:sldId id="268" r:id="rId9"/>
    <p:sldId id="269" r:id="rId10"/>
    <p:sldId id="264" r:id="rId11"/>
    <p:sldId id="270" r:id="rId12"/>
    <p:sldId id="271" r:id="rId13"/>
    <p:sldId id="265" r:id="rId14"/>
    <p:sldId id="272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858000" cy="9144000"/>
  <p:embeddedFontLst>
    <p:embeddedFont>
      <p:font typeface="10X10 Bold" panose="020D0604000000000000" pitchFamily="50" charset="-127"/>
      <p:regular r:id="rId22"/>
    </p:embeddedFont>
    <p:embeddedFont>
      <p:font typeface="a옛날목욕탕L" panose="02020600000000000000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나눔명조" panose="02020603020101020101" pitchFamily="18" charset="-127"/>
      <p:regular r:id="rId26"/>
      <p:bold r:id="rId27"/>
    </p:embeddedFont>
    <p:embeddedFont>
      <p:font typeface="서울남산체 M" panose="02020603020101020101" pitchFamily="18" charset="-127"/>
      <p:regular r:id="rId28"/>
    </p:embeddedFont>
    <p:embeddedFont>
      <p:font typeface="10X10" panose="020D0604000000000000" pitchFamily="50" charset="-127"/>
      <p:regular r:id="rId29"/>
    </p:embeddedFont>
    <p:embeddedFont>
      <p:font typeface="a옛날목욕탕B" panose="02020600000000000000" pitchFamily="18" charset="-127"/>
      <p:regular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2" autoAdjust="0"/>
    <p:restoredTop sz="94614" autoAdjust="0"/>
  </p:normalViewPr>
  <p:slideViewPr>
    <p:cSldViewPr showGuides="1">
      <p:cViewPr varScale="1">
        <p:scale>
          <a:sx n="82" d="100"/>
          <a:sy n="82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8466-A7AD-476C-8A5A-D246281FBAFA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C1F7E-2BD3-4235-BC01-9A0E6B88A2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79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89638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FBE7-063A-4953-88E2-D2BF212074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74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https://vimeo.com/38963816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걍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저거 프로그램 한편 보여주는 영상인데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보고참고하면될거같앙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이프로가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어떤프로인지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32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저거 </a:t>
            </a:r>
            <a:r>
              <a:rPr lang="ko-KR" altLang="en-US" dirty="0" err="1" smtClean="0"/>
              <a:t>이제더이상</a:t>
            </a:r>
            <a:r>
              <a:rPr lang="en-US" altLang="ko-KR" dirty="0" smtClean="0"/>
              <a:t>~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이말 </a:t>
            </a:r>
            <a:r>
              <a:rPr lang="ko-KR" altLang="en-US" baseline="0" dirty="0" err="1" smtClean="0"/>
              <a:t>책에나옹거얌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598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45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https://www.youtube.com/watch?v=ZJSYJOuIacg </a:t>
            </a:r>
          </a:p>
          <a:p>
            <a:r>
              <a:rPr lang="ko-KR" altLang="en-US" dirty="0" smtClean="0"/>
              <a:t>이건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구냥</a:t>
            </a:r>
            <a:r>
              <a:rPr lang="ko-KR" altLang="en-US" baseline="0" dirty="0" smtClean="0"/>
              <a:t> 프로그램 영상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761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https://www.youtube.com/watch?v=ZJSYJOuIacg </a:t>
            </a:r>
          </a:p>
          <a:p>
            <a:r>
              <a:rPr lang="ko-KR" altLang="en-US" dirty="0" smtClean="0"/>
              <a:t>이건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구냥</a:t>
            </a:r>
            <a:r>
              <a:rPr lang="ko-KR" altLang="en-US" baseline="0" dirty="0" smtClean="0"/>
              <a:t> 프로그램 영상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610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24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37A75-B997-4EED-8E61-B72C0E52FB9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22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33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56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27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196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13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02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42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35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17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84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62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D34AB-D7DE-4820-8152-85E0ACFE7F5C}" type="datetimeFigureOut">
              <a:rPr lang="ko-KR" altLang="en-US" smtClean="0"/>
              <a:t>2015-06-02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869B-A284-4485-B8B5-AE28F12F4F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7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59568" y="2845231"/>
            <a:ext cx="668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B9FA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S</a:t>
            </a:r>
            <a:r>
              <a:rPr lang="en-US" altLang="ko-KR" sz="36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econd</a:t>
            </a:r>
            <a:r>
              <a:rPr lang="ko-KR" altLang="en-US" sz="3600" dirty="0" smtClean="0">
                <a:solidFill>
                  <a:schemeClr val="bg1"/>
                </a:solidFill>
                <a:effectLst/>
                <a:latin typeface="a옛날목욕탕L" panose="02020600000000000000" pitchFamily="18" charset="-127"/>
                <a:ea typeface="a옛날목욕탕L" panose="02020600000000000000" pitchFamily="18" charset="-127"/>
              </a:rPr>
              <a:t> </a:t>
            </a:r>
            <a:r>
              <a:rPr lang="en-US" altLang="ko-KR" sz="3600" dirty="0" smtClean="0">
                <a:solidFill>
                  <a:srgbClr val="E85349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S</a:t>
            </a:r>
            <a:r>
              <a:rPr lang="en-US" altLang="ko-KR" sz="36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creen</a:t>
            </a:r>
            <a:endParaRPr lang="ko-KR" altLang="en-US" sz="3600" dirty="0">
              <a:solidFill>
                <a:schemeClr val="bg1"/>
              </a:solidFill>
              <a:effectLst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3867912"/>
            <a:ext cx="5815584" cy="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H="1">
            <a:off x="3282696" y="2468880"/>
            <a:ext cx="5861304" cy="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4456" y="4920919"/>
            <a:ext cx="289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201221080 </a:t>
            </a:r>
            <a:r>
              <a:rPr lang="ko-KR" altLang="en-US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안도현</a:t>
            </a:r>
            <a:endParaRPr lang="en-US" altLang="ko-KR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201221071 </a:t>
            </a:r>
            <a:r>
              <a:rPr lang="ko-KR" altLang="en-US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정하영</a:t>
            </a:r>
            <a:endParaRPr lang="en-US" altLang="ko-KR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201221141 </a:t>
            </a:r>
            <a:r>
              <a:rPr lang="ko-KR" altLang="en-US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이세희</a:t>
            </a:r>
            <a:endParaRPr lang="en-US" altLang="ko-KR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endParaRPr lang="ko-KR" altLang="en-US" dirty="0">
              <a:solidFill>
                <a:schemeClr val="bg1"/>
              </a:solidFill>
              <a:effectLst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41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1943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Zee Box</a:t>
            </a:r>
            <a:endParaRPr lang="en-US" altLang="ko-KR" sz="3200" dirty="0" smtClean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391" y="5589240"/>
            <a:ext cx="689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페이스북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기반으로 친구들 정보와 현재 무엇을 보고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있는지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실시간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채팅기능 제공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소통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방식은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트위터를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기반으로 하고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해시태그를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통해 관련 글을 수집하고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프로그램 관련 정보를 볼 수 있으며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음악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/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영화 같은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자료들 바로 다운 가능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7158" y="272063"/>
            <a:ext cx="32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https://youtu.be/6bxMV-pUOos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05" y="177281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3248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The Kennedys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5" y="1989000"/>
            <a:ext cx="3938461" cy="288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87" y="1989000"/>
            <a:ext cx="3938460" cy="2880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67987" y="85683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이 프로그램의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app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은 시청자가 대화에 참여할 수 있도록 해주었다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시청자들은 다른 시청자들과 상호작용하고  토론을 할 수 도 있다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en-US" altLang="ko-KR" sz="1200" dirty="0" smtClean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7987" y="5229200"/>
            <a:ext cx="8620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Tweet box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는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#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TheKennedys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라는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hash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태그를 가진 글들을 모아서 보여준다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첫 번째 패널에서는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social feed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보여주고 중간 패널에서는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썸네일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이미지와 함께 날짜와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짧은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요약글을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함께 보여준다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52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478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NBC’s Royal Wedding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6414" y="5229200"/>
            <a:ext cx="7931172" cy="774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NBC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의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Royql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Wedding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프로그램의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ipad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app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은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royql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family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의 계보와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wedding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장소의 지도와 함께 그 주변의 볼거리까지 정리해서 한 눈에 보여준다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6" y="1989000"/>
            <a:ext cx="3840000" cy="288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9000"/>
            <a:ext cx="42788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Into Now</a:t>
            </a:r>
            <a:endParaRPr lang="en-US" altLang="ko-KR" sz="3200" dirty="0" smtClean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272063"/>
            <a:ext cx="313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https://youtu.be/-O5CmgrutH0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43116" y="4830251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Sound Print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기술 사용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서비스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적인 측면에서는 시청자가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보고있는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프로그램의 정보를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줄수도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있고 비즈니스 측면에서는</a:t>
            </a: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세컨드 스크린을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통해 개인화된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타게팅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광고도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가능하게  함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9690" y="995337"/>
            <a:ext cx="7582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인투나우는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실시간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TV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인덱싱을 통해 시청자와 프로그램 </a:t>
            </a:r>
            <a:r>
              <a:rPr lang="ko-KR" altLang="en-US" sz="1200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콘텐츠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제공자 그리고 광고주들의 관계를 가능케 한다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12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4" y="2237963"/>
            <a:ext cx="7942710" cy="22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7555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2011 Oscars Backstage Pass app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93189" y="5279105"/>
            <a:ext cx="8157621" cy="647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“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Play”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버튼을 누르면 선택된 카메라로 부터 영상이 실행되었으며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,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카메라는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Backstage cam, press room cam, control booth cam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등이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pic>
        <p:nvPicPr>
          <p:cNvPr id="8" name="Picture 2" descr="C:\Users\USER\Desktop\ss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672" y="1812672"/>
            <a:ext cx="4940654" cy="323265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02864" y="995337"/>
            <a:ext cx="6673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사용자는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TV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를 보면서 이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app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을 통해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9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개의 카메라로 부터 전송되는 영상을 선택하여 볼 수 있다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 </a:t>
            </a:r>
            <a:endParaRPr lang="ko-KR" altLang="en-US" sz="12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5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2491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Bravo Now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6" y="2112014"/>
            <a:ext cx="4199069" cy="3149302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33556" y="1028402"/>
            <a:ext cx="7506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이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app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에서는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Bravo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의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TV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프로그램 정보를 제공하고 사용자가 상호작용하고 의견을 공유할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수 있도록 한다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12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572000" y="2400046"/>
            <a:ext cx="2024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“talk bubble”</a:t>
            </a:r>
            <a:endParaRPr lang="ko-KR" altLang="en-US" sz="2400" dirty="0"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572000" y="2886940"/>
            <a:ext cx="4295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현재 에피소드와 관련한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content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들이 제시된다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 </a:t>
            </a:r>
          </a:p>
          <a:p>
            <a:pPr algn="just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비디오 클립과 사진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투표 등도 함께 제시된다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559849" y="3933056"/>
            <a:ext cx="2057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social stream</a:t>
            </a:r>
            <a:endParaRPr lang="ko-KR" altLang="en-US" sz="2400" dirty="0"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4428401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Bravolebrities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(show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중에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live tweet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을 남기는 사람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)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들의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content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들이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포스팅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된다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10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779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Second Screen</a:t>
            </a:r>
            <a:r>
              <a:rPr lang="ko-KR" altLang="en-US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의 </a:t>
            </a:r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Back Channel </a:t>
            </a:r>
            <a:r>
              <a:rPr lang="ko-KR" altLang="en-US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통합</a:t>
            </a:r>
            <a:endParaRPr lang="en-US" altLang="ko-KR" sz="3200" dirty="0" smtClean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99592" y="5717614"/>
            <a:ext cx="7316923" cy="576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show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보면서 친구와 대화하기 위해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facebook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과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twitter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사용하지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않고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second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scree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을 통해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twitter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유저와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facebook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유저 모두와 간편하게 대화할 수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20" y="1844824"/>
            <a:ext cx="6505159" cy="36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3812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4</a:t>
            </a:r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미</a:t>
            </a:r>
            <a:r>
              <a:rPr lang="ko-KR" altLang="en-US" sz="3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래</a:t>
            </a:r>
            <a:endParaRPr lang="en-US" altLang="ko-KR" sz="3200" dirty="0" smtClean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971599" y="2423429"/>
            <a:ext cx="7200800" cy="3021795"/>
            <a:chOff x="971599" y="2348880"/>
            <a:chExt cx="7200800" cy="3021795"/>
          </a:xfrm>
        </p:grpSpPr>
        <p:sp>
          <p:nvSpPr>
            <p:cNvPr id="2" name="직사각형 1"/>
            <p:cNvSpPr/>
            <p:nvPr/>
          </p:nvSpPr>
          <p:spPr>
            <a:xfrm>
              <a:off x="971599" y="2348880"/>
              <a:ext cx="7200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소셜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TV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기능에 머무르지 않고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프로그램과 관련된 다양한 정보 및 참여기능을 세컨드 스크린에 탑재함으로써 전체 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TV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에코시스템에 영향</a:t>
              </a:r>
              <a:endParaRPr lang="en-US" altLang="ko-KR" sz="2000" dirty="0" smtClean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971600" y="3842849"/>
              <a:ext cx="7200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세컨드 스크린 혹은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소셜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TV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등에 집중하는 현상으로 인해 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TV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에 대한 집중도가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떨어져 광고효과가 저하</a:t>
              </a:r>
              <a:endParaRPr lang="ko-KR" altLang="en-US" sz="20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91680" y="4785900"/>
              <a:ext cx="64807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세컨드 스크린을 통해 시청자의 시청습관</a:t>
              </a:r>
              <a:r>
                <a:rPr lang="en-US" altLang="ko-KR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, 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더 나아가 라이프스타일을 고려한 맞춤형 광고를 세컨드 스크린 </a:t>
              </a:r>
              <a:r>
                <a:rPr lang="en-US" altLang="ko-KR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ASMD </a:t>
              </a:r>
              <a:r>
                <a:rPr lang="ko-KR" altLang="en-US" sz="1600" dirty="0" err="1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콘텐츠에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실어 광고효과 극대화</a:t>
              </a:r>
              <a:endParaRPr lang="en-US" altLang="ko-KR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9" name="평행 사변형 8"/>
            <p:cNvSpPr/>
            <p:nvPr/>
          </p:nvSpPr>
          <p:spPr>
            <a:xfrm>
              <a:off x="5184198" y="2828485"/>
              <a:ext cx="2844186" cy="189727"/>
            </a:xfrm>
            <a:prstGeom prst="parallelogram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평행 사변형 9"/>
            <p:cNvSpPr/>
            <p:nvPr/>
          </p:nvSpPr>
          <p:spPr>
            <a:xfrm>
              <a:off x="2771800" y="4321271"/>
              <a:ext cx="1728763" cy="189727"/>
            </a:xfrm>
            <a:prstGeom prst="parallelogram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1144669" y="4785900"/>
              <a:ext cx="547011" cy="348126"/>
            </a:xfrm>
            <a:prstGeom prst="rightArrow">
              <a:avLst>
                <a:gd name="adj1" fmla="val 50000"/>
                <a:gd name="adj2" fmla="val 5803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평행 사변형 11"/>
            <p:cNvSpPr/>
            <p:nvPr/>
          </p:nvSpPr>
          <p:spPr>
            <a:xfrm>
              <a:off x="3646531" y="5178452"/>
              <a:ext cx="2365629" cy="189727"/>
            </a:xfrm>
            <a:prstGeom prst="parallelogram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0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3812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4</a:t>
            </a:r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.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미</a:t>
            </a:r>
            <a:r>
              <a:rPr lang="ko-KR" altLang="en-US" sz="3200" dirty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래</a:t>
            </a:r>
            <a:endParaRPr lang="en-US" altLang="ko-KR" sz="3200" dirty="0" smtClean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71600" y="2060848"/>
            <a:ext cx="7200799" cy="1512647"/>
            <a:chOff x="971600" y="1997072"/>
            <a:chExt cx="7200799" cy="1512647"/>
          </a:xfrm>
        </p:grpSpPr>
        <p:sp>
          <p:nvSpPr>
            <p:cNvPr id="7" name="직사각형 6"/>
            <p:cNvSpPr/>
            <p:nvPr/>
          </p:nvSpPr>
          <p:spPr>
            <a:xfrm>
              <a:off x="971600" y="1997072"/>
              <a:ext cx="7200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시청하는 프로그램마다 관련된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앱을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다운받아 실행해야 하는 번거로움이 생기며</a:t>
              </a:r>
              <a:r>
                <a:rPr lang="en-US" altLang="ko-KR" sz="2000" dirty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모든 프로그램에 맞는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싱글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앱을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개발해야함</a:t>
              </a:r>
              <a:endParaRPr lang="ko-KR" altLang="en-US" sz="2000" dirty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2411760" y="2924944"/>
              <a:ext cx="576063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각 장르별 </a:t>
              </a:r>
              <a:r>
                <a:rPr lang="ko-KR" altLang="en-US" sz="1600" dirty="0" err="1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콘텐츠에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맞는 유틸리티를 살리면서도 여러 장르에 걸쳐 구동이 가능한 표준화된 </a:t>
              </a:r>
              <a:r>
                <a:rPr lang="ko-KR" altLang="en-US" sz="1600" dirty="0" err="1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앱의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개발이 중요</a:t>
              </a:r>
              <a:endParaRPr lang="ko-KR" altLang="en-US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1115616" y="2935643"/>
              <a:ext cx="547011" cy="348126"/>
            </a:xfrm>
            <a:prstGeom prst="rightArrow">
              <a:avLst>
                <a:gd name="adj1" fmla="val 50000"/>
                <a:gd name="adj2" fmla="val 5803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평행 사변형 12"/>
            <p:cNvSpPr/>
            <p:nvPr/>
          </p:nvSpPr>
          <p:spPr>
            <a:xfrm>
              <a:off x="5868144" y="3319992"/>
              <a:ext cx="1728763" cy="189727"/>
            </a:xfrm>
            <a:prstGeom prst="parallelogram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971600" y="4221088"/>
            <a:ext cx="7200799" cy="1450032"/>
            <a:chOff x="971600" y="4147919"/>
            <a:chExt cx="7200799" cy="1450032"/>
          </a:xfrm>
        </p:grpSpPr>
        <p:sp>
          <p:nvSpPr>
            <p:cNvPr id="5" name="직사각형 4"/>
            <p:cNvSpPr/>
            <p:nvPr/>
          </p:nvSpPr>
          <p:spPr>
            <a:xfrm>
              <a:off x="971600" y="4147919"/>
              <a:ext cx="7200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앞으로 시청자가 수동적으로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받아들여야하는</a:t>
              </a:r>
              <a:r>
                <a:rPr lang="en-US" altLang="ko-KR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</a:t>
              </a:r>
              <a:r>
                <a:rPr lang="ko-KR" altLang="en-US" sz="2000" dirty="0" err="1" smtClean="0">
                  <a:latin typeface="10X10" panose="020D0604000000000000" pitchFamily="50" charset="-127"/>
                  <a:ea typeface="10X10" panose="020D0604000000000000" pitchFamily="50" charset="-127"/>
                </a:rPr>
                <a:t>콘텐츠는</a:t>
              </a:r>
              <a:r>
                <a:rPr lang="ko-KR" altLang="en-US" sz="2000" dirty="0" smtClean="0">
                  <a:latin typeface="10X10" panose="020D0604000000000000" pitchFamily="50" charset="-127"/>
                  <a:ea typeface="10X10" panose="020D0604000000000000" pitchFamily="50" charset="-127"/>
                </a:rPr>
                <a:t> 내리막길을 걷게 될 것</a:t>
              </a:r>
              <a:endParaRPr lang="en-US" altLang="ko-KR" sz="2000" dirty="0" smtClean="0">
                <a:latin typeface="10X10" panose="020D0604000000000000" pitchFamily="50" charset="-127"/>
                <a:ea typeface="10X10" panose="020D0604000000000000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411760" y="5013176"/>
              <a:ext cx="57606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아이패드</a:t>
              </a:r>
              <a:r>
                <a:rPr lang="en-US" altLang="ko-KR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, 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스마트 폰 등 ‘세컨드 스크린’ 디바이스로 영화를 보면서 게임도 동시에 할 수 있는 공격적인 </a:t>
              </a:r>
              <a:r>
                <a:rPr lang="ko-KR" altLang="en-US" sz="1600" dirty="0" err="1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콘텐츠를</a:t>
              </a:r>
              <a:r>
                <a:rPr lang="ko-KR" altLang="en-US" sz="1600" dirty="0" smtClean="0"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만들어야 살아남음</a:t>
              </a:r>
              <a:endPara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12" name="오른쪽 화살표 11"/>
            <p:cNvSpPr/>
            <p:nvPr/>
          </p:nvSpPr>
          <p:spPr>
            <a:xfrm>
              <a:off x="1115616" y="5013176"/>
              <a:ext cx="547011" cy="348126"/>
            </a:xfrm>
            <a:prstGeom prst="rightArrow">
              <a:avLst>
                <a:gd name="adj1" fmla="val 50000"/>
                <a:gd name="adj2" fmla="val 5803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평행 사변형 13"/>
            <p:cNvSpPr/>
            <p:nvPr/>
          </p:nvSpPr>
          <p:spPr>
            <a:xfrm>
              <a:off x="4605278" y="5152784"/>
              <a:ext cx="2127247" cy="189727"/>
            </a:xfrm>
            <a:prstGeom prst="parallelogram">
              <a:avLst/>
            </a:prstGeom>
            <a:solidFill>
              <a:srgbClr val="0070C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997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60198" y="2708090"/>
            <a:ext cx="3774001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4800" spc="300" dirty="0" smtClean="0">
                <a:solidFill>
                  <a:schemeClr val="bg1"/>
                </a:solidFill>
                <a:effectLst/>
                <a:latin typeface="a옛날목욕탕L" panose="02020600000000000000" pitchFamily="18" charset="-127"/>
                <a:ea typeface="a옛날목욕탕L" panose="02020600000000000000" pitchFamily="18" charset="-127"/>
              </a:rPr>
              <a:t>감사합니다</a:t>
            </a:r>
            <a:r>
              <a:rPr lang="en-US" altLang="ko-KR" sz="4800" spc="300" dirty="0" smtClean="0">
                <a:solidFill>
                  <a:schemeClr val="bg1"/>
                </a:solidFill>
                <a:effectLst/>
                <a:latin typeface="a옛날목욕탕L" panose="02020600000000000000" pitchFamily="18" charset="-127"/>
                <a:ea typeface="a옛날목욕탕L" panose="02020600000000000000" pitchFamily="18" charset="-127"/>
              </a:rPr>
              <a:t>.</a:t>
            </a:r>
            <a:endParaRPr lang="ko-KR" altLang="en-US" sz="4800" spc="300" dirty="0">
              <a:solidFill>
                <a:schemeClr val="bg1"/>
              </a:solidFill>
              <a:effectLst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자유형 4"/>
          <p:cNvSpPr/>
          <p:nvPr/>
        </p:nvSpPr>
        <p:spPr>
          <a:xfrm>
            <a:off x="390525" y="2793816"/>
            <a:ext cx="7229475" cy="893266"/>
          </a:xfrm>
          <a:custGeom>
            <a:avLst/>
            <a:gdLst>
              <a:gd name="connsiteX0" fmla="*/ 0 w 9115425"/>
              <a:gd name="connsiteY0" fmla="*/ 0 h 1228725"/>
              <a:gd name="connsiteX1" fmla="*/ 2238375 w 9115425"/>
              <a:gd name="connsiteY1" fmla="*/ 19050 h 1228725"/>
              <a:gd name="connsiteX2" fmla="*/ 3190875 w 9115425"/>
              <a:gd name="connsiteY2" fmla="*/ 1228725 h 1228725"/>
              <a:gd name="connsiteX3" fmla="*/ 9115425 w 9115425"/>
              <a:gd name="connsiteY3" fmla="*/ 1219200 h 1228725"/>
              <a:gd name="connsiteX0" fmla="*/ 0 w 9115425"/>
              <a:gd name="connsiteY0" fmla="*/ 9525 h 1238250"/>
              <a:gd name="connsiteX1" fmla="*/ 1990725 w 9115425"/>
              <a:gd name="connsiteY1" fmla="*/ 0 h 1238250"/>
              <a:gd name="connsiteX2" fmla="*/ 3190875 w 9115425"/>
              <a:gd name="connsiteY2" fmla="*/ 1238250 h 1238250"/>
              <a:gd name="connsiteX3" fmla="*/ 9115425 w 9115425"/>
              <a:gd name="connsiteY3" fmla="*/ 1228725 h 1238250"/>
              <a:gd name="connsiteX0" fmla="*/ 0 w 9115425"/>
              <a:gd name="connsiteY0" fmla="*/ 0 h 1228725"/>
              <a:gd name="connsiteX1" fmla="*/ 2028825 w 9115425"/>
              <a:gd name="connsiteY1" fmla="*/ 47625 h 1228725"/>
              <a:gd name="connsiteX2" fmla="*/ 3190875 w 9115425"/>
              <a:gd name="connsiteY2" fmla="*/ 1228725 h 1228725"/>
              <a:gd name="connsiteX3" fmla="*/ 9115425 w 9115425"/>
              <a:gd name="connsiteY3" fmla="*/ 1219200 h 1228725"/>
              <a:gd name="connsiteX0" fmla="*/ 0 w 9115425"/>
              <a:gd name="connsiteY0" fmla="*/ 0 h 1228725"/>
              <a:gd name="connsiteX1" fmla="*/ 2038350 w 9115425"/>
              <a:gd name="connsiteY1" fmla="*/ 0 h 1228725"/>
              <a:gd name="connsiteX2" fmla="*/ 3190875 w 9115425"/>
              <a:gd name="connsiteY2" fmla="*/ 1228725 h 1228725"/>
              <a:gd name="connsiteX3" fmla="*/ 9115425 w 9115425"/>
              <a:gd name="connsiteY3" fmla="*/ 1219200 h 1228725"/>
              <a:gd name="connsiteX0" fmla="*/ 0 w 9115425"/>
              <a:gd name="connsiteY0" fmla="*/ 0 h 1219200"/>
              <a:gd name="connsiteX1" fmla="*/ 2038350 w 9115425"/>
              <a:gd name="connsiteY1" fmla="*/ 0 h 1219200"/>
              <a:gd name="connsiteX2" fmla="*/ 2781300 w 9115425"/>
              <a:gd name="connsiteY2" fmla="*/ 1114425 h 1219200"/>
              <a:gd name="connsiteX3" fmla="*/ 9115425 w 9115425"/>
              <a:gd name="connsiteY3" fmla="*/ 1219200 h 1219200"/>
              <a:gd name="connsiteX0" fmla="*/ 0 w 7181850"/>
              <a:gd name="connsiteY0" fmla="*/ 0 h 1114425"/>
              <a:gd name="connsiteX1" fmla="*/ 2038350 w 7181850"/>
              <a:gd name="connsiteY1" fmla="*/ 0 h 1114425"/>
              <a:gd name="connsiteX2" fmla="*/ 2781300 w 7181850"/>
              <a:gd name="connsiteY2" fmla="*/ 1114425 h 1114425"/>
              <a:gd name="connsiteX3" fmla="*/ 7181850 w 7181850"/>
              <a:gd name="connsiteY3" fmla="*/ 1114425 h 1114425"/>
              <a:gd name="connsiteX0" fmla="*/ 0 w 7181850"/>
              <a:gd name="connsiteY0" fmla="*/ 0 h 1114425"/>
              <a:gd name="connsiteX1" fmla="*/ 2190750 w 7181850"/>
              <a:gd name="connsiteY1" fmla="*/ 0 h 1114425"/>
              <a:gd name="connsiteX2" fmla="*/ 2781300 w 7181850"/>
              <a:gd name="connsiteY2" fmla="*/ 1114425 h 1114425"/>
              <a:gd name="connsiteX3" fmla="*/ 7181850 w 7181850"/>
              <a:gd name="connsiteY3" fmla="*/ 1114425 h 1114425"/>
              <a:gd name="connsiteX0" fmla="*/ 0 w 7181850"/>
              <a:gd name="connsiteY0" fmla="*/ 0 h 1114425"/>
              <a:gd name="connsiteX1" fmla="*/ 2190750 w 7181850"/>
              <a:gd name="connsiteY1" fmla="*/ 0 h 1114425"/>
              <a:gd name="connsiteX2" fmla="*/ 2971800 w 7181850"/>
              <a:gd name="connsiteY2" fmla="*/ 1114425 h 1114425"/>
              <a:gd name="connsiteX3" fmla="*/ 7181850 w 7181850"/>
              <a:gd name="connsiteY3" fmla="*/ 1114425 h 1114425"/>
              <a:gd name="connsiteX0" fmla="*/ 0 w 6791325"/>
              <a:gd name="connsiteY0" fmla="*/ 11758 h 1114425"/>
              <a:gd name="connsiteX1" fmla="*/ 1800225 w 6791325"/>
              <a:gd name="connsiteY1" fmla="*/ 0 h 1114425"/>
              <a:gd name="connsiteX2" fmla="*/ 2581275 w 6791325"/>
              <a:gd name="connsiteY2" fmla="*/ 1114425 h 1114425"/>
              <a:gd name="connsiteX3" fmla="*/ 6791325 w 6791325"/>
              <a:gd name="connsiteY3" fmla="*/ 1114425 h 1114425"/>
              <a:gd name="connsiteX0" fmla="*/ 0 w 7562850"/>
              <a:gd name="connsiteY0" fmla="*/ 11758 h 1114425"/>
              <a:gd name="connsiteX1" fmla="*/ 1800225 w 7562850"/>
              <a:gd name="connsiteY1" fmla="*/ 0 h 1114425"/>
              <a:gd name="connsiteX2" fmla="*/ 2581275 w 7562850"/>
              <a:gd name="connsiteY2" fmla="*/ 1114425 h 1114425"/>
              <a:gd name="connsiteX3" fmla="*/ 7562850 w 7562850"/>
              <a:gd name="connsiteY3" fmla="*/ 1102667 h 1114425"/>
              <a:gd name="connsiteX0" fmla="*/ 0 w 7677150"/>
              <a:gd name="connsiteY0" fmla="*/ 11758 h 1114425"/>
              <a:gd name="connsiteX1" fmla="*/ 1914525 w 7677150"/>
              <a:gd name="connsiteY1" fmla="*/ 0 h 1114425"/>
              <a:gd name="connsiteX2" fmla="*/ 2695575 w 7677150"/>
              <a:gd name="connsiteY2" fmla="*/ 1114425 h 1114425"/>
              <a:gd name="connsiteX3" fmla="*/ 7677150 w 7677150"/>
              <a:gd name="connsiteY3" fmla="*/ 1102667 h 1114425"/>
              <a:gd name="connsiteX0" fmla="*/ 0 w 7229475"/>
              <a:gd name="connsiteY0" fmla="*/ 11758 h 1114425"/>
              <a:gd name="connsiteX1" fmla="*/ 1914525 w 7229475"/>
              <a:gd name="connsiteY1" fmla="*/ 0 h 1114425"/>
              <a:gd name="connsiteX2" fmla="*/ 2695575 w 7229475"/>
              <a:gd name="connsiteY2" fmla="*/ 1114425 h 1114425"/>
              <a:gd name="connsiteX3" fmla="*/ 7229475 w 7229475"/>
              <a:gd name="connsiteY3" fmla="*/ 1102667 h 1114425"/>
              <a:gd name="connsiteX0" fmla="*/ 0 w 7229475"/>
              <a:gd name="connsiteY0" fmla="*/ 0 h 1102667"/>
              <a:gd name="connsiteX1" fmla="*/ 1962150 w 7229475"/>
              <a:gd name="connsiteY1" fmla="*/ 0 h 1102667"/>
              <a:gd name="connsiteX2" fmla="*/ 2695575 w 7229475"/>
              <a:gd name="connsiteY2" fmla="*/ 1102667 h 1102667"/>
              <a:gd name="connsiteX3" fmla="*/ 7229475 w 7229475"/>
              <a:gd name="connsiteY3" fmla="*/ 1090909 h 1102667"/>
              <a:gd name="connsiteX0" fmla="*/ 0 w 7229475"/>
              <a:gd name="connsiteY0" fmla="*/ 0 h 1102667"/>
              <a:gd name="connsiteX1" fmla="*/ 1971675 w 7229475"/>
              <a:gd name="connsiteY1" fmla="*/ 0 h 1102667"/>
              <a:gd name="connsiteX2" fmla="*/ 2695575 w 7229475"/>
              <a:gd name="connsiteY2" fmla="*/ 1102667 h 1102667"/>
              <a:gd name="connsiteX3" fmla="*/ 7229475 w 7229475"/>
              <a:gd name="connsiteY3" fmla="*/ 1090909 h 1102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9475" h="1102667">
                <a:moveTo>
                  <a:pt x="0" y="0"/>
                </a:moveTo>
                <a:lnTo>
                  <a:pt x="1971675" y="0"/>
                </a:lnTo>
                <a:lnTo>
                  <a:pt x="2695575" y="1102667"/>
                </a:lnTo>
                <a:lnTo>
                  <a:pt x="7229475" y="1090909"/>
                </a:lnTo>
              </a:path>
            </a:pathLst>
          </a:custGeom>
          <a:noFill/>
          <a:ln w="9525">
            <a:gradFill flip="none" rotWithShape="1">
              <a:gsLst>
                <a:gs pos="0">
                  <a:srgbClr val="00B9FA"/>
                </a:gs>
                <a:gs pos="100000">
                  <a:srgbClr val="E85349"/>
                </a:gs>
              </a:gsLst>
              <a:lin ang="2700000" scaled="1"/>
              <a:tileRect/>
            </a:gra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0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34245" y="1522701"/>
            <a:ext cx="314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rgbClr val="00B9FA"/>
                </a:solidFill>
                <a:effectLst/>
                <a:latin typeface="a옛날목욕탕L" panose="02020600000000000000" pitchFamily="18" charset="-127"/>
                <a:ea typeface="a옛날목욕탕L" panose="02020600000000000000" pitchFamily="18" charset="-127"/>
              </a:rPr>
              <a:t>C</a:t>
            </a:r>
            <a:r>
              <a:rPr lang="en-US" altLang="ko-KR" sz="3600" dirty="0" smtClean="0">
                <a:solidFill>
                  <a:schemeClr val="bg1"/>
                </a:solidFill>
                <a:effectLst/>
                <a:latin typeface="a옛날목욕탕L" panose="02020600000000000000" pitchFamily="18" charset="-127"/>
                <a:ea typeface="a옛날목욕탕L" panose="02020600000000000000" pitchFamily="18" charset="-127"/>
              </a:rPr>
              <a:t>ONTENTS</a:t>
            </a:r>
            <a:endParaRPr lang="ko-KR" altLang="en-US" sz="3600" dirty="0">
              <a:solidFill>
                <a:schemeClr val="bg1"/>
              </a:solidFill>
              <a:effectLst/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2194560"/>
            <a:ext cx="3813048" cy="0"/>
          </a:xfrm>
          <a:prstGeom prst="line">
            <a:avLst/>
          </a:prstGeom>
          <a:ln>
            <a:gradFill flip="none" rotWithShape="1">
              <a:gsLst>
                <a:gs pos="93000">
                  <a:srgbClr val="00B9FA"/>
                </a:gs>
                <a:gs pos="5000">
                  <a:srgbClr val="E85349"/>
                </a:gs>
              </a:gsLst>
              <a:path path="circle">
                <a:fillToRect l="100000" t="100000"/>
              </a:path>
              <a:tileRect r="-100000" b="-100000"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21965" y="2861631"/>
            <a:ext cx="34993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indent="-4680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스크린이란</a:t>
            </a:r>
            <a:r>
              <a:rPr lang="en-US" altLang="ko-KR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?</a:t>
            </a:r>
          </a:p>
          <a:p>
            <a:pPr marL="36000" indent="-4680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등장배경</a:t>
            </a:r>
            <a:endParaRPr lang="en-US" altLang="ko-KR" sz="2400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marL="36000" indent="-4680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</a:t>
            </a:r>
            <a:r>
              <a:rPr lang="ko-KR" altLang="en-US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사례</a:t>
            </a:r>
            <a:endParaRPr lang="en-US" altLang="ko-KR" sz="2400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marL="36000" indent="-468000">
              <a:lnSpc>
                <a:spcPct val="150000"/>
              </a:lnSpc>
              <a:buFont typeface="+mj-lt"/>
              <a:buAutoNum type="romanUcPeriod"/>
            </a:pPr>
            <a:r>
              <a:rPr lang="ko-KR" altLang="en-US" sz="2400" dirty="0" smtClean="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미래</a:t>
            </a:r>
            <a:endParaRPr lang="en-US" altLang="ko-KR" sz="2400" dirty="0" smtClean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05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4089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1.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이란</a:t>
            </a:r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1278" y="2899776"/>
            <a:ext cx="162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solidFill>
                  <a:srgbClr val="0070C0"/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N Screen</a:t>
            </a:r>
            <a:endParaRPr lang="ko-KR" altLang="en-US" sz="2800" dirty="0">
              <a:solidFill>
                <a:srgbClr val="0070C0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144864" y="2992109"/>
            <a:ext cx="6459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하나의 멀티미디어 </a:t>
            </a:r>
            <a:r>
              <a:rPr lang="ko-KR" altLang="en-US" sz="1600" dirty="0" err="1">
                <a:latin typeface="서울남산체 M" panose="02020603020101020101" pitchFamily="18" charset="-127"/>
                <a:ea typeface="서울남산체 M" panose="02020603020101020101" pitchFamily="18" charset="-127"/>
              </a:rPr>
              <a:t>컨텐츠를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en-US" altLang="ko-KR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N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개의 기기에서 </a:t>
            </a:r>
            <a:r>
              <a:rPr lang="ko-KR" altLang="en-US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연속적으로 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즐길 수 있는 </a:t>
            </a:r>
            <a:r>
              <a:rPr lang="ko-KR" altLang="en-US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서비스</a:t>
            </a:r>
            <a:endParaRPr lang="en-US" altLang="ko-KR" sz="1600" dirty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282" y="3985901"/>
            <a:ext cx="22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70C0"/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Second Screen</a:t>
            </a:r>
            <a:endParaRPr lang="ko-KR" altLang="en-US" sz="2400" dirty="0">
              <a:solidFill>
                <a:srgbClr val="0070C0"/>
              </a:solidFill>
              <a:latin typeface="10X10 Bold" panose="020D0604000000000000" pitchFamily="50" charset="-127"/>
              <a:ea typeface="10X10 Bold" panose="020D06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17999" y="3924345"/>
            <a:ext cx="5769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TV 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와 스마트기기</a:t>
            </a:r>
            <a:r>
              <a:rPr lang="en-US" altLang="ko-KR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, 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특히 </a:t>
            </a:r>
            <a:r>
              <a:rPr lang="en-US" altLang="ko-KR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와 </a:t>
            </a:r>
            <a:r>
              <a:rPr lang="ko-KR" altLang="en-US" sz="1600" dirty="0" err="1">
                <a:latin typeface="서울남산체 M" panose="02020603020101020101" pitchFamily="18" charset="-127"/>
                <a:ea typeface="서울남산체 M" panose="02020603020101020101" pitchFamily="18" charset="-127"/>
              </a:rPr>
              <a:t>태블릿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en-US" altLang="ko-KR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PC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가 내용적으로 </a:t>
            </a:r>
            <a:r>
              <a:rPr lang="ko-KR" altLang="en-US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연계되어</a:t>
            </a:r>
            <a:endParaRPr lang="en-US" altLang="ko-KR" sz="16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r"/>
            <a:r>
              <a:rPr lang="en-US" altLang="ko-KR" sz="16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통한 </a:t>
            </a:r>
            <a:r>
              <a:rPr lang="ko-KR" altLang="en-US" sz="1600" dirty="0" err="1">
                <a:latin typeface="서울남산체 M" panose="02020603020101020101" pitchFamily="18" charset="-127"/>
                <a:ea typeface="서울남산체 M" panose="02020603020101020101" pitchFamily="18" charset="-127"/>
              </a:rPr>
              <a:t>콘텐츠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시청에 </a:t>
            </a:r>
            <a:r>
              <a:rPr lang="ko-KR" altLang="en-US" sz="1600" dirty="0" err="1">
                <a:latin typeface="서울남산체 M" panose="02020603020101020101" pitchFamily="18" charset="-127"/>
                <a:ea typeface="서울남산체 M" panose="02020603020101020101" pitchFamily="18" charset="-127"/>
              </a:rPr>
              <a:t>태블릿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en-US" altLang="ko-KR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PC</a:t>
            </a:r>
            <a:r>
              <a:rPr lang="ko-KR" altLang="en-US" sz="1600" dirty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가 보완적인 기능을 </a:t>
            </a:r>
            <a:r>
              <a:rPr lang="ko-KR" altLang="en-US" sz="1600" dirty="0" err="1">
                <a:latin typeface="서울남산체 M" panose="02020603020101020101" pitchFamily="18" charset="-127"/>
                <a:ea typeface="서울남산체 M" panose="02020603020101020101" pitchFamily="18" charset="-127"/>
              </a:rPr>
              <a:t>담당하는것</a:t>
            </a:r>
            <a:endParaRPr lang="en-US" altLang="ko-KR" sz="1600" dirty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34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2.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등장배경</a:t>
            </a:r>
            <a:endParaRPr lang="en-US" altLang="ko-KR" sz="3200" dirty="0" smtClean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71600" y="1844824"/>
            <a:ext cx="7272808" cy="4265161"/>
            <a:chOff x="1043608" y="1711394"/>
            <a:chExt cx="7272808" cy="4265161"/>
          </a:xfrm>
        </p:grpSpPr>
        <p:sp>
          <p:nvSpPr>
            <p:cNvPr id="3" name="직사각형 2"/>
            <p:cNvSpPr/>
            <p:nvPr/>
          </p:nvSpPr>
          <p:spPr>
            <a:xfrm>
              <a:off x="1077311" y="1711394"/>
              <a:ext cx="12234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Nielsen</a:t>
              </a:r>
              <a:endParaRPr lang="ko-KR" altLang="en-US" sz="2400" dirty="0">
                <a:latin typeface="10X10 Bold" panose="020D0604000000000000" pitchFamily="50" charset="-127"/>
                <a:ea typeface="10X10 Bold" panose="020D0604000000000000" pitchFamily="50" charset="-127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077311" y="2173059"/>
              <a:ext cx="48457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미국인의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60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센트는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TV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를 보는 동안 인터넷을 사용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(2010)</a:t>
              </a:r>
              <a:endPara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064113" y="2511460"/>
              <a:ext cx="48589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네트워크는 이 행동을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TV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방송 시청의 보완으로써 투자를 위한 잠재적인 방법을 검토하기 시작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077311" y="3433312"/>
              <a:ext cx="3095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lvl="0" indent="-457200">
                <a:spcBef>
                  <a:spcPct val="20000"/>
                </a:spcBef>
              </a:pPr>
              <a:r>
                <a:rPr lang="en-US" altLang="ko-KR" sz="2400" dirty="0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YUME and IPG study</a:t>
              </a:r>
              <a:endParaRPr lang="en-US" altLang="ko-KR" sz="2400" dirty="0" smtClean="0">
                <a:latin typeface="10X10 Bold" panose="020D0604000000000000" pitchFamily="50" charset="-127"/>
                <a:ea typeface="10X10 Bold" panose="020D0604000000000000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64113" y="3894977"/>
              <a:ext cx="579502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“</a:t>
              </a: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Smartphones are a </a:t>
              </a:r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persistent</a:t>
              </a:r>
              <a:r>
                <a:rPr lang="en-US" altLang="ko-KR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companion to video content</a:t>
              </a:r>
              <a:r>
                <a:rPr lang="en-US" altLang="ko-KR" sz="16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.”</a:t>
              </a:r>
              <a:endParaRPr lang="en-US" altLang="ko-KR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43608" y="4585405"/>
              <a:ext cx="72728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spcBef>
                  <a:spcPct val="20000"/>
                </a:spcBef>
              </a:pPr>
              <a:r>
                <a:rPr lang="en-US" altLang="ko-KR" sz="2400" dirty="0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Lost Remote </a:t>
              </a:r>
              <a:r>
                <a:rPr lang="ko-KR" altLang="en-US" sz="2400" dirty="0" err="1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블로그</a:t>
              </a:r>
              <a:r>
                <a:rPr lang="ko-KR" altLang="en-US" sz="2400" dirty="0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 의 </a:t>
              </a:r>
              <a:r>
                <a:rPr lang="en-US" altLang="ko-KR" sz="2400" dirty="0" smtClean="0">
                  <a:latin typeface="10X10 Bold" panose="020D0604000000000000" pitchFamily="50" charset="-127"/>
                  <a:ea typeface="10X10 Bold" panose="020D0604000000000000" pitchFamily="50" charset="-127"/>
                </a:rPr>
                <a:t>Cory Bergman with Nielsen</a:t>
              </a:r>
              <a:endParaRPr lang="en-US" altLang="ko-KR" sz="2400" dirty="0" smtClean="0">
                <a:latin typeface="10X10 Bold" panose="020D0604000000000000" pitchFamily="50" charset="-127"/>
                <a:ea typeface="10X10 Bold" panose="020D0604000000000000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064113" y="5047070"/>
              <a:ext cx="5061746" cy="929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spcBef>
                  <a:spcPct val="20000"/>
                </a:spcBef>
              </a:pP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86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퍼센트가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TV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를 시청하는 동안 휴대폰을 사용</a:t>
              </a:r>
              <a:endPara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  <a:p>
              <a:pPr marL="457200" lvl="0" indent="-457200" algn="just">
                <a:spcBef>
                  <a:spcPct val="20000"/>
                </a:spcBef>
              </a:pP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그 중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24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퍼센트는 그들이 시청하고 있는 중인 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TV 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쇼와</a:t>
              </a:r>
              <a:endPara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  <a:p>
              <a:pPr marL="457200" lvl="0" indent="-457200" algn="just">
                <a:spcBef>
                  <a:spcPct val="20000"/>
                </a:spcBef>
              </a:pP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관련된</a:t>
              </a:r>
              <a:r>
                <a:rPr lang="en-US" altLang="ko-KR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</a:t>
              </a:r>
              <a:r>
                <a:rPr lang="ko-KR" alt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콘텐츠를</a:t>
              </a:r>
              <a:r>
                <a:rPr lang="ko-K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서울남산체 M" panose="02020603020101020101" pitchFamily="18" charset="-127"/>
                  <a:ea typeface="서울남산체 M" panose="02020603020101020101" pitchFamily="18" charset="-127"/>
                </a:rPr>
                <a:t> 검색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7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196631" y="272063"/>
            <a:ext cx="4517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2. </a:t>
            </a:r>
            <a:r>
              <a:rPr lang="ko-KR" altLang="en-US" sz="3200" dirty="0" smtClean="0">
                <a:latin typeface="a옛날목욕탕L" panose="02020600000000000000" pitchFamily="18" charset="-127"/>
                <a:ea typeface="a옛날목욕탕L" panose="02020600000000000000" pitchFamily="18" charset="-127"/>
              </a:rPr>
              <a:t>세컨드 스크린 등장배경</a:t>
            </a:r>
            <a:endParaRPr lang="en-US" altLang="ko-KR" sz="3200" dirty="0" smtClean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00987"/>
              </p:ext>
            </p:extLst>
          </p:nvPr>
        </p:nvGraphicFramePr>
        <p:xfrm>
          <a:off x="1080480" y="2492896"/>
          <a:ext cx="6983040" cy="266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680"/>
                <a:gridCol w="2327680"/>
                <a:gridCol w="2327680"/>
              </a:tblGrid>
              <a:tr h="424802"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bg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태블릿</a:t>
                      </a:r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 </a:t>
                      </a:r>
                      <a:r>
                        <a:rPr lang="en-US" altLang="ko-KR" sz="1800" dirty="0" smtClean="0">
                          <a:solidFill>
                            <a:schemeClr val="bg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PC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스마트폰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248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매일 이용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42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40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일주일에 여러 번 이용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28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24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02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한달에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 한번 이용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11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14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한달에</a:t>
                      </a: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 한번 이하 이용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7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10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경험 없음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12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13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marL="104746" marR="104746" marT="52373" marB="5237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8608" y="5425479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ko-KR" altLang="en-US" sz="1400" dirty="0" err="1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시청중</a:t>
            </a:r>
            <a:r>
              <a:rPr lang="ko-KR" altLang="en-US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400" dirty="0" err="1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스마트폰</a:t>
            </a:r>
            <a:r>
              <a:rPr lang="ko-KR" altLang="en-US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동시 이용 경험 </a:t>
            </a:r>
            <a:r>
              <a:rPr lang="en-US" altLang="ko-KR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(</a:t>
            </a:r>
            <a:r>
              <a:rPr lang="ko-KR" altLang="en-US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단위 </a:t>
            </a:r>
            <a:r>
              <a:rPr lang="en-US" altLang="ko-KR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: %)</a:t>
            </a:r>
          </a:p>
          <a:p>
            <a:r>
              <a:rPr lang="ko-KR" altLang="en-US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자료 </a:t>
            </a:r>
            <a:r>
              <a:rPr lang="en-US" altLang="ko-KR" sz="14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: Nielsen (2011. 10.13)</a:t>
            </a:r>
            <a:endParaRPr lang="ko-KR" altLang="en-US" sz="1400" dirty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57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0237" y="997055"/>
            <a:ext cx="6327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2010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년에 처음으로 방송과 </a:t>
            </a:r>
            <a:r>
              <a:rPr lang="ko-KR" altLang="en-US" sz="1200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태블릿이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동기화되는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app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인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ABC</a:t>
            </a:r>
            <a:r>
              <a:rPr lang="ko-KR" altLang="en-US" sz="12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의 </a:t>
            </a:r>
            <a:r>
              <a:rPr lang="en-US" altLang="ko-KR" sz="1200" dirty="0">
                <a:latin typeface="나눔명조" panose="02020603020101020101" pitchFamily="18" charset="-127"/>
                <a:ea typeface="나눔명조" panose="02020603020101020101" pitchFamily="18" charset="-127"/>
              </a:rPr>
              <a:t>My Generation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이 출시되었다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en-US" altLang="ko-KR" sz="1200" dirty="0" smtClean="0"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96631" y="272063"/>
            <a:ext cx="483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My Generation (2010)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67" y="2009261"/>
            <a:ext cx="2241057" cy="304560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551" y="7024095"/>
            <a:ext cx="3638475" cy="23877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3" y="2009261"/>
            <a:ext cx="4183640" cy="3045604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06414" y="5581001"/>
            <a:ext cx="7931172" cy="656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사용자가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현재 보고 있는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show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찾아주고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Ipad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에서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interactive content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볼 수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TV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보고 있으면서도 실시간으로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Ipad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통해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Show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의 정보를 받을 수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4730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Fox</a:t>
            </a:r>
            <a:r>
              <a:rPr lang="ko-KR" altLang="en-US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의 </a:t>
            </a:r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Bones (2011.2)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5" y="2205771"/>
            <a:ext cx="3642029" cy="27353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2191737"/>
            <a:ext cx="3660715" cy="274943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4840889" y="5203928"/>
            <a:ext cx="3488695" cy="889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Google map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을 이용하거나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Twitter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와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facebook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을 연동한 다른 사용자들과도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comment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공유할 수 있다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7081" y="5297206"/>
            <a:ext cx="3488695" cy="702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Sync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버튼을 눌러 사용자의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DVR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을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실행시켜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show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를 볼 수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01199" y="1008287"/>
            <a:ext cx="6557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Fox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는 라이브로 시청중인 사용자의 </a:t>
            </a:r>
            <a:r>
              <a:rPr lang="en-US" altLang="ko-KR" sz="1200" dirty="0" err="1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Ipad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로부터 오디오 신호를 사용하는 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Sync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방법을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사용했다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30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6525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From the Edge with Peter </a:t>
            </a:r>
            <a:r>
              <a:rPr lang="en-US" altLang="ko-KR" sz="3200" dirty="0" err="1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Lik</a:t>
            </a:r>
            <a:endParaRPr lang="en-US" altLang="ko-KR" sz="3200" dirty="0" smtClean="0">
              <a:latin typeface="a옛날목욕탕B" panose="02020600000000000000" pitchFamily="18" charset="-127"/>
              <a:ea typeface="a옛날목욕탕B" panose="02020600000000000000" pitchFamily="18" charset="-127"/>
            </a:endParaRP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6414" y="5229200"/>
            <a:ext cx="7931172" cy="864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프로그램과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동기화 되어 투표와 퀴즈를 풀 수 있는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컨텐츠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등을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제공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시리즈에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등장하는 장소에 대한 자세한 내용을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안내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Peter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가 포착한 사진을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app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에서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확인가능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적절한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장면들은 클로즈업이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가능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)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25" y="7554283"/>
            <a:ext cx="4401516" cy="14883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0" y="7219759"/>
            <a:ext cx="2857500" cy="2105025"/>
          </a:xfrm>
          <a:prstGeom prst="rect">
            <a:avLst/>
          </a:prstGeom>
        </p:spPr>
      </p:pic>
      <p:pic>
        <p:nvPicPr>
          <p:cNvPr id="13" name="Picture 2" descr="http://tabtimes.com/sites/default/files/weather-channel-from-the-ed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5" y="2204864"/>
            <a:ext cx="3463286" cy="27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14" y="2204864"/>
            <a:ext cx="4215886" cy="27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/>
        </p:nvCxnSpPr>
        <p:spPr>
          <a:xfrm>
            <a:off x="45269" y="1414272"/>
            <a:ext cx="4455294" cy="0"/>
          </a:xfrm>
          <a:prstGeom prst="line">
            <a:avLst/>
          </a:prstGeom>
          <a:ln>
            <a:solidFill>
              <a:srgbClr val="222A3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6631" y="272063"/>
            <a:ext cx="7126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dirty="0" smtClean="0">
                <a:latin typeface="a옛날목욕탕B" panose="02020600000000000000" pitchFamily="18" charset="-127"/>
                <a:ea typeface="a옛날목욕탕B" panose="02020600000000000000" pitchFamily="18" charset="-127"/>
              </a:rPr>
              <a:t>Sport : At Bat &amp; NBA Game Time</a:t>
            </a:r>
          </a:p>
        </p:txBody>
      </p:sp>
      <p:sp>
        <p:nvSpPr>
          <p:cNvPr id="38" name="자유형 37"/>
          <p:cNvSpPr>
            <a:spLocks/>
          </p:cNvSpPr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72000 w 9144000"/>
              <a:gd name="connsiteY0" fmla="*/ 63000 h 6858000"/>
              <a:gd name="connsiteX1" fmla="*/ 72000 w 9144000"/>
              <a:gd name="connsiteY1" fmla="*/ 6795000 h 6858000"/>
              <a:gd name="connsiteX2" fmla="*/ 9072000 w 9144000"/>
              <a:gd name="connsiteY2" fmla="*/ 6795000 h 6858000"/>
              <a:gd name="connsiteX3" fmla="*/ 9072000 w 9144000"/>
              <a:gd name="connsiteY3" fmla="*/ 63000 h 6858000"/>
              <a:gd name="connsiteX4" fmla="*/ 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72000" y="63000"/>
                </a:moveTo>
                <a:lnTo>
                  <a:pt x="72000" y="6795000"/>
                </a:lnTo>
                <a:lnTo>
                  <a:pt x="9072000" y="6795000"/>
                </a:lnTo>
                <a:lnTo>
                  <a:pt x="9072000" y="630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20442" y="966405"/>
            <a:ext cx="6224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스포츠는 더 이상 </a:t>
            </a:r>
            <a:r>
              <a:rPr lang="ko-KR" altLang="en-US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세컨드스크린 없이는 존재하기 힘들다</a:t>
            </a:r>
            <a:r>
              <a:rPr lang="en-US" altLang="ko-KR" sz="1200" dirty="0" smtClean="0"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12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54" y="1989000"/>
            <a:ext cx="3840000" cy="2880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749024" y="5150817"/>
            <a:ext cx="3990536" cy="1075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NBA Game Time</a:t>
            </a:r>
          </a:p>
          <a:p>
            <a:pPr algn="ctr"/>
            <a:endParaRPr lang="en-US" altLang="ko-KR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실시간으로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Player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들의 정보를 보여주고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점수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percentage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와 시각적으로 득점과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실점을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맵핑하여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보여준다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9" y="1978187"/>
            <a:ext cx="3840000" cy="288000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30128" y="5150817"/>
            <a:ext cx="3656835" cy="130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t" anchorCtr="0"/>
          <a:lstStyle/>
          <a:p>
            <a:pPr algn="ctr"/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At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0X10 Bold" panose="020D0604000000000000" pitchFamily="50" charset="-127"/>
                <a:ea typeface="10X10 Bold" panose="020D0604000000000000" pitchFamily="50" charset="-127"/>
              </a:rPr>
              <a:t>Bat</a:t>
            </a:r>
          </a:p>
          <a:p>
            <a:pPr algn="ctr"/>
            <a:endParaRPr lang="en-US" altLang="ko-KR" sz="7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실시간으로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상태를 알려주고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player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카드와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하이라이트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영상을 제공해준다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rPr>
              <a:t>.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1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839</Words>
  <Application>Microsoft Office PowerPoint</Application>
  <PresentationFormat>화면 슬라이드 쇼(4:3)</PresentationFormat>
  <Paragraphs>125</Paragraphs>
  <Slides>19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굴림</vt:lpstr>
      <vt:lpstr>Arial</vt:lpstr>
      <vt:lpstr>10X10 Bold</vt:lpstr>
      <vt:lpstr>a옛날목욕탕L</vt:lpstr>
      <vt:lpstr>맑은 고딕</vt:lpstr>
      <vt:lpstr>나눔명조</vt:lpstr>
      <vt:lpstr>서울남산체 M</vt:lpstr>
      <vt:lpstr>10X10</vt:lpstr>
      <vt:lpstr>a옛날목욕탕B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 hee Lee</dc:creator>
  <cp:lastModifiedBy>se hee Lee</cp:lastModifiedBy>
  <cp:revision>17</cp:revision>
  <dcterms:created xsi:type="dcterms:W3CDTF">2015-06-01T15:42:39Z</dcterms:created>
  <dcterms:modified xsi:type="dcterms:W3CDTF">2015-06-01T17:21:05Z</dcterms:modified>
</cp:coreProperties>
</file>