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3" r:id="rId4"/>
    <p:sldId id="280" r:id="rId5"/>
    <p:sldId id="271" r:id="rId6"/>
    <p:sldId id="293" r:id="rId7"/>
    <p:sldId id="294" r:id="rId8"/>
    <p:sldId id="296" r:id="rId9"/>
    <p:sldId id="274" r:id="rId10"/>
    <p:sldId id="270" r:id="rId11"/>
    <p:sldId id="273" r:id="rId12"/>
    <p:sldId id="275" r:id="rId13"/>
    <p:sldId id="276" r:id="rId14"/>
    <p:sldId id="288" r:id="rId15"/>
    <p:sldId id="290" r:id="rId16"/>
    <p:sldId id="295" r:id="rId17"/>
    <p:sldId id="269" r:id="rId18"/>
  </p:sldIdLst>
  <p:sldSz cx="9144000" cy="6858000" type="screen4x3"/>
  <p:notesSz cx="6858000" cy="9144000"/>
  <p:embeddedFontLst>
    <p:embeddedFont>
      <p:font typeface="맑은 고딕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E00"/>
    <a:srgbClr val="FFC90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2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944" y="-444"/>
      </p:cViewPr>
      <p:guideLst>
        <p:guide orient="horz" pos="2092"/>
        <p:guide pos="2880"/>
        <p:guide pos="13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effectLst>
              <a:outerShdw blurRad="50800" dist="50800" dir="2280000" sx="95000" sy="95000" algn="ctr" rotWithShape="0">
                <a:srgbClr val="000000">
                  <a:alpha val="25000"/>
                </a:srgbClr>
              </a:outerShdw>
            </a:effectLst>
          </c:spPr>
          <c:dPt>
            <c:idx val="0"/>
            <c:bubble3D val="0"/>
            <c:spPr>
              <a:solidFill>
                <a:srgbClr val="F2BE00"/>
              </a:solidFill>
              <a:effectLst>
                <a:outerShdw blurRad="50800" dist="50800" dir="2280000" sx="95000" sy="95000" algn="ctr" rotWithShape="0">
                  <a:srgbClr val="000000">
                    <a:alpha val="25000"/>
                  </a:srgbClr>
                </a:outerShdw>
              </a:effectLst>
            </c:spPr>
          </c:dPt>
          <c:dPt>
            <c:idx val="1"/>
            <c:bubble3D val="0"/>
            <c:explosion val="14"/>
            <c:spPr>
              <a:solidFill>
                <a:schemeClr val="bg1">
                  <a:lumMod val="75000"/>
                </a:schemeClr>
              </a:solidFill>
              <a:effectLst>
                <a:outerShdw blurRad="50800" dist="50800" dir="2280000" sx="95000" sy="95000" algn="ctr" rotWithShape="0">
                  <a:srgbClr val="000000">
                    <a:alpha val="25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0041994750654"/>
          <c:y val="3.7174742952751777E-2"/>
          <c:w val="0.72266624671916013"/>
          <c:h val="0.96282525704724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2"/>
              </a:solidFill>
              <a:effectLst>
                <a:outerShdw blurRad="50800" dist="50800" dir="5400000" sx="99000" sy="99000" algn="ctr" rotWithShape="0">
                  <a:srgbClr val="000000">
                    <a:alpha val="14000"/>
                  </a:srgbClr>
                </a:outerShdw>
              </a:effectLst>
            </c:spPr>
          </c:dPt>
          <c:dPt>
            <c:idx val="1"/>
            <c:bubble3D val="0"/>
            <c:explosion val="29"/>
            <c:spPr>
              <a:solidFill>
                <a:srgbClr val="F2BE00"/>
              </a:solidFill>
            </c:spPr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8162929844171"/>
          <c:y val="0"/>
          <c:w val="0.62569023650585465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2BE00"/>
            </a:solidFill>
            <a:effectLst>
              <a:outerShdw blurRad="50800" dist="50800" dir="3480000" sx="102000" sy="102000" algn="ctr" rotWithShape="0">
                <a:srgbClr val="000000">
                  <a:alpha val="8000"/>
                </a:srgbClr>
              </a:outerShdw>
            </a:effectLst>
          </c:spPr>
          <c:explosion val="25"/>
          <c:dPt>
            <c:idx val="0"/>
            <c:bubble3D val="0"/>
            <c:explosion val="0"/>
            <c:spPr>
              <a:solidFill>
                <a:schemeClr val="accent2"/>
              </a:solidFill>
              <a:effectLst>
                <a:outerShdw blurRad="50800" dist="50800" dir="3480000" sx="102000" sy="102000" algn="ctr" rotWithShape="0">
                  <a:srgbClr val="000000">
                    <a:alpha val="8000"/>
                  </a:srgbClr>
                </a:outerShdw>
              </a:effectLst>
            </c:spPr>
          </c:dPt>
          <c:dPt>
            <c:idx val="1"/>
            <c:bubble3D val="0"/>
            <c:explosion val="8"/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59495760657356E-2"/>
          <c:y val="0"/>
          <c:w val="0.77851851558061291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21540000" sx="97000" sy="97000" algn="ctr" rotWithShape="0">
                <a:srgbClr val="000000">
                  <a:alpha val="15000"/>
                </a:srgbClr>
              </a:outerShdw>
            </a:effectLst>
          </c:spPr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20"/>
            <c:spPr>
              <a:solidFill>
                <a:srgbClr val="F2BE00"/>
              </a:solidFill>
              <a:effectLst>
                <a:outerShdw blurRad="50800" dist="50800" dir="21540000" sx="97000" sy="97000" algn="ctr" rotWithShape="0">
                  <a:srgbClr val="000000">
                    <a:alpha val="15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91C5-AFDE-4534-8D5D-CD91EC78AC55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A6501-C0B3-46C4-A77C-CCA0ECAD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4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415429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6914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1747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7956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9043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517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7832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8798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3244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09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182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BB7C-ED8A-4757-AD83-71D1217BD5FA}" type="datetimeFigureOut">
              <a:rPr lang="ko-KR" altLang="en-US" smtClean="0"/>
              <a:pPr/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7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95083" y="2649592"/>
            <a:ext cx="27267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MEDIA PLAN</a:t>
            </a:r>
            <a:endParaRPr lang="ko-KR" altLang="en-US" sz="2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88672" y="2649593"/>
            <a:ext cx="0" cy="1558817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983454" y="2660610"/>
            <a:ext cx="0" cy="1558817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970071" y="2638878"/>
            <a:ext cx="947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한주희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김준수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이진원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김호진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89642" y="2947140"/>
            <a:ext cx="3184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TV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984201" y="3462400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2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8064" y="442663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Social TV Guide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정의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500" y="2003132"/>
            <a:ext cx="70232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  <a:p>
            <a:r>
              <a:rPr lang="en-US" altLang="ko-KR" sz="2500" b="1" dirty="0" smtClean="0"/>
              <a:t>Social TV Guide</a:t>
            </a:r>
            <a:r>
              <a:rPr lang="ko-KR" altLang="ko-KR" sz="2500" b="1" dirty="0" smtClean="0"/>
              <a:t> </a:t>
            </a:r>
            <a:endParaRPr lang="en-US" altLang="ko-KR" sz="2500" b="1" dirty="0" smtClean="0"/>
          </a:p>
          <a:p>
            <a:endParaRPr lang="en-US" altLang="ko-KR" sz="2500" b="1" dirty="0" smtClean="0"/>
          </a:p>
          <a:p>
            <a:endParaRPr lang="en-US" altLang="ko-KR" sz="2500" b="1" dirty="0" smtClean="0"/>
          </a:p>
          <a:p>
            <a:pPr marL="457200" indent="-457200">
              <a:buAutoNum type="arabicPeriod"/>
            </a:pPr>
            <a:r>
              <a:rPr lang="ko-KR" altLang="en-US" sz="2000" dirty="0" smtClean="0"/>
              <a:t>선택한 채널 정보제시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endParaRPr lang="en-US" altLang="ko-KR" sz="2000" b="1" dirty="0" smtClean="0"/>
          </a:p>
          <a:p>
            <a:pPr marL="457200" indent="-457200"/>
            <a:r>
              <a:rPr lang="en-US" altLang="ko-KR" sz="2000" dirty="0" smtClean="0"/>
              <a:t>2.   SNS</a:t>
            </a:r>
            <a:r>
              <a:rPr lang="ko-KR" altLang="en-US" sz="2000" dirty="0" smtClean="0"/>
              <a:t>를 통한 사용자간의 상호작용의 지표제시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500" b="1" dirty="0" smtClean="0"/>
              <a:t/>
            </a:r>
            <a:br>
              <a:rPr lang="en-US" altLang="ko-KR" sz="2500" b="1" dirty="0" smtClean="0"/>
            </a:br>
            <a:endParaRPr lang="en-US" altLang="ko-KR" dirty="0" smtClean="0"/>
          </a:p>
        </p:txBody>
      </p:sp>
      <p:sp>
        <p:nvSpPr>
          <p:cNvPr id="8" name="타원 7"/>
          <p:cNvSpPr/>
          <p:nvPr/>
        </p:nvSpPr>
        <p:spPr>
          <a:xfrm>
            <a:off x="1224147" y="2689180"/>
            <a:ext cx="64565" cy="59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037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Social TV Guide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93203" y="1669188"/>
            <a:ext cx="63656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GetGlue</a:t>
            </a:r>
            <a:r>
              <a:rPr kumimoji="1"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HD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</a:t>
            </a:r>
            <a:r>
              <a:rPr kumimoji="1" lang="en-US" altLang="ko-KR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좋아하는 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TV</a:t>
            </a:r>
            <a:r>
              <a:rPr kumimoji="1" lang="ko-KR" altLang="en-US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프로그램에 대해 공통 관심사를 가진</a:t>
            </a:r>
            <a:endParaRPr kumimoji="1" lang="en-US" altLang="ko-KR" sz="1600" b="0" i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800" b="0" i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사람들과 이야기하며 </a:t>
            </a:r>
            <a:r>
              <a:rPr kumimoji="1"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정보를</a:t>
            </a:r>
            <a:r>
              <a:rPr kumimoji="1" lang="ko-KR" altLang="en-US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공유</a:t>
            </a:r>
            <a:r>
              <a:rPr kumimoji="1" lang="ko-KR" altLang="en-US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하는 서비스</a:t>
            </a:r>
            <a:r>
              <a:rPr kumimoji="1" lang="en-US" altLang="ko-KR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800" b="0" i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개인화된 </a:t>
            </a:r>
            <a:r>
              <a:rPr kumimoji="1" lang="ko-KR" altLang="en-US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프로그램 가이드로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ko-KR" sz="1600" dirty="0" smtClean="0"/>
              <a:t>각종</a:t>
            </a:r>
            <a:r>
              <a:rPr lang="en-US" altLang="ko-KR" sz="1600" dirty="0" smtClean="0"/>
              <a:t> Twitter, </a:t>
            </a:r>
            <a:r>
              <a:rPr lang="en-US" altLang="ko-KR" sz="1600" dirty="0" err="1" smtClean="0"/>
              <a:t>Facebook</a:t>
            </a:r>
            <a:r>
              <a:rPr lang="en-US" altLang="ko-KR" sz="1600" dirty="0" smtClean="0"/>
              <a:t> </a:t>
            </a:r>
            <a:r>
              <a:rPr lang="ko-KR" altLang="ko-KR" sz="1600" dirty="0" smtClean="0"/>
              <a:t>등</a:t>
            </a:r>
            <a:r>
              <a:rPr lang="en-US" altLang="ko-KR" sz="16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SNS</a:t>
            </a:r>
            <a:r>
              <a:rPr lang="ko-KR" altLang="ko-KR" sz="1600" dirty="0" smtClean="0"/>
              <a:t>와의 연동이 가능한 </a:t>
            </a:r>
            <a:r>
              <a:rPr lang="ko-KR" altLang="ko-KR" sz="1600" dirty="0" err="1" smtClean="0"/>
              <a:t>소셜</a:t>
            </a:r>
            <a:r>
              <a:rPr lang="ko-KR" altLang="ko-KR" sz="1600" dirty="0" smtClean="0"/>
              <a:t> 매체이다</a:t>
            </a:r>
            <a:r>
              <a:rPr lang="en-US" altLang="ko-KR" sz="1600" dirty="0" smtClean="0"/>
              <a:t>. 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3" name="그림 22" descr="겟글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792" y="4245106"/>
            <a:ext cx="3790253" cy="21667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8978" y="5332163"/>
            <a:ext cx="128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        → </a:t>
            </a:r>
            <a:r>
              <a:rPr kumimoji="1" lang="en-US" altLang="ko-KR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Getglue</a:t>
            </a:r>
            <a:r>
              <a:rPr kumimoji="1" lang="en-US" altLang="ko-KR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실행 장면</a:t>
            </a:r>
            <a:endParaRPr lang="ko-KR" altLang="en-US" dirty="0"/>
          </a:p>
        </p:txBody>
      </p:sp>
      <p:pic>
        <p:nvPicPr>
          <p:cNvPr id="26" name="그림 25" descr="G2G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399" y="3371161"/>
            <a:ext cx="2226002" cy="30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037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Social TV Guide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93203" y="1612181"/>
            <a:ext cx="55419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Buddy TV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</a:t>
            </a:r>
            <a:r>
              <a:rPr kumimoji="1" lang="en-US" altLang="ko-KR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dirty="0" smtClean="0"/>
              <a:t>TV</a:t>
            </a:r>
            <a:r>
              <a:rPr lang="ko-KR" altLang="ko-KR" sz="1600" dirty="0" smtClean="0"/>
              <a:t>프로그램 및 스포츠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ko-KR" sz="1600" dirty="0" smtClean="0"/>
              <a:t>이벤트에 대한 내용생성과 엔터테인먼트 기반의 웹</a:t>
            </a:r>
            <a:r>
              <a:rPr lang="en-US" altLang="ko-KR" sz="1600" dirty="0" smtClean="0"/>
              <a:t>&amp;</a:t>
            </a:r>
            <a:r>
              <a:rPr lang="ko-KR" altLang="en-US" sz="1600" dirty="0" err="1" smtClean="0"/>
              <a:t>어플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 smtClean="0"/>
              <a:t>마찬가지로 </a:t>
            </a:r>
            <a:r>
              <a:rPr lang="ko-KR" altLang="en-US" sz="1600" b="1" dirty="0" smtClean="0"/>
              <a:t>프로그램 정보를 공유</a:t>
            </a:r>
            <a:r>
              <a:rPr lang="ko-KR" altLang="en-US" sz="1600" dirty="0" smtClean="0"/>
              <a:t>하거나 의견을 나누는 등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 smtClean="0"/>
              <a:t>능동적으로 </a:t>
            </a:r>
            <a:r>
              <a:rPr lang="en-US" altLang="ko-KR" sz="1600" dirty="0" smtClean="0"/>
              <a:t>TV</a:t>
            </a:r>
            <a:r>
              <a:rPr lang="ko-KR" altLang="en-US" sz="1600" dirty="0" smtClean="0"/>
              <a:t>를 시청한다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" name="그림 9" descr="G2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8028" y="3481789"/>
            <a:ext cx="6019800" cy="278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133857"/>
            <a:ext cx="1927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        → </a:t>
            </a:r>
            <a:r>
              <a:rPr kumimoji="1" lang="en-US" altLang="ko-KR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buddy </a:t>
            </a:r>
            <a:r>
              <a:rPr kumimoji="1" lang="en-US" altLang="ko-KR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tv</a:t>
            </a:r>
            <a:endParaRPr kumimoji="1" lang="en-US" altLang="ko-KR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r"/>
            <a:r>
              <a:rPr lang="ko-KR" altLang="en-US" dirty="0" smtClean="0"/>
              <a:t>친구 초대하는 장면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037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Social TV Guide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93203" y="1627514"/>
            <a:ext cx="630685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INtoNow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</a:t>
            </a:r>
            <a:r>
              <a:rPr kumimoji="1" lang="en-US" altLang="ko-KR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dirty="0" err="1" smtClean="0"/>
              <a:t>IntoNow</a:t>
            </a:r>
            <a:r>
              <a:rPr lang="ko-KR" altLang="ko-KR" sz="1600" dirty="0" smtClean="0"/>
              <a:t>는</a:t>
            </a:r>
            <a:r>
              <a:rPr lang="en-US" altLang="ko-KR" sz="1600" dirty="0" smtClean="0"/>
              <a:t> Sound Print</a:t>
            </a:r>
            <a:r>
              <a:rPr lang="ko-KR" altLang="ko-KR" sz="1600" dirty="0" smtClean="0"/>
              <a:t>라는 기술을 통해</a:t>
            </a:r>
            <a:r>
              <a:rPr lang="en-US" altLang="ko-KR" sz="1600" dirty="0" smtClean="0"/>
              <a:t> </a:t>
            </a:r>
            <a:r>
              <a:rPr lang="ko-KR" altLang="ko-KR" sz="1600" dirty="0" smtClean="0"/>
              <a:t>시청 중인</a:t>
            </a:r>
            <a:r>
              <a:rPr lang="en-US" altLang="ko-KR" sz="16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TV </a:t>
            </a:r>
            <a:r>
              <a:rPr lang="ko-KR" altLang="ko-KR" sz="1600" dirty="0" smtClean="0"/>
              <a:t>프로그램의 소리를 감지하여 해당 프로그램에 자동적으로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ko-KR" sz="1600" dirty="0" smtClean="0"/>
              <a:t>체크인할 수 있는 기능을 제공한다</a:t>
            </a:r>
            <a:r>
              <a:rPr lang="en-US" altLang="ko-KR" sz="1600" dirty="0" smtClean="0"/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ko-KR" sz="1600" dirty="0" smtClean="0"/>
              <a:t>또한</a:t>
            </a:r>
            <a:r>
              <a:rPr lang="en-US" altLang="ko-KR" sz="1600" dirty="0" smtClean="0"/>
              <a:t> Twitter</a:t>
            </a:r>
            <a:r>
              <a:rPr lang="ko-KR" altLang="ko-KR" sz="1600" dirty="0" smtClean="0"/>
              <a:t>와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Facebook</a:t>
            </a:r>
            <a:r>
              <a:rPr lang="ko-KR" altLang="ko-KR" sz="1600" dirty="0" smtClean="0"/>
              <a:t>을 통해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IntoNow</a:t>
            </a:r>
            <a:r>
              <a:rPr lang="ko-KR" altLang="ko-KR" sz="1600" dirty="0" smtClean="0"/>
              <a:t>를 사용하는 친구를 </a:t>
            </a:r>
            <a:endParaRPr lang="en-US" altLang="ko-KR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ko-KR" sz="1600" dirty="0" smtClean="0"/>
              <a:t>자동으로 추가하고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IntoNow</a:t>
            </a:r>
            <a:r>
              <a:rPr lang="ko-KR" altLang="ko-KR" sz="1600" dirty="0" smtClean="0"/>
              <a:t>에서 작성한 내용을</a:t>
            </a:r>
            <a:r>
              <a:rPr lang="en-US" altLang="ko-KR" sz="16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err="1" smtClean="0"/>
              <a:t>Facebook</a:t>
            </a:r>
            <a:r>
              <a:rPr lang="ko-KR" altLang="ko-KR" sz="1600" dirty="0" smtClean="0"/>
              <a:t>이나</a:t>
            </a:r>
            <a:r>
              <a:rPr lang="en-US" altLang="ko-KR" sz="1600" dirty="0" smtClean="0"/>
              <a:t> Twitter</a:t>
            </a:r>
            <a:r>
              <a:rPr lang="ko-KR" altLang="ko-KR" sz="1600" dirty="0" smtClean="0"/>
              <a:t>에도 연동이 가능하도록 하였다</a:t>
            </a:r>
            <a:r>
              <a:rPr lang="en-US" altLang="ko-KR" sz="1600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33857"/>
            <a:ext cx="1927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        → </a:t>
            </a:r>
            <a:r>
              <a:rPr kumimoji="1" lang="en-US" altLang="ko-KR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INtoNow</a:t>
            </a:r>
            <a:endParaRPr kumimoji="1" lang="en-US" altLang="ko-KR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r"/>
            <a:r>
              <a:rPr lang="ko-KR" altLang="en-US" dirty="0" smtClean="0"/>
              <a:t>의견 공유하는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장면</a:t>
            </a:r>
            <a:endParaRPr lang="ko-KR" altLang="en-US" dirty="0"/>
          </a:p>
        </p:txBody>
      </p:sp>
      <p:pic>
        <p:nvPicPr>
          <p:cNvPr id="14" name="그림 13" descr="TheLeague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4076700"/>
            <a:ext cx="3171825" cy="2378869"/>
          </a:xfrm>
          <a:prstGeom prst="rect">
            <a:avLst/>
          </a:prstGeom>
        </p:spPr>
      </p:pic>
      <p:pic>
        <p:nvPicPr>
          <p:cNvPr id="16" name="그림 15" descr="intonowab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637" y="4076700"/>
            <a:ext cx="3295952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037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Social TV Guide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83678" y="1603160"/>
            <a:ext cx="696575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TV FEED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 </a:t>
            </a:r>
            <a:r>
              <a:rPr lang="ko-KR" altLang="en-US" sz="1600" dirty="0" smtClean="0"/>
              <a:t>사용자가 좋아하는 </a:t>
            </a:r>
            <a:r>
              <a:rPr lang="en-US" altLang="ko-KR" sz="1600" dirty="0" smtClean="0"/>
              <a:t>TV </a:t>
            </a:r>
            <a:r>
              <a:rPr lang="ko-KR" altLang="en-US" sz="1600" dirty="0" smtClean="0"/>
              <a:t>프로그램에 맞춰서 사진과</a:t>
            </a:r>
            <a:endParaRPr lang="en-US" altLang="ko-KR" sz="1600" dirty="0" smtClean="0"/>
          </a:p>
          <a:p>
            <a:endParaRPr lang="en-US" altLang="ko-KR" sz="800" dirty="0" smtClean="0"/>
          </a:p>
          <a:p>
            <a:r>
              <a:rPr lang="ko-KR" altLang="en-US" sz="1600" dirty="0" smtClean="0"/>
              <a:t>영상으로 된 </a:t>
            </a:r>
            <a:r>
              <a:rPr lang="en-US" altLang="ko-KR" sz="1600" dirty="0" smtClean="0"/>
              <a:t>TV </a:t>
            </a:r>
            <a:r>
              <a:rPr lang="ko-KR" altLang="en-US" sz="1600" dirty="0" smtClean="0"/>
              <a:t>프로그램 피드백을 받는다</a:t>
            </a:r>
            <a:r>
              <a:rPr lang="en-US" altLang="ko-KR" dirty="0" smtClean="0"/>
              <a:t>. </a:t>
            </a:r>
          </a:p>
          <a:p>
            <a:endParaRPr lang="en-US" altLang="ko-KR" sz="800" dirty="0" smtClean="0"/>
          </a:p>
          <a:p>
            <a:r>
              <a:rPr lang="ko-KR" altLang="en-US" sz="1600" dirty="0" smtClean="0"/>
              <a:t>새로운 에피소드가 올라올 때 </a:t>
            </a:r>
            <a:r>
              <a:rPr lang="ko-KR" altLang="en-US" sz="1600" dirty="0" err="1" smtClean="0"/>
              <a:t>푸시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알람</a:t>
            </a:r>
            <a:r>
              <a:rPr lang="ko-KR" altLang="en-US" sz="1600" dirty="0" smtClean="0"/>
              <a:t> 기능이 있다</a:t>
            </a:r>
            <a:r>
              <a:rPr lang="en-US" altLang="ko-KR" sz="1600" dirty="0" smtClean="0"/>
              <a:t>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C000"/>
                </a:solidFill>
              </a:rPr>
              <a:t>WHAT'S NEW ON TV </a:t>
            </a:r>
            <a:r>
              <a:rPr lang="en-US" altLang="ko-KR" b="1" dirty="0" smtClean="0"/>
              <a:t>: </a:t>
            </a:r>
            <a:r>
              <a:rPr lang="ko-KR" altLang="en-US" sz="1600" dirty="0" smtClean="0"/>
              <a:t>이번 주에 새롭게 방영하는 </a:t>
            </a:r>
            <a:endParaRPr lang="en-US" altLang="ko-KR" sz="1600" dirty="0" smtClean="0"/>
          </a:p>
          <a:p>
            <a:endParaRPr lang="en-US" altLang="ko-KR" sz="800" dirty="0" smtClean="0"/>
          </a:p>
          <a:p>
            <a:r>
              <a:rPr lang="ko-KR" altLang="en-US" sz="1600" dirty="0" err="1" smtClean="0"/>
              <a:t>티비</a:t>
            </a:r>
            <a:r>
              <a:rPr lang="ko-KR" altLang="en-US" sz="1600" dirty="0" smtClean="0"/>
              <a:t> 프로그램은 무엇인지 알려준다</a:t>
            </a:r>
            <a:r>
              <a:rPr lang="en-US" altLang="ko-KR" sz="16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C000"/>
                </a:solidFill>
              </a:rPr>
              <a:t>SOCIAL DISCOVERY </a:t>
            </a:r>
            <a:r>
              <a:rPr lang="en-US" altLang="ko-KR" b="1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sz="1600" dirty="0" smtClean="0"/>
              <a:t>사용자의 </a:t>
            </a:r>
            <a:r>
              <a:rPr lang="ko-KR" altLang="en-US" sz="1600" dirty="0" err="1" smtClean="0"/>
              <a:t>페이스북</a:t>
            </a:r>
            <a:r>
              <a:rPr lang="ko-KR" altLang="en-US" sz="1600" dirty="0" smtClean="0"/>
              <a:t> 친구들은 어떤 </a:t>
            </a:r>
            <a:r>
              <a:rPr lang="en-US" altLang="ko-KR" sz="1600" dirty="0" smtClean="0"/>
              <a:t>TV</a:t>
            </a:r>
          </a:p>
          <a:p>
            <a:endParaRPr lang="en-US" altLang="ko-KR" sz="800" dirty="0" smtClean="0"/>
          </a:p>
          <a:p>
            <a:r>
              <a:rPr lang="ko-KR" altLang="en-US" sz="1600" dirty="0" smtClean="0"/>
              <a:t>프로그램을 시청하는지 알려준다</a:t>
            </a:r>
            <a:r>
              <a:rPr lang="en-US" altLang="ko-KR" sz="1600" dirty="0" smtClean="0"/>
              <a:t>.</a:t>
            </a:r>
          </a:p>
          <a:p>
            <a:endParaRPr lang="en-US" altLang="ko-KR" sz="800" dirty="0" smtClean="0"/>
          </a:p>
          <a:p>
            <a:r>
              <a:rPr lang="ko-KR" altLang="en-US" sz="1600" dirty="0" smtClean="0"/>
              <a:t>또 자신이 관심 있는 </a:t>
            </a:r>
            <a:r>
              <a:rPr lang="en-US" altLang="ko-KR" sz="1600" dirty="0" smtClean="0"/>
              <a:t>TV</a:t>
            </a:r>
            <a:r>
              <a:rPr lang="ko-KR" altLang="en-US" sz="1600" dirty="0" smtClean="0"/>
              <a:t> 프로그램 목록과 친구들의 </a:t>
            </a:r>
            <a:r>
              <a:rPr lang="en-US" altLang="ko-KR" sz="1600" dirty="0" smtClean="0"/>
              <a:t>TV</a:t>
            </a:r>
            <a:r>
              <a:rPr lang="ko-KR" altLang="en-US" sz="1600" dirty="0" smtClean="0"/>
              <a:t> 프로그램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sz="800" dirty="0" smtClean="0"/>
          </a:p>
          <a:p>
            <a:r>
              <a:rPr lang="ko-KR" altLang="en-US" sz="1600" dirty="0" smtClean="0"/>
              <a:t>목록을 비교해준다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9456" y="451105"/>
            <a:ext cx="19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전망</a:t>
            </a: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41453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45885" y="1685123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OF</a:t>
            </a:r>
          </a:p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6585" y="1596609"/>
            <a:ext cx="6827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r>
              <a:rPr lang="en-US" altLang="ko-KR" sz="2200" b="1" dirty="0" smtClean="0">
                <a:solidFill>
                  <a:srgbClr val="FFC000"/>
                </a:solidFill>
              </a:rPr>
              <a:t>Social TV </a:t>
            </a:r>
            <a:r>
              <a:rPr lang="ko-KR" altLang="en-US" sz="2200" b="1" dirty="0" smtClean="0">
                <a:solidFill>
                  <a:srgbClr val="FFC000"/>
                </a:solidFill>
              </a:rPr>
              <a:t>투자는 증가 할 것이다</a:t>
            </a:r>
            <a:r>
              <a:rPr lang="en-US" altLang="ko-KR" sz="2200" b="1" dirty="0" smtClean="0"/>
              <a:t> </a:t>
            </a:r>
            <a:r>
              <a:rPr lang="en-US" altLang="ko-KR" sz="2200" dirty="0" smtClean="0"/>
              <a:t>:</a:t>
            </a:r>
          </a:p>
          <a:p>
            <a:pPr marL="342900" indent="-342900" fontAlgn="base"/>
            <a:r>
              <a:rPr lang="en-US" altLang="ko-KR" dirty="0" smtClean="0"/>
              <a:t>	</a:t>
            </a:r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Social TV</a:t>
            </a:r>
            <a:r>
              <a:rPr lang="ko-KR" altLang="en-US" dirty="0" smtClean="0"/>
              <a:t>에 대한 인지도 상승 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</a:t>
            </a:r>
            <a:r>
              <a:rPr lang="ko-KR" altLang="en-US" dirty="0" smtClean="0"/>
              <a:t>발 빠른 기업들의 </a:t>
            </a:r>
            <a:r>
              <a:rPr lang="ko-KR" altLang="en-US" dirty="0" err="1" smtClean="0"/>
              <a:t>소셜티비</a:t>
            </a:r>
            <a:r>
              <a:rPr lang="ko-KR" altLang="en-US" dirty="0" smtClean="0"/>
              <a:t> 투자 움직임이 확인</a:t>
            </a:r>
            <a:r>
              <a:rPr lang="en-US" altLang="ko-KR" dirty="0" smtClean="0"/>
              <a:t> </a:t>
            </a:r>
          </a:p>
          <a:p>
            <a:pPr marL="342900" indent="-342900" fontAlgn="base"/>
            <a:r>
              <a:rPr lang="en-US" altLang="ko-KR" dirty="0"/>
              <a:t>	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Yahoo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IntoNow</a:t>
            </a:r>
            <a:r>
              <a:rPr lang="ko-KR" altLang="en-US" dirty="0" smtClean="0"/>
              <a:t> 인수</a:t>
            </a:r>
            <a:endParaRPr lang="en-US" altLang="ko-KR" dirty="0" smtClean="0"/>
          </a:p>
          <a:p>
            <a:pPr marL="342900" indent="-342900" fontAlgn="base"/>
            <a:endParaRPr lang="en-US" altLang="ko-KR" sz="2200" b="1" dirty="0" smtClean="0">
              <a:solidFill>
                <a:srgbClr val="FFC000"/>
              </a:solidFill>
            </a:endParaRPr>
          </a:p>
          <a:p>
            <a:pPr marL="342900" indent="-342900" fontAlgn="base"/>
            <a:r>
              <a:rPr lang="en-US" altLang="ko-KR" sz="2200" b="1" dirty="0" smtClean="0">
                <a:solidFill>
                  <a:srgbClr val="FFC000"/>
                </a:solidFill>
              </a:rPr>
              <a:t>TV</a:t>
            </a:r>
            <a:r>
              <a:rPr lang="ko-KR" altLang="en-US" sz="2200" b="1" dirty="0" smtClean="0">
                <a:solidFill>
                  <a:srgbClr val="FFC000"/>
                </a:solidFill>
              </a:rPr>
              <a:t>시청률은 </a:t>
            </a:r>
            <a:r>
              <a:rPr lang="en-US" altLang="ko-KR" sz="2200" b="1" dirty="0" smtClean="0">
                <a:solidFill>
                  <a:srgbClr val="FFC000"/>
                </a:solidFill>
              </a:rPr>
              <a:t>Social TV </a:t>
            </a:r>
            <a:r>
              <a:rPr lang="ko-KR" altLang="en-US" sz="2200" b="1" dirty="0" smtClean="0">
                <a:solidFill>
                  <a:srgbClr val="FFC000"/>
                </a:solidFill>
              </a:rPr>
              <a:t>시청률로 대체 될 것이다 </a:t>
            </a:r>
            <a:r>
              <a:rPr lang="en-US" altLang="ko-KR" sz="2200" dirty="0" smtClean="0"/>
              <a:t>:</a:t>
            </a:r>
            <a:endParaRPr lang="en-US" altLang="ko-KR" sz="2200" b="1" dirty="0" smtClean="0"/>
          </a:p>
          <a:p>
            <a:pPr marL="342900" indent="-342900" fontAlgn="base"/>
            <a:r>
              <a:rPr lang="en-US" altLang="ko-KR" dirty="0" smtClean="0"/>
              <a:t>    </a:t>
            </a:r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Nielsen Media Research</a:t>
            </a:r>
            <a:r>
              <a:rPr lang="ko-KR" altLang="en-US" dirty="0" smtClean="0"/>
              <a:t>의 논문 발표</a:t>
            </a:r>
            <a:r>
              <a:rPr lang="en-US" altLang="ko-KR" dirty="0" smtClean="0"/>
              <a:t> </a:t>
            </a:r>
          </a:p>
          <a:p>
            <a:pPr marL="342900" indent="-342900" fontAlgn="base"/>
            <a:r>
              <a:rPr lang="en-US" altLang="ko-KR" dirty="0"/>
              <a:t>	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 smtClean="0"/>
              <a:t>	· Social TV </a:t>
            </a:r>
            <a:r>
              <a:rPr lang="ko-KR" altLang="en-US" dirty="0" smtClean="0"/>
              <a:t>시청률 데이터 취합 회사들이 각광받음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</a:t>
            </a:r>
            <a:r>
              <a:rPr lang="ko-KR" altLang="en-US" dirty="0" smtClean="0"/>
              <a:t>해외의 </a:t>
            </a:r>
            <a:r>
              <a:rPr lang="ko-KR" altLang="en-US" dirty="0" err="1" smtClean="0"/>
              <a:t>트렌드알</a:t>
            </a:r>
            <a:r>
              <a:rPr lang="en-US" altLang="ko-KR" dirty="0" smtClean="0"/>
              <a:t>TV, </a:t>
            </a:r>
            <a:r>
              <a:rPr lang="ko-KR" altLang="en-US" dirty="0" smtClean="0"/>
              <a:t>국내의 </a:t>
            </a:r>
            <a:r>
              <a:rPr lang="en-US" altLang="ko-KR" dirty="0" smtClean="0"/>
              <a:t>TV</a:t>
            </a:r>
            <a:r>
              <a:rPr lang="ko-KR" altLang="en-US" dirty="0" err="1" smtClean="0"/>
              <a:t>토커스를</a:t>
            </a:r>
            <a:r>
              <a:rPr lang="ko-KR" altLang="en-US" dirty="0" smtClean="0"/>
              <a:t> 중심으로 </a:t>
            </a:r>
            <a:r>
              <a:rPr lang="en-US" altLang="ko-KR" dirty="0" smtClean="0"/>
              <a:t>Social TV </a:t>
            </a:r>
            <a:r>
              <a:rPr lang="ko-KR" altLang="en-US" dirty="0" smtClean="0"/>
              <a:t>시청률과 관련된 서비스출시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9456" y="451105"/>
            <a:ext cx="19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전망</a:t>
            </a: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968870" y="841453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45885" y="1685123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OF</a:t>
            </a:r>
          </a:p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6585" y="1596609"/>
            <a:ext cx="68275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r>
              <a:rPr lang="ko-KR" altLang="en-US" sz="2200" b="1" dirty="0" smtClean="0">
                <a:solidFill>
                  <a:srgbClr val="FFC000"/>
                </a:solidFill>
              </a:rPr>
              <a:t>표준화된 </a:t>
            </a:r>
            <a:r>
              <a:rPr lang="en-US" altLang="ko-KR" sz="2200" b="1" dirty="0" smtClean="0">
                <a:solidFill>
                  <a:srgbClr val="FFC000"/>
                </a:solidFill>
              </a:rPr>
              <a:t>Social TV</a:t>
            </a:r>
            <a:r>
              <a:rPr lang="ko-KR" altLang="en-US" sz="2200" b="1" dirty="0" smtClean="0">
                <a:solidFill>
                  <a:srgbClr val="FFC000"/>
                </a:solidFill>
              </a:rPr>
              <a:t>가 나올 것이다 </a:t>
            </a:r>
            <a:r>
              <a:rPr lang="en-US" altLang="ko-KR" sz="2200" dirty="0" smtClean="0"/>
              <a:t>:</a:t>
            </a:r>
            <a:endParaRPr lang="en-US" altLang="ko-KR" sz="2200" dirty="0" smtClean="0">
              <a:solidFill>
                <a:srgbClr val="FFC000"/>
              </a:solidFill>
            </a:endParaRPr>
          </a:p>
          <a:p>
            <a:pPr marL="342900" indent="-342900" fontAlgn="base"/>
            <a:r>
              <a:rPr lang="en-US" altLang="ko-KR" dirty="0"/>
              <a:t> </a:t>
            </a:r>
            <a:r>
              <a:rPr lang="en-US" altLang="ko-KR" dirty="0" smtClean="0"/>
              <a:t>	</a:t>
            </a:r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</a:t>
            </a:r>
            <a:r>
              <a:rPr lang="ko-KR" altLang="en-US" dirty="0" smtClean="0"/>
              <a:t>국내의 방송국과 케이블업체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포털사이트에서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Social TV</a:t>
            </a:r>
            <a:r>
              <a:rPr lang="ko-KR" altLang="en-US" dirty="0" smtClean="0"/>
              <a:t>관련 서비스 출시</a:t>
            </a:r>
            <a:r>
              <a:rPr lang="en-US" altLang="ko-KR" dirty="0" smtClean="0"/>
              <a:t> </a:t>
            </a:r>
          </a:p>
          <a:p>
            <a:pPr marL="342900" indent="-342900" fontAlgn="base"/>
            <a:endParaRPr lang="en-US" altLang="ko-KR" dirty="0" smtClean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일정 수준 이상의 이용자 규모가 필요</a:t>
            </a:r>
            <a:endParaRPr lang="en-US" altLang="ko-KR" dirty="0" smtClean="0"/>
          </a:p>
          <a:p>
            <a:pPr marL="342900" indent="-342900" fontAlgn="base"/>
            <a:endParaRPr lang="en-US" altLang="ko-KR" dirty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</a:t>
            </a:r>
            <a:r>
              <a:rPr lang="ko-KR" altLang="en-US" dirty="0" smtClean="0"/>
              <a:t>방송국과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업체들을 만족시킬 통합 </a:t>
            </a:r>
            <a:r>
              <a:rPr lang="en-US" altLang="ko-KR" dirty="0" smtClean="0"/>
              <a:t>Social TV </a:t>
            </a:r>
            <a:r>
              <a:rPr lang="ko-KR" altLang="en-US" dirty="0" smtClean="0"/>
              <a:t>서비스 출시가 절실</a:t>
            </a:r>
            <a:endParaRPr lang="en-US" altLang="ko-KR" dirty="0" smtClean="0"/>
          </a:p>
          <a:p>
            <a:pPr marL="342900" indent="-342900" fontAlgn="base"/>
            <a:endParaRPr lang="en-US" altLang="ko-KR" sz="2400" dirty="0" smtClean="0">
              <a:solidFill>
                <a:srgbClr val="FFC000"/>
              </a:solidFill>
            </a:endParaRPr>
          </a:p>
          <a:p>
            <a:pPr marL="342900" indent="-342900" fontAlgn="base"/>
            <a:r>
              <a:rPr lang="en-US" altLang="ko-KR" sz="2200" b="1" dirty="0" smtClean="0">
                <a:solidFill>
                  <a:srgbClr val="FFC000"/>
                </a:solidFill>
              </a:rPr>
              <a:t>‘</a:t>
            </a:r>
            <a:r>
              <a:rPr lang="ko-KR" altLang="en-US" sz="2200" b="1" dirty="0" err="1" smtClean="0">
                <a:solidFill>
                  <a:srgbClr val="FFC000"/>
                </a:solidFill>
              </a:rPr>
              <a:t>소셜프로듀서</a:t>
            </a:r>
            <a:r>
              <a:rPr lang="en-US" altLang="ko-KR" sz="2200" b="1" dirty="0" smtClean="0">
                <a:solidFill>
                  <a:srgbClr val="FFC000"/>
                </a:solidFill>
              </a:rPr>
              <a:t>’ </a:t>
            </a:r>
            <a:r>
              <a:rPr lang="ko-KR" altLang="en-US" sz="2200" b="1" dirty="0" smtClean="0">
                <a:solidFill>
                  <a:srgbClr val="FFC000"/>
                </a:solidFill>
              </a:rPr>
              <a:t>라는 새로운 직업이 생길 것 이다</a:t>
            </a:r>
            <a:r>
              <a:rPr lang="en-US" altLang="ko-KR" sz="22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2200" dirty="0" smtClean="0"/>
              <a:t>:</a:t>
            </a:r>
            <a:endParaRPr lang="en-US" altLang="ko-KR" sz="2200" b="1" dirty="0">
              <a:solidFill>
                <a:srgbClr val="FFC000"/>
              </a:solidFill>
            </a:endParaRPr>
          </a:p>
          <a:p>
            <a:pPr marL="342900" indent="-342900" fontAlgn="base"/>
            <a:r>
              <a:rPr lang="en-US" altLang="ko-KR" sz="2200" b="1" dirty="0" smtClean="0">
                <a:solidFill>
                  <a:srgbClr val="FFC000"/>
                </a:solidFill>
              </a:rPr>
              <a:t>	</a:t>
            </a:r>
          </a:p>
          <a:p>
            <a:pPr marL="342900" indent="-342900" fontAlgn="base"/>
            <a:r>
              <a:rPr lang="en-US" altLang="ko-KR" sz="2200" b="1" dirty="0">
                <a:solidFill>
                  <a:srgbClr val="FFC000"/>
                </a:solidFill>
              </a:rPr>
              <a:t>	</a:t>
            </a:r>
            <a:r>
              <a:rPr lang="en-US" altLang="ko-KR" dirty="0" smtClean="0"/>
              <a:t>· TV</a:t>
            </a:r>
            <a:r>
              <a:rPr lang="ko-KR" altLang="en-US" dirty="0" smtClean="0"/>
              <a:t>프로그램과 관련</a:t>
            </a:r>
            <a:r>
              <a:rPr lang="ko-KR" altLang="en-US" dirty="0"/>
              <a:t>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소셜미디어</a:t>
            </a:r>
            <a:r>
              <a:rPr lang="ko-KR" altLang="en-US" dirty="0" smtClean="0"/>
              <a:t> 정보를 수집하는 사람이 필요</a:t>
            </a:r>
            <a:endParaRPr lang="en-US" altLang="ko-KR" dirty="0" smtClean="0"/>
          </a:p>
          <a:p>
            <a:pPr marL="342900" indent="-342900" fontAlgn="base"/>
            <a:endParaRPr lang="en-US" altLang="ko-KR" dirty="0"/>
          </a:p>
          <a:p>
            <a:pPr marL="342900" indent="-342900" fontAlgn="base"/>
            <a:r>
              <a:rPr lang="en-US" altLang="ko-KR" dirty="0"/>
              <a:t>	</a:t>
            </a:r>
            <a:r>
              <a:rPr lang="en-US" altLang="ko-KR" dirty="0" smtClean="0"/>
              <a:t>· Social</a:t>
            </a:r>
            <a:r>
              <a:rPr lang="ko-KR" altLang="en-US" dirty="0" smtClean="0"/>
              <a:t>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프로그램의 제작에 적합한 인재 필요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915333" y="2748734"/>
            <a:ext cx="3527953" cy="1179862"/>
            <a:chOff x="2660111" y="2649592"/>
            <a:chExt cx="4703937" cy="1179862"/>
          </a:xfrm>
        </p:grpSpPr>
        <p:sp>
          <p:nvSpPr>
            <p:cNvPr id="4" name="직사각형 3"/>
            <p:cNvSpPr/>
            <p:nvPr/>
          </p:nvSpPr>
          <p:spPr>
            <a:xfrm>
              <a:off x="2660111" y="2649592"/>
              <a:ext cx="47039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ko-KR" altLang="en-US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660111" y="3244679"/>
              <a:ext cx="45743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524207" y="2166912"/>
            <a:ext cx="1556143" cy="3286426"/>
            <a:chOff x="1136992" y="2147861"/>
            <a:chExt cx="2074858" cy="3286426"/>
          </a:xfrm>
        </p:grpSpPr>
        <p:sp>
          <p:nvSpPr>
            <p:cNvPr id="24" name="직사각형 23"/>
            <p:cNvSpPr/>
            <p:nvPr/>
          </p:nvSpPr>
          <p:spPr>
            <a:xfrm>
              <a:off x="1505502" y="2147861"/>
              <a:ext cx="110115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9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533259" y="3500915"/>
              <a:ext cx="104696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1243503" y="3552116"/>
              <a:ext cx="19683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</a:t>
              </a:r>
              <a:endParaRPr lang="ko-KR" altLang="en-US" sz="2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136992" y="4233958"/>
              <a:ext cx="19505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TV</a:t>
              </a:r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의 </a:t>
              </a:r>
              <a:endPara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정의 </a:t>
              </a:r>
              <a:endPara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및</a:t>
              </a:r>
              <a:endPara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등장배경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3801224" y="4288094"/>
            <a:ext cx="116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TV</a:t>
            </a:r>
          </a:p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086703" y="4241675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429823" y="4218466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TV</a:t>
            </a:r>
          </a:p>
          <a:p>
            <a:pPr algn="ctr"/>
            <a:r>
              <a:rPr lang="en-US" altLang="ko-KR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 </a:t>
            </a:r>
            <a:r>
              <a:rPr lang="ko-KR" altLang="en-US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  <a:endParaRPr lang="ko-KR" altLang="en-US" sz="17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539419" y="2143042"/>
            <a:ext cx="825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2527190" y="3507114"/>
            <a:ext cx="785218" cy="0"/>
          </a:xfrm>
          <a:prstGeom prst="line">
            <a:avLst/>
          </a:prstGeom>
          <a:ln w="2857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2309871" y="3547298"/>
            <a:ext cx="1476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2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90960" y="2141206"/>
            <a:ext cx="825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100765" y="3516295"/>
            <a:ext cx="785218" cy="0"/>
          </a:xfrm>
          <a:prstGeom prst="line">
            <a:avLst/>
          </a:prstGeom>
          <a:ln w="2857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861412" y="3567496"/>
            <a:ext cx="1476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2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697588" y="2172421"/>
            <a:ext cx="825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9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5707393" y="3525476"/>
            <a:ext cx="785218" cy="0"/>
          </a:xfrm>
          <a:prstGeom prst="line">
            <a:avLst/>
          </a:prstGeom>
          <a:ln w="2857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5468040" y="3598711"/>
            <a:ext cx="1476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2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271164" y="2170585"/>
            <a:ext cx="825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9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7280969" y="3534657"/>
            <a:ext cx="785218" cy="0"/>
          </a:xfrm>
          <a:prstGeom prst="line">
            <a:avLst/>
          </a:prstGeom>
          <a:ln w="2857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7041616" y="3596875"/>
            <a:ext cx="1476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2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094769" y="4227646"/>
            <a:ext cx="11432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TV</a:t>
            </a:r>
          </a:p>
          <a:p>
            <a:pPr algn="ctr"/>
            <a:r>
              <a:rPr lang="en-US" altLang="ko-KR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전망</a:t>
            </a:r>
            <a:endParaRPr lang="ko-KR" altLang="en-US" sz="17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95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4" grpId="0"/>
      <p:bldP spid="25" grpId="0"/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1248" y="5343189"/>
            <a:ext cx="757123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200" b="1" dirty="0" smtClean="0"/>
          </a:p>
          <a:p>
            <a:pPr algn="ctr"/>
            <a:endParaRPr lang="en-US" altLang="ko-KR" sz="2200" b="1" dirty="0" smtClean="0"/>
          </a:p>
          <a:p>
            <a:pPr algn="ctr"/>
            <a:r>
              <a:rPr lang="en-US" altLang="ko-KR" sz="2200" b="1" dirty="0" smtClean="0"/>
              <a:t>TV</a:t>
            </a:r>
            <a:r>
              <a:rPr lang="ko-KR" altLang="en-US" sz="2200" dirty="0" smtClean="0"/>
              <a:t>에 소셜 </a:t>
            </a:r>
            <a:r>
              <a:rPr lang="ko-KR" altLang="en-US" sz="2500" b="1" dirty="0" smtClean="0"/>
              <a:t>네트워크서비스</a:t>
            </a:r>
            <a:r>
              <a:rPr lang="en-US" altLang="ko-KR" sz="2500" b="1" dirty="0" smtClean="0"/>
              <a:t>(SNS)</a:t>
            </a:r>
            <a:r>
              <a:rPr lang="ko-KR" altLang="en-US" sz="2200" dirty="0" smtClean="0"/>
              <a:t>를 접붙인 서비스</a:t>
            </a:r>
          </a:p>
          <a:p>
            <a:pPr algn="ctr"/>
            <a:endParaRPr lang="ko-KR" altLang="en-US" dirty="0"/>
          </a:p>
        </p:txBody>
      </p:sp>
      <p:pic>
        <p:nvPicPr>
          <p:cNvPr id="18" name="그림 17" descr="lg-plasma-tv-revi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911" y="1722224"/>
            <a:ext cx="4272233" cy="3684800"/>
          </a:xfrm>
          <a:prstGeom prst="rect">
            <a:avLst/>
          </a:prstGeom>
        </p:spPr>
      </p:pic>
      <p:pic>
        <p:nvPicPr>
          <p:cNvPr id="19" name="그림 18" descr="Social-Media-TV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39" y="1625140"/>
            <a:ext cx="8201545" cy="427549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58496" y="442663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Social TV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정의 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877824"/>
            <a:ext cx="45841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     Social TV</a:t>
            </a:r>
            <a:r>
              <a:rPr lang="ko-KR" altLang="en-US" sz="2500" b="1" dirty="0" smtClean="0"/>
              <a:t>란</a:t>
            </a:r>
            <a:r>
              <a:rPr lang="en-US" altLang="ko-KR" sz="2500" b="1" dirty="0" smtClean="0"/>
              <a:t>? </a:t>
            </a:r>
          </a:p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 flipH="1">
            <a:off x="3263257" y="110947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56588" y="442663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Social TV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정의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" y="1121283"/>
            <a:ext cx="815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TV</a:t>
            </a:r>
            <a:r>
              <a:rPr lang="ko-KR" altLang="en-US" dirty="0" smtClean="0"/>
              <a:t>를 시청하면서 </a:t>
            </a:r>
            <a:r>
              <a:rPr lang="ko-KR" altLang="en-US" b="1" dirty="0" smtClean="0"/>
              <a:t>시청 중인 </a:t>
            </a:r>
            <a:r>
              <a:rPr lang="ko-KR" altLang="en-US" b="1" dirty="0" err="1" smtClean="0"/>
              <a:t>콘텐츠와</a:t>
            </a:r>
            <a:r>
              <a:rPr lang="ko-KR" altLang="en-US" b="1" dirty="0" smtClean="0"/>
              <a:t> 관련된 의견이나 감정 </a:t>
            </a:r>
            <a:r>
              <a:rPr lang="ko-KR" altLang="en-US" dirty="0" smtClean="0"/>
              <a:t>등을 같은 공간에 있지 않은 다른 사람들과 </a:t>
            </a:r>
            <a:r>
              <a:rPr lang="ko-KR" altLang="en-US" b="1" dirty="0" err="1" smtClean="0"/>
              <a:t>소셜</a:t>
            </a:r>
            <a:r>
              <a:rPr lang="ko-KR" altLang="en-US" b="1" dirty="0" smtClean="0"/>
              <a:t> 미디어</a:t>
            </a:r>
            <a:r>
              <a:rPr lang="en-US" altLang="ko-KR" b="1" dirty="0" smtClean="0"/>
              <a:t>(SNS)</a:t>
            </a:r>
            <a:r>
              <a:rPr lang="ko-KR" altLang="en-US" b="1" dirty="0" smtClean="0"/>
              <a:t>를 통해 서로 표현하고 소통하는 </a:t>
            </a:r>
            <a:r>
              <a:rPr lang="ko-KR" altLang="en-US" dirty="0" smtClean="0"/>
              <a:t>것 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C:\Users\user\Desktop\D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84" y="2428367"/>
            <a:ext cx="7750374" cy="3923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68224" y="442663"/>
            <a:ext cx="2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등장배경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739" y="954620"/>
            <a:ext cx="78385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  <a:p>
            <a:r>
              <a:rPr lang="en-US" altLang="ko-KR" sz="2500" b="1" dirty="0" smtClean="0"/>
              <a:t>Social TV </a:t>
            </a:r>
            <a:r>
              <a:rPr lang="ko-KR" altLang="en-US" sz="2500" b="1" dirty="0" smtClean="0"/>
              <a:t>등장 배경</a:t>
            </a:r>
            <a:endParaRPr lang="en-US" altLang="ko-KR" sz="25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en-US" altLang="ko-KR" sz="2500" b="1" dirty="0" smtClean="0"/>
              <a:t/>
            </a:r>
            <a:br>
              <a:rPr lang="en-US" altLang="ko-KR" sz="2500" b="1" dirty="0" smtClean="0"/>
            </a:b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0" name="타원 9"/>
          <p:cNvSpPr/>
          <p:nvPr/>
        </p:nvSpPr>
        <p:spPr>
          <a:xfrm>
            <a:off x="834003" y="1555324"/>
            <a:ext cx="64565" cy="59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36" y="1998385"/>
            <a:ext cx="5861278" cy="27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20640" y="3048000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438" y="4495991"/>
            <a:ext cx="58293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68224" y="442663"/>
            <a:ext cx="2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등장배경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739" y="954620"/>
            <a:ext cx="78385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5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en-US" altLang="ko-KR" sz="2500" b="1" dirty="0" smtClean="0"/>
              <a:t/>
            </a:r>
            <a:br>
              <a:rPr lang="en-US" altLang="ko-KR" sz="2500" b="1" dirty="0" smtClean="0"/>
            </a:b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47161" y="3227614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12" name="차트 11"/>
          <p:cNvGraphicFramePr/>
          <p:nvPr/>
        </p:nvGraphicFramePr>
        <p:xfrm>
          <a:off x="601432" y="2703280"/>
          <a:ext cx="2970824" cy="340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꺾인 연결선 13"/>
          <p:cNvCxnSpPr/>
          <p:nvPr/>
        </p:nvCxnSpPr>
        <p:spPr>
          <a:xfrm rot="5400000" flipH="1" flipV="1">
            <a:off x="2453805" y="3204640"/>
            <a:ext cx="458229" cy="9618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59419" y="2529639"/>
            <a:ext cx="1138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이용 경험 있다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61.0%</a:t>
            </a:r>
            <a:endParaRPr lang="ko-KR" altLang="en-US" sz="1100" b="1" dirty="0"/>
          </a:p>
        </p:txBody>
      </p:sp>
      <p:sp>
        <p:nvSpPr>
          <p:cNvPr id="16" name="오각형 15"/>
          <p:cNvSpPr/>
          <p:nvPr/>
        </p:nvSpPr>
        <p:spPr>
          <a:xfrm>
            <a:off x="668107" y="1670952"/>
            <a:ext cx="3128282" cy="6096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87157" y="1718576"/>
            <a:ext cx="2733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/>
              <a:t>TV</a:t>
            </a:r>
            <a:r>
              <a:rPr lang="ko-KR" altLang="en-US" sz="1500" b="1" dirty="0" smtClean="0"/>
              <a:t>시청 중 프로그램 관련</a:t>
            </a:r>
            <a:endParaRPr lang="en-US" altLang="ko-KR" sz="1500" b="1" dirty="0" smtClean="0"/>
          </a:p>
          <a:p>
            <a:pPr algn="ctr"/>
            <a:r>
              <a:rPr lang="ko-KR" altLang="en-US" sz="1500" b="1" dirty="0" smtClean="0"/>
              <a:t> 인터넷 이용 경험</a:t>
            </a:r>
            <a:endParaRPr lang="ko-KR" altLang="en-US" sz="1500" b="1" dirty="0"/>
          </a:p>
        </p:txBody>
      </p:sp>
      <p:sp>
        <p:nvSpPr>
          <p:cNvPr id="18" name="갈매기형 수장 17"/>
          <p:cNvSpPr/>
          <p:nvPr/>
        </p:nvSpPr>
        <p:spPr>
          <a:xfrm>
            <a:off x="4764294" y="1691360"/>
            <a:ext cx="3201759" cy="58102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4882" y="1699526"/>
            <a:ext cx="2733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/>
              <a:t>TV</a:t>
            </a:r>
            <a:r>
              <a:rPr lang="ko-KR" altLang="en-US" sz="1500" b="1" dirty="0" smtClean="0"/>
              <a:t>시청 중 프로그램 관련</a:t>
            </a:r>
            <a:endParaRPr lang="en-US" altLang="ko-KR" sz="1500" b="1" dirty="0" smtClean="0"/>
          </a:p>
          <a:p>
            <a:pPr algn="ctr"/>
            <a:r>
              <a:rPr lang="ko-KR" altLang="en-US" sz="1500" b="1" dirty="0" smtClean="0"/>
              <a:t> 인터넷 이용 기기</a:t>
            </a:r>
            <a:endParaRPr lang="ko-KR" altLang="en-US" sz="1500" b="1" dirty="0"/>
          </a:p>
        </p:txBody>
      </p:sp>
      <p:graphicFrame>
        <p:nvGraphicFramePr>
          <p:cNvPr id="20" name="차트 19"/>
          <p:cNvGraphicFramePr/>
          <p:nvPr>
            <p:extLst>
              <p:ext uri="{D42A27DB-BD31-4B8C-83A1-F6EECF244321}">
                <p14:modId xmlns:p14="http://schemas.microsoft.com/office/powerpoint/2010/main" val="2875666254"/>
              </p:ext>
            </p:extLst>
          </p:nvPr>
        </p:nvGraphicFramePr>
        <p:xfrm>
          <a:off x="3783926" y="2550173"/>
          <a:ext cx="2381250" cy="170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31711" y="2675201"/>
            <a:ext cx="699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93.7%</a:t>
            </a:r>
            <a:endParaRPr lang="ko-KR" altLang="en-US" sz="1100" b="1" dirty="0"/>
          </a:p>
        </p:txBody>
      </p:sp>
      <p:graphicFrame>
        <p:nvGraphicFramePr>
          <p:cNvPr id="22" name="차트 21"/>
          <p:cNvGraphicFramePr/>
          <p:nvPr>
            <p:extLst>
              <p:ext uri="{D42A27DB-BD31-4B8C-83A1-F6EECF244321}">
                <p14:modId xmlns:p14="http://schemas.microsoft.com/office/powerpoint/2010/main" val="2169397932"/>
              </p:ext>
            </p:extLst>
          </p:nvPr>
        </p:nvGraphicFramePr>
        <p:xfrm>
          <a:off x="6230406" y="2605001"/>
          <a:ext cx="2600739" cy="16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69618" y="2666349"/>
            <a:ext cx="699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37.7%</a:t>
            </a:r>
            <a:endParaRPr lang="ko-KR" alt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40283" y="4107283"/>
            <a:ext cx="4390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  [</a:t>
            </a:r>
            <a:r>
              <a:rPr lang="ko-KR" altLang="en-US" sz="1600" dirty="0" err="1" smtClean="0">
                <a:latin typeface="+mj-lt"/>
              </a:rPr>
              <a:t>스마트폰</a:t>
            </a:r>
            <a:r>
              <a:rPr lang="en-US" altLang="ko-KR" sz="1600" dirty="0" smtClean="0">
                <a:latin typeface="+mj-lt"/>
              </a:rPr>
              <a:t>]</a:t>
            </a:r>
            <a:r>
              <a:rPr lang="ko-KR" altLang="en-US" sz="1600" dirty="0" smtClean="0"/>
              <a:t>                 </a:t>
            </a:r>
            <a:r>
              <a:rPr lang="en-US" altLang="ko-KR" sz="1600" dirty="0" smtClean="0"/>
              <a:t>[PC/</a:t>
            </a:r>
            <a:r>
              <a:rPr lang="ko-KR" altLang="en-US" sz="1600" dirty="0" smtClean="0"/>
              <a:t>노트북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     </a:t>
            </a:r>
            <a:endParaRPr lang="ko-KR" altLang="en-US" sz="1600" dirty="0"/>
          </a:p>
        </p:txBody>
      </p:sp>
      <p:graphicFrame>
        <p:nvGraphicFramePr>
          <p:cNvPr id="25" name="차트 24"/>
          <p:cNvGraphicFramePr/>
          <p:nvPr/>
        </p:nvGraphicFramePr>
        <p:xfrm>
          <a:off x="5273758" y="4723894"/>
          <a:ext cx="2017058" cy="15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14464" y="4573999"/>
            <a:ext cx="699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6.7%</a:t>
            </a:r>
            <a:endParaRPr lang="ko-KR" altLang="en-US" sz="1100" b="1" dirty="0"/>
          </a:p>
        </p:txBody>
      </p:sp>
      <p:sp>
        <p:nvSpPr>
          <p:cNvPr id="30" name="직사각형 29"/>
          <p:cNvSpPr/>
          <p:nvPr/>
        </p:nvSpPr>
        <p:spPr>
          <a:xfrm>
            <a:off x="5582338" y="630452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err="1" smtClean="0"/>
              <a:t>태블릿</a:t>
            </a:r>
            <a:r>
              <a:rPr lang="en-US" altLang="ko-KR" dirty="0" smtClean="0"/>
              <a:t>PC]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/>
      <p:bldGraphic spid="20" grpId="0">
        <p:bldAsOne/>
      </p:bldGraphic>
      <p:bldP spid="21" grpId="0"/>
      <p:bldGraphic spid="22" grpId="0">
        <p:bldAsOne/>
      </p:bldGraphic>
      <p:bldP spid="23" grpId="0"/>
      <p:bldP spid="24" grpId="0"/>
      <p:bldGraphic spid="25" grpId="0">
        <p:bldAsOne/>
      </p:bldGraphic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68224" y="442663"/>
            <a:ext cx="2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등장배경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739" y="954620"/>
            <a:ext cx="78385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5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en-US" altLang="ko-KR" sz="2500" b="1" dirty="0" smtClean="0"/>
              <a:t/>
            </a:r>
            <a:br>
              <a:rPr lang="en-US" altLang="ko-KR" sz="2500" b="1" dirty="0" smtClean="0"/>
            </a:b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90144" y="1048512"/>
            <a:ext cx="837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시청자들과 시청자들을 연결해주는 것과 더불어 프로그램 제작자와 광고주 들도 시청자들과 상호작용 할 수 있는 시스템 즉 </a:t>
            </a:r>
            <a:r>
              <a:rPr lang="en-US" altLang="ko-KR" b="1" dirty="0" smtClean="0"/>
              <a:t>Social TV</a:t>
            </a:r>
            <a:r>
              <a:rPr lang="ko-KR" altLang="en-US" dirty="0" smtClean="0"/>
              <a:t>가 개발 되었다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28" name="Picture 3" descr="C:\Users\user\Desktop\DDD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43" y="1769490"/>
            <a:ext cx="7939719" cy="360718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14528" y="5681472"/>
            <a:ext cx="838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또한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이렇게 </a:t>
            </a:r>
            <a:r>
              <a:rPr lang="en-US" altLang="ko-KR" b="1" dirty="0" smtClean="0"/>
              <a:t>Social TV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TV</a:t>
            </a:r>
            <a:r>
              <a:rPr lang="ko-KR" altLang="en-US" dirty="0" smtClean="0"/>
              <a:t>프로그램 뿐만 아니라 </a:t>
            </a:r>
            <a:r>
              <a:rPr lang="en-US" altLang="ko-KR" b="1" dirty="0" smtClean="0"/>
              <a:t>SNS,</a:t>
            </a:r>
            <a:r>
              <a:rPr lang="ko-KR" altLang="en-US" b="1" dirty="0" smtClean="0"/>
              <a:t> 프로그램 정보와 광고 방송참여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이벤트의 정보도 교환 </a:t>
            </a:r>
            <a:r>
              <a:rPr lang="ko-KR" altLang="en-US" dirty="0" smtClean="0"/>
              <a:t>할 수 있게 되었다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-132473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93203" y="1833099"/>
            <a:ext cx="59296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아프리카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TV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SNS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미디어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플랫폼 ‘</a:t>
            </a:r>
            <a:r>
              <a:rPr kumimoji="1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AfreecaTV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’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중심으로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한 온라인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모바일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게임 등의 인터넷 기반 서비스를 제공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80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TV</a:t>
            </a:r>
            <a:r>
              <a:rPr kumimoji="1" lang="ko-KR" altLang="en-US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방송이나 게임 등을 시청하면서 다른 사람과 </a:t>
            </a:r>
            <a:r>
              <a:rPr kumimoji="1" lang="ko-KR" altLang="en-US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채팅</a:t>
            </a:r>
            <a:r>
              <a:rPr kumimoji="1" lang="ko-KR" altLang="en-US" sz="16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하는 형태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1" y="3129710"/>
            <a:ext cx="5670180" cy="33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7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-99153" y="0"/>
            <a:ext cx="429659" cy="57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-132473" y="442663"/>
            <a:ext cx="28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Social TV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사례</a:t>
            </a:r>
          </a:p>
          <a:p>
            <a:pPr algn="ctr"/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968870" y="878029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01784" y="1631782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34238" y="168512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076679" y="1786147"/>
            <a:ext cx="67037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solidFill>
                  <a:srgbClr val="FFC000"/>
                </a:solidFill>
              </a:rPr>
              <a:t>다음팟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 생중계</a:t>
            </a:r>
            <a:r>
              <a:rPr lang="en-US" altLang="ko-KR" dirty="0" smtClean="0"/>
              <a:t> : </a:t>
            </a:r>
            <a:r>
              <a:rPr lang="ko-KR" altLang="en-US" sz="1600" dirty="0" smtClean="0"/>
              <a:t>드라마나 스포츠 등을 생중계로 시청할 수 있고</a:t>
            </a:r>
            <a:endParaRPr lang="en-US" altLang="ko-KR" sz="1600" dirty="0" smtClean="0"/>
          </a:p>
          <a:p>
            <a:endParaRPr lang="en-US" altLang="ko-KR" sz="800" dirty="0" smtClean="0"/>
          </a:p>
          <a:p>
            <a:r>
              <a:rPr lang="ko-KR" altLang="en-US" sz="1600" dirty="0" smtClean="0"/>
              <a:t>이에 따른 </a:t>
            </a:r>
            <a:r>
              <a:rPr lang="ko-KR" altLang="en-US" sz="1600" b="1" dirty="0" smtClean="0"/>
              <a:t>실시간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댓글이나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SNS </a:t>
            </a:r>
            <a:r>
              <a:rPr lang="ko-KR" altLang="en-US" sz="1600" dirty="0" err="1" smtClean="0"/>
              <a:t>트윗을</a:t>
            </a:r>
            <a:r>
              <a:rPr lang="ko-KR" altLang="en-US" sz="1600" dirty="0" smtClean="0"/>
              <a:t> 동시에 감상할 수 있는</a:t>
            </a:r>
            <a:endParaRPr lang="en-US" altLang="ko-KR" sz="1600" dirty="0" smtClean="0"/>
          </a:p>
          <a:p>
            <a:endParaRPr lang="en-US" altLang="ko-KR" sz="800" dirty="0" smtClean="0"/>
          </a:p>
          <a:p>
            <a:r>
              <a:rPr lang="ko-KR" altLang="en-US" sz="1600" dirty="0" smtClean="0"/>
              <a:t>인터넷 기반 서비스</a:t>
            </a:r>
            <a:endParaRPr lang="en-US" altLang="ko-KR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133725"/>
            <a:ext cx="6029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549</Words>
  <Application>Microsoft Office PowerPoint</Application>
  <PresentationFormat>화면 슬라이드 쇼(4:3)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굴림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MEDIA</cp:lastModifiedBy>
  <cp:revision>91</cp:revision>
  <dcterms:created xsi:type="dcterms:W3CDTF">2013-12-18T12:51:48Z</dcterms:created>
  <dcterms:modified xsi:type="dcterms:W3CDTF">2015-05-26T04:21:58Z</dcterms:modified>
</cp:coreProperties>
</file>