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64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/>
    <p:restoredTop sz="93364"/>
  </p:normalViewPr>
  <p:slideViewPr>
    <p:cSldViewPr snapToGrid="0" snapToObjects="1">
      <p:cViewPr varScale="1">
        <p:scale>
          <a:sx n="61" d="100"/>
          <a:sy n="61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4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459D8-FDC2-4542-9572-8F34E63430E1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B3F6DB-BEF7-A348-8170-8F40B097E5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Second Screen &amp; </a:t>
            </a:r>
            <a:br>
              <a:rPr lang="en-US" sz="8800" b="1" dirty="0"/>
            </a:br>
            <a:r>
              <a:rPr lang="en-US" sz="8800" b="1" dirty="0"/>
              <a:t>Social TV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ko-KR" altLang="en-US" dirty="0"/>
              <a:t>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4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Facebook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876739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/>
              <a:t> 페이스북은 트위터에 비해 더 많은 사람들을 보유하고 있다</a:t>
            </a:r>
            <a:r>
              <a:rPr lang="en-US" altLang="ko-KR" sz="2400" dirty="0"/>
              <a:t>.</a:t>
            </a:r>
            <a:r>
              <a:rPr lang="ko-KR" altLang="en-US" sz="2400" dirty="0"/>
              <a:t> 하지만 트위터와 달리 이미 발생한 일에 대해 다루는 경향이 있다</a:t>
            </a:r>
            <a:r>
              <a:rPr lang="en-US" altLang="ko-KR" sz="2400" dirty="0"/>
              <a:t>.</a:t>
            </a:r>
            <a:r>
              <a:rPr lang="ko-KR" altLang="en-US" sz="2400" dirty="0"/>
              <a:t> 거의 실시간에 의존하는 트위터와 달리 페이스북은 친구들 사이의 사적인 대화로 사용자들을 어필한다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 페이스북은 </a:t>
            </a:r>
            <a:r>
              <a:rPr lang="en-US" altLang="ko-KR" sz="2400" dirty="0"/>
              <a:t>“</a:t>
            </a:r>
            <a:r>
              <a:rPr lang="ko-KR" altLang="en-US" sz="2400" dirty="0"/>
              <a:t>좋아요</a:t>
            </a:r>
            <a:r>
              <a:rPr lang="en-US" altLang="ko-KR" sz="2400" dirty="0"/>
              <a:t>”</a:t>
            </a:r>
            <a:r>
              <a:rPr lang="ko-KR" altLang="en-US" sz="2400" dirty="0"/>
              <a:t>라는 기능을 통해 사람들의 습관과 선호도를 알고 있다</a:t>
            </a:r>
            <a:r>
              <a:rPr lang="en-US" altLang="ko-KR" sz="2400" dirty="0"/>
              <a:t>.</a:t>
            </a:r>
            <a:r>
              <a:rPr lang="ko-KR" altLang="en-US" sz="2400" dirty="0"/>
              <a:t> 페이스북에서</a:t>
            </a:r>
            <a:r>
              <a:rPr lang="en-US" altLang="ko-KR" sz="2400" dirty="0"/>
              <a:t>,</a:t>
            </a:r>
            <a:r>
              <a:rPr lang="ko-KR" altLang="en-US" sz="2400" dirty="0"/>
              <a:t> 사용자들은 페이지들의 팬들이 있다</a:t>
            </a:r>
            <a:r>
              <a:rPr lang="en-US" altLang="ko-KR" sz="2400" dirty="0"/>
              <a:t>.</a:t>
            </a:r>
            <a:r>
              <a:rPr lang="ko-KR" altLang="en-US" sz="2400" dirty="0"/>
              <a:t> 브랜드</a:t>
            </a:r>
            <a:r>
              <a:rPr lang="en-US" altLang="ko-KR" sz="2400" dirty="0"/>
              <a:t>,</a:t>
            </a:r>
            <a:r>
              <a:rPr lang="ko-KR" altLang="en-US" sz="2400" dirty="0"/>
              <a:t> 밴드</a:t>
            </a:r>
            <a:r>
              <a:rPr lang="en-US" altLang="ko-KR" sz="2400" dirty="0"/>
              <a:t>,</a:t>
            </a:r>
            <a:r>
              <a:rPr lang="ko-KR" altLang="en-US" sz="2400" dirty="0"/>
              <a:t> 책</a:t>
            </a:r>
            <a:r>
              <a:rPr lang="en-US" altLang="ko-KR" sz="2400" dirty="0"/>
              <a:t>,</a:t>
            </a:r>
            <a:r>
              <a:rPr lang="ko-KR" altLang="en-US" sz="2400" dirty="0"/>
              <a:t> 영화</a:t>
            </a:r>
            <a:r>
              <a:rPr lang="en-US" altLang="ko-KR" sz="2400" dirty="0"/>
              <a:t>,</a:t>
            </a:r>
            <a:r>
              <a:rPr lang="ko-KR" altLang="en-US" sz="2400" dirty="0"/>
              <a:t> 스포츠 등 페이지에 글들을 게시하여 자신들을 어필하고 팬들을 늘려나간다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 하지만 페이스북 페이지의 </a:t>
            </a:r>
            <a:r>
              <a:rPr lang="en-US" altLang="ko-KR" sz="2400" dirty="0"/>
              <a:t>‘</a:t>
            </a:r>
            <a:r>
              <a:rPr lang="ko-KR" altLang="en-US" sz="2400" dirty="0"/>
              <a:t>좋아요</a:t>
            </a:r>
            <a:r>
              <a:rPr lang="en-US" altLang="ko-KR" sz="2400" dirty="0"/>
              <a:t>’</a:t>
            </a:r>
            <a:r>
              <a:rPr lang="ko-KR" altLang="en-US" sz="2400" dirty="0"/>
              <a:t>라는 쉬운 방식은 여러가지 뉴스피드의 게시로 인해 다소 난잡할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31" y="2929812"/>
            <a:ext cx="1425549" cy="14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Facebook and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738685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/>
              <a:t> 페이스북이 과거에 유저 프라이버시 보호에 문제에서 벗어나 이제 </a:t>
            </a:r>
            <a:r>
              <a:rPr lang="en-US" altLang="ko-KR" sz="2400" dirty="0"/>
              <a:t>MVPD</a:t>
            </a:r>
            <a:r>
              <a:rPr lang="ko-KR" altLang="en-US" sz="2400" dirty="0"/>
              <a:t>와 함께 다양한 방송과 케이블 네트워크의 동맹이 최고의 선택이라는 것을 확인하였다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동영상이 사람들의 시선을 주목시키며 관심도가 높기 때문에 수익 창출이 확실하다는 전제하에 페이스북은 동영상 서비스를 늘려나가고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비디오 플랫폼 </a:t>
            </a:r>
            <a:r>
              <a:rPr lang="en-US" altLang="ko-KR" sz="2400" dirty="0"/>
              <a:t>–</a:t>
            </a:r>
            <a:r>
              <a:rPr lang="ko-KR" altLang="en-US" sz="2400" dirty="0"/>
              <a:t> 이제 페이스북에서 우리나라의 </a:t>
            </a:r>
            <a:r>
              <a:rPr lang="en-US" altLang="ko-KR" sz="2400" dirty="0"/>
              <a:t>‘</a:t>
            </a:r>
            <a:r>
              <a:rPr lang="ko-KR" altLang="en-US" sz="2400" dirty="0"/>
              <a:t>아프리카 </a:t>
            </a:r>
            <a:r>
              <a:rPr lang="en-US" altLang="ko-KR" sz="2400" dirty="0"/>
              <a:t>TV’ </a:t>
            </a:r>
            <a:r>
              <a:rPr lang="ko-KR" altLang="en-US" sz="2400" dirty="0"/>
              <a:t>와 유사한 플랫폼을 서비스로 제공하며 많은 사용자가 페이스북 비디오를 활용할 것이다</a:t>
            </a:r>
            <a:r>
              <a:rPr lang="en-US" altLang="ko-KR" sz="2400" dirty="0"/>
              <a:t>.</a:t>
            </a:r>
            <a:r>
              <a:rPr lang="ko-KR" altLang="en-US" sz="2400" dirty="0"/>
              <a:t> 하지만 문제가 있다</a:t>
            </a:r>
            <a:r>
              <a:rPr lang="en-US" altLang="ko-KR" sz="2400" dirty="0"/>
              <a:t>.</a:t>
            </a:r>
            <a:r>
              <a:rPr lang="ko-KR" altLang="en-US" sz="2400" dirty="0"/>
              <a:t> 이는 유튜브 등 다른 사이트에서 가져온 동영상을 그대로 사용하거나 수정을 거친 후 업로드 하는 경우이다</a:t>
            </a:r>
            <a:r>
              <a:rPr lang="en-US" altLang="ko-KR" sz="2400" dirty="0"/>
              <a:t>.</a:t>
            </a:r>
            <a:r>
              <a:rPr lang="ko-KR" altLang="en-US" sz="2400" dirty="0"/>
              <a:t> 이는 저작권 침해로 이어지며 문제를 일으킬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6" y="3004457"/>
            <a:ext cx="3728598" cy="19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0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Facebook and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738685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&lt;</a:t>
            </a:r>
            <a:r>
              <a:rPr lang="ko-KR" altLang="en-US" sz="2400" dirty="0">
                <a:solidFill>
                  <a:schemeClr val="accent2"/>
                </a:solidFill>
              </a:rPr>
              <a:t> 비디오 퍼스트 </a:t>
            </a:r>
            <a:r>
              <a:rPr lang="en-US" altLang="ko-KR" sz="2400" dirty="0">
                <a:solidFill>
                  <a:schemeClr val="tx1"/>
                </a:solidFill>
              </a:rPr>
              <a:t>&gt;</a:t>
            </a:r>
            <a:endParaRPr lang="ko-KR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 마크주커버그는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카메라가 소통의 핵심도구가 될 것이고 앞으로 </a:t>
            </a:r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>
                <a:solidFill>
                  <a:schemeClr val="tx1"/>
                </a:solidFill>
              </a:rPr>
              <a:t>년 안에 동영상이 글과 사진을 뛰어 넘어 온라인에서 가장 많이 소비되는 콘텐츠가 될 것이다</a:t>
            </a:r>
            <a:r>
              <a:rPr lang="en-US" altLang="ko-KR" sz="2400" dirty="0">
                <a:solidFill>
                  <a:schemeClr val="tx1"/>
                </a:solidFill>
              </a:rPr>
              <a:t>.”</a:t>
            </a:r>
            <a:r>
              <a:rPr lang="ko-KR" altLang="en-US" sz="2400" dirty="0">
                <a:solidFill>
                  <a:schemeClr val="tx1"/>
                </a:solidFill>
              </a:rPr>
              <a:t> 라고 하였다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 따라서 페이스북은 </a:t>
            </a:r>
            <a:r>
              <a:rPr lang="en-US" altLang="ko-KR" sz="2400" dirty="0">
                <a:solidFill>
                  <a:schemeClr val="tx1"/>
                </a:solidFill>
              </a:rPr>
              <a:t>‘</a:t>
            </a:r>
            <a:r>
              <a:rPr lang="ko-KR" altLang="en-US" sz="2400" dirty="0">
                <a:solidFill>
                  <a:schemeClr val="tx1"/>
                </a:solidFill>
              </a:rPr>
              <a:t>비디오 퍼스트</a:t>
            </a:r>
            <a:r>
              <a:rPr lang="en-US" altLang="ko-KR" sz="2400" dirty="0">
                <a:solidFill>
                  <a:schemeClr val="tx1"/>
                </a:solidFill>
              </a:rPr>
              <a:t>’</a:t>
            </a:r>
            <a:r>
              <a:rPr lang="ko-KR" altLang="en-US" sz="2400" dirty="0">
                <a:solidFill>
                  <a:schemeClr val="tx1"/>
                </a:solidFill>
              </a:rPr>
              <a:t> 즉 동영상 최우선 전략을 선언한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이어 그는 </a:t>
            </a:r>
            <a:r>
              <a:rPr lang="en-US" altLang="ko-KR" sz="2400" dirty="0">
                <a:solidFill>
                  <a:schemeClr val="tx1"/>
                </a:solidFill>
              </a:rPr>
              <a:t>“</a:t>
            </a:r>
            <a:r>
              <a:rPr lang="ko-KR" altLang="en-US" sz="2400" dirty="0">
                <a:solidFill>
                  <a:schemeClr val="tx1"/>
                </a:solidFill>
              </a:rPr>
              <a:t>이용자들이 동영상을 더 쉽게 제작하고 공유하고 표현할 수 있도록 서비스를 강조하겠다</a:t>
            </a:r>
            <a:r>
              <a:rPr lang="en-US" altLang="ko-KR" sz="2400" dirty="0">
                <a:solidFill>
                  <a:schemeClr val="tx1"/>
                </a:solidFill>
              </a:rPr>
              <a:t>”</a:t>
            </a:r>
            <a:r>
              <a:rPr lang="ko-KR" altLang="en-US" sz="2400" dirty="0">
                <a:solidFill>
                  <a:schemeClr val="tx1"/>
                </a:solidFill>
              </a:rPr>
              <a:t>고 강조했다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14" y="2851263"/>
            <a:ext cx="3446181" cy="20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4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Tumblr Catches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909175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텀블러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마이크로블로그 </a:t>
            </a:r>
            <a:r>
              <a:rPr lang="en-US" altLang="ko-KR" sz="2400" dirty="0">
                <a:solidFill>
                  <a:schemeClr val="tx1"/>
                </a:solidFill>
              </a:rPr>
              <a:t>+</a:t>
            </a:r>
            <a:r>
              <a:rPr lang="ko-KR" altLang="en-US" sz="2400" dirty="0">
                <a:solidFill>
                  <a:schemeClr val="tx1"/>
                </a:solidFill>
              </a:rPr>
              <a:t> 소셜 기능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 텀블러는 데이비드 카프가 창립한 사용자들이 문자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그림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영상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링크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인용</a:t>
            </a:r>
            <a:r>
              <a:rPr lang="en-US" altLang="ko-KR" sz="2400" dirty="0">
                <a:solidFill>
                  <a:schemeClr val="tx1"/>
                </a:solidFill>
              </a:rPr>
              <a:t>,</a:t>
            </a:r>
            <a:r>
              <a:rPr lang="ko-KR" altLang="en-US" sz="2400" dirty="0">
                <a:solidFill>
                  <a:schemeClr val="tx1"/>
                </a:solidFill>
              </a:rPr>
              <a:t> 소리를 그들의 조그만한 텀블로그에 게재할 수 있게 도와주는 </a:t>
            </a:r>
            <a:r>
              <a:rPr lang="ko-KR" altLang="en-US" sz="2400" dirty="0">
                <a:solidFill>
                  <a:schemeClr val="accent2"/>
                </a:solidFill>
              </a:rPr>
              <a:t>마이크로블로그 플랫폼</a:t>
            </a:r>
            <a:r>
              <a:rPr lang="ko-KR" altLang="en-US" sz="2400" dirty="0">
                <a:solidFill>
                  <a:schemeClr val="tx1"/>
                </a:solidFill>
              </a:rPr>
              <a:t>이자 웹사이트이다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트위터처럼 이용자들끼리 팔로우하며 서로가 올린 새 게시물을 바로 확인할 수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이런 특성 때문에 이용자 취향에 따라 블로그로 사용할 수도 있고 페이스북이나 카카오스토리처럼 </a:t>
            </a:r>
            <a:r>
              <a:rPr lang="en-US" altLang="ko-KR" sz="2400" dirty="0">
                <a:solidFill>
                  <a:schemeClr val="tx1"/>
                </a:solidFill>
              </a:rPr>
              <a:t>SNS</a:t>
            </a:r>
            <a:r>
              <a:rPr lang="ko-KR" altLang="en-US" sz="2400" dirty="0">
                <a:solidFill>
                  <a:schemeClr val="tx1"/>
                </a:solidFill>
              </a:rPr>
              <a:t>로 사용할 수도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특히 검색과 뉴스부문에서 여전히 강자의 지위에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게다가 야후의 텀블러 인수가 시너지 효과를 더욱 불러올 것으로 예상하고 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/>
                </a:solidFill>
              </a:rPr>
              <a:t>이 사이트의 경우 </a:t>
            </a:r>
            <a:r>
              <a:rPr lang="en-US" altLang="ko-KR" sz="2400" dirty="0">
                <a:solidFill>
                  <a:schemeClr val="tx1"/>
                </a:solidFill>
              </a:rPr>
              <a:t>2013</a:t>
            </a:r>
            <a:r>
              <a:rPr lang="ko-KR" altLang="en-US" sz="2400" dirty="0">
                <a:solidFill>
                  <a:schemeClr val="tx1"/>
                </a:solidFill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>
                <a:solidFill>
                  <a:schemeClr val="tx1"/>
                </a:solidFill>
              </a:rPr>
              <a:t>월 기준 사용자가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억명이 넘었다고 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또한 사용자들의 체류 시간도 평균적으로 </a:t>
            </a:r>
            <a:r>
              <a:rPr lang="en-US" altLang="ko-KR" sz="2400" dirty="0">
                <a:solidFill>
                  <a:schemeClr val="tx1"/>
                </a:solidFill>
              </a:rPr>
              <a:t>14</a:t>
            </a:r>
            <a:r>
              <a:rPr lang="ko-KR" altLang="en-US" sz="2400" dirty="0">
                <a:solidFill>
                  <a:schemeClr val="tx1"/>
                </a:solidFill>
              </a:rPr>
              <a:t>분으로 </a:t>
            </a:r>
            <a:r>
              <a:rPr lang="en-US" altLang="ko-KR" sz="2400" dirty="0" err="1">
                <a:solidFill>
                  <a:schemeClr val="tx1"/>
                </a:solidFill>
              </a:rPr>
              <a:t>facebook</a:t>
            </a:r>
            <a:r>
              <a:rPr lang="ko-KR" altLang="en-US" sz="2400" dirty="0">
                <a:solidFill>
                  <a:schemeClr val="tx1"/>
                </a:solidFill>
              </a:rPr>
              <a:t>보다도 조금 더 길다고 한다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r>
              <a:rPr lang="ko-KR" altLang="en-US" sz="2400" dirty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98" y="3616684"/>
            <a:ext cx="2141151" cy="5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Snapchat</a:t>
            </a:r>
            <a:r>
              <a:rPr lang="ko-KR" altLang="en-US" sz="7200" b="1" dirty="0" smtClean="0"/>
              <a:t>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868120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 에반 </a:t>
            </a:r>
            <a:r>
              <a:rPr lang="ko-KR" altLang="en-US" sz="2400" dirty="0"/>
              <a:t>슈피겔 </a:t>
            </a:r>
            <a:r>
              <a:rPr lang="en-US" altLang="ko-KR" sz="2400" dirty="0"/>
              <a:t>CEO</a:t>
            </a:r>
            <a:r>
              <a:rPr lang="ko-KR" altLang="en-US" sz="2400" dirty="0"/>
              <a:t>는 페이스북을 보며 ‘좋아요’만 있는 공간이라고 생각했다</a:t>
            </a:r>
            <a:r>
              <a:rPr lang="en-US" altLang="ko-KR" sz="2400" dirty="0"/>
              <a:t>. </a:t>
            </a:r>
            <a:r>
              <a:rPr lang="ko-KR" altLang="en-US" sz="2400" dirty="0"/>
              <a:t>그의 눈에 페이스북은 과시하거나 표면적인 감정을 나누고 있었지만 실제 삶은 우울하고 어두운 면도 있었다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그는 페이스북과는 다른</a:t>
            </a:r>
            <a:r>
              <a:rPr lang="en-US" altLang="ko-KR" sz="2400" dirty="0"/>
              <a:t>, </a:t>
            </a:r>
            <a:r>
              <a:rPr lang="ko-KR" altLang="en-US" sz="2400" dirty="0"/>
              <a:t>대안적인 스토리텔링을 할 수 있는 플랫폼을 만들고 싶었다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그래서 나온 게 </a:t>
            </a:r>
            <a:r>
              <a:rPr lang="en-US" altLang="ko-KR" sz="2400" dirty="0"/>
              <a:t>10</a:t>
            </a:r>
            <a:r>
              <a:rPr lang="ko-KR" altLang="en-US" sz="2400" dirty="0"/>
              <a:t>초가 지나면 사진이 사라져서 </a:t>
            </a:r>
            <a:r>
              <a:rPr lang="ko-KR" altLang="en-US" sz="2400" dirty="0">
                <a:solidFill>
                  <a:schemeClr val="accent2"/>
                </a:solidFill>
              </a:rPr>
              <a:t>더 솔직한 사진을 공유</a:t>
            </a:r>
            <a:r>
              <a:rPr lang="ko-KR" altLang="en-US" sz="2400" dirty="0"/>
              <a:t>하게 되는 ‘스냅챗’이다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그래서 스냅챗은 출시 초기 다른 앱과 달리 페이스북 마케팅을 거의 하지 않고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대들의 입소문으로 인기를 끌었다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  <a:p>
            <a:pPr marL="0" indent="0">
              <a:buNone/>
            </a:pPr>
            <a:r>
              <a:rPr lang="ko-KR" altLang="en-US" sz="2400" dirty="0" smtClean="0"/>
              <a:t> 스냅챗은 </a:t>
            </a:r>
            <a:r>
              <a:rPr lang="en-US" altLang="ko-KR" sz="2400" dirty="0" smtClean="0"/>
              <a:t>32.9%</a:t>
            </a:r>
            <a:r>
              <a:rPr lang="ko-KR" altLang="en-US" sz="2400" dirty="0" smtClean="0"/>
              <a:t>로 미국 밀레니얼 세대</a:t>
            </a:r>
            <a:r>
              <a:rPr lang="en-US" altLang="ko-KR" sz="2400" dirty="0" smtClean="0"/>
              <a:t>(18~31</a:t>
            </a:r>
            <a:r>
              <a:rPr lang="ko-KR" altLang="en-US" sz="2400" dirty="0" smtClean="0"/>
              <a:t>세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에 인기있는 소셜 앱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위를 차지했다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페이스북은 스냅챗을 인수하려다 실패한 후 꾸준히 스냅챗앓이 중이다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63" y="2878176"/>
            <a:ext cx="1992343" cy="19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The Four s’s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9091750" cy="402336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tx1"/>
                </a:solidFill>
              </a:rPr>
              <a:t>소셜 </a:t>
            </a:r>
            <a:r>
              <a:rPr lang="en-US" altLang="ko-KR" sz="2400" dirty="0" smtClean="0">
                <a:solidFill>
                  <a:schemeClr val="tx1"/>
                </a:solidFill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</a:rPr>
              <a:t> 사회는 소셜미디어이며</a:t>
            </a:r>
            <a:r>
              <a:rPr lang="en-US" altLang="ko-KR" sz="2400" dirty="0" smtClean="0">
                <a:solidFill>
                  <a:schemeClr val="tx1"/>
                </a:solidFill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</a:rPr>
              <a:t> 이 사회는 점점 역할이 줄어들것이다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 특히 티비의 경우 대본을 기반으로 한 것이기때문에 현재의 명성이 급속히 줄어들것이다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tx1"/>
                </a:solidFill>
              </a:rPr>
              <a:t>스토리 </a:t>
            </a:r>
            <a:r>
              <a:rPr lang="en-US" altLang="ko-KR" sz="2400" dirty="0" smtClean="0">
                <a:solidFill>
                  <a:schemeClr val="tx1"/>
                </a:solidFill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</a:rPr>
              <a:t>  이야기는 스크립트를 기반으로 하는 세컨트 스크린 콘텐츠을 가장 명성있게 만든다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이는 광고주가 매우 좋아하는 부분이다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왜냐하면 이야기를 통해 큰 팬들을 만들기때문이다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endParaRPr lang="en-US" altLang="ko-KR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tx1"/>
                </a:solidFill>
              </a:rPr>
              <a:t>통계 </a:t>
            </a:r>
            <a:r>
              <a:rPr lang="en-US" altLang="ko-KR" sz="2400" dirty="0" smtClean="0">
                <a:solidFill>
                  <a:schemeClr val="tx1"/>
                </a:solidFill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</a:rPr>
              <a:t>  투표</a:t>
            </a:r>
            <a:r>
              <a:rPr lang="en-US" altLang="ko-KR" sz="2400" dirty="0" smtClean="0">
                <a:solidFill>
                  <a:schemeClr val="tx1"/>
                </a:solidFill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</a:rPr>
              <a:t> 통계 이는 특히 스포츠와 리얼리티 게임쇼에서 매우 중요하다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사람들이 얼마나 보는 지 실시간으로 보이기 때문에 녹화상태보다 라이브일때 더 인기가 있다</a:t>
            </a:r>
            <a:r>
              <a:rPr lang="en-US" altLang="ko-KR" sz="2400" dirty="0" smtClean="0">
                <a:solidFill>
                  <a:schemeClr val="tx1"/>
                </a:solidFill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ko-KR" altLang="en-US" sz="2400" dirty="0" smtClean="0">
                <a:solidFill>
                  <a:schemeClr val="tx1"/>
                </a:solidFill>
              </a:rPr>
              <a:t>쇼핑 </a:t>
            </a:r>
            <a:r>
              <a:rPr lang="en-US" altLang="ko-KR" sz="2400" dirty="0" smtClean="0">
                <a:solidFill>
                  <a:schemeClr val="tx1"/>
                </a:solidFill>
              </a:rPr>
              <a:t>:</a:t>
            </a:r>
            <a:r>
              <a:rPr lang="ko-KR" altLang="en-US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</a:rPr>
              <a:t>t-commerce TV</a:t>
            </a:r>
            <a:r>
              <a:rPr lang="ko-KR" altLang="en-US" sz="2400" dirty="0" smtClean="0">
                <a:solidFill>
                  <a:schemeClr val="tx1"/>
                </a:solidFill>
              </a:rPr>
              <a:t>를 시청하다가 원하는 제품을 리모컨을 사용해  구매할 수 있는 서비스 및 </a:t>
            </a:r>
            <a:r>
              <a:rPr lang="en-US" altLang="ko-KR" sz="2400" dirty="0" smtClean="0">
                <a:solidFill>
                  <a:schemeClr val="tx1"/>
                </a:solidFill>
              </a:rPr>
              <a:t>TV </a:t>
            </a:r>
            <a:r>
              <a:rPr lang="ko-KR" altLang="en-US" sz="2400" dirty="0" smtClean="0">
                <a:solidFill>
                  <a:schemeClr val="tx1"/>
                </a:solidFill>
              </a:rPr>
              <a:t>전자상거래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7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346" r="26433" b="-3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all about the </a:t>
            </a:r>
            <a:r>
              <a:rPr lang="en-US" b="1" dirty="0" err="1"/>
              <a:t>showrunner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atinLnBrk="1"/>
            <a:r>
              <a:rPr lang="ko-KR" altLang="ko-KR" dirty="0"/>
              <a:t>방송진행자</a:t>
            </a:r>
            <a:r>
              <a:rPr lang="ko-KR" altLang="en-US" dirty="0"/>
              <a:t>의 </a:t>
            </a:r>
            <a:r>
              <a:rPr lang="en-US" altLang="ko-KR" u="sng" dirty="0"/>
              <a:t>2</a:t>
            </a:r>
            <a:r>
              <a:rPr lang="ko-KR" altLang="en-US" u="sng" dirty="0"/>
              <a:t>차스크린</a:t>
            </a:r>
            <a:r>
              <a:rPr lang="en-US" altLang="ko-KR" dirty="0"/>
              <a:t>(</a:t>
            </a:r>
            <a:r>
              <a:rPr lang="ko-KR" altLang="ko-KR" dirty="0"/>
              <a:t>스마트폰 이나 </a:t>
            </a:r>
            <a:r>
              <a:rPr lang="ko-KR" altLang="ko-KR" dirty="0" err="1"/>
              <a:t>테블릿</a:t>
            </a:r>
            <a:r>
              <a:rPr lang="ko-KR" altLang="ko-KR" dirty="0"/>
              <a:t> </a:t>
            </a:r>
            <a:r>
              <a:rPr lang="en-US" altLang="ko-KR" dirty="0"/>
              <a:t>pc)</a:t>
            </a:r>
            <a:r>
              <a:rPr lang="ko-KR" altLang="ko-KR" dirty="0"/>
              <a:t>이나 </a:t>
            </a:r>
            <a:r>
              <a:rPr lang="en-US" altLang="ko-KR" dirty="0" err="1"/>
              <a:t>sns</a:t>
            </a:r>
            <a:r>
              <a:rPr lang="en-US" altLang="ko-KR" dirty="0"/>
              <a:t> </a:t>
            </a:r>
            <a:r>
              <a:rPr lang="ko-KR" altLang="en-US" dirty="0"/>
              <a:t>에서의</a:t>
            </a:r>
            <a:r>
              <a:rPr lang="ko-KR" altLang="ko-KR" dirty="0"/>
              <a:t> </a:t>
            </a:r>
            <a:r>
              <a:rPr lang="ko-KR" altLang="en-US" dirty="0"/>
              <a:t>활동이 </a:t>
            </a:r>
            <a:r>
              <a:rPr lang="ko-KR" altLang="ko-KR" dirty="0"/>
              <a:t>성공의 핵심이다</a:t>
            </a:r>
          </a:p>
          <a:p>
            <a:pPr latinLnBrk="1"/>
            <a:r>
              <a:rPr lang="ko-KR" altLang="ko-KR" dirty="0"/>
              <a:t>방송진행자와 배우와 작가가 있을 때 방송진행자의 역할은 세컨드 스크린의 실제적인 부분이다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Ex)</a:t>
            </a:r>
            <a:endParaRPr lang="ko-KR" altLang="ko-KR" dirty="0"/>
          </a:p>
          <a:p>
            <a:pPr latinLnBrk="1"/>
            <a:r>
              <a:rPr lang="en-US" altLang="ko-KR" dirty="0"/>
              <a:t>40</a:t>
            </a:r>
            <a:r>
              <a:rPr lang="ko-KR" altLang="ko-KR" dirty="0"/>
              <a:t>프로의 시청자들은 방송멤버를 통해 트위터를 보는 것을 선호하고</a:t>
            </a:r>
            <a:r>
              <a:rPr lang="en-US" altLang="ko-KR" dirty="0"/>
              <a:t> 18</a:t>
            </a:r>
            <a:r>
              <a:rPr lang="ko-KR" altLang="ko-KR" dirty="0"/>
              <a:t>프로는 공식적인 쇼로부터 나온 방송 </a:t>
            </a:r>
            <a:r>
              <a:rPr lang="ko-KR" altLang="en-US" dirty="0"/>
              <a:t>진행자의</a:t>
            </a:r>
            <a:r>
              <a:rPr lang="ko-KR" altLang="ko-KR" dirty="0"/>
              <a:t> 트위터를 보는 것을 선호한다는 것이 폭스와 광고리서치 회사들의 연구 결과에서 도출 되었다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5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2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It’s all about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atinLnBrk="1"/>
            <a:r>
              <a:rPr lang="ko-KR" altLang="ko-KR" dirty="0"/>
              <a:t>세컨드 스크린</a:t>
            </a:r>
            <a:r>
              <a:rPr lang="en-US" altLang="ko-KR" dirty="0"/>
              <a:t>(</a:t>
            </a:r>
            <a:r>
              <a:rPr lang="ko-KR" altLang="ko-KR" dirty="0"/>
              <a:t>스마트폰 이나 </a:t>
            </a:r>
            <a:r>
              <a:rPr lang="ko-KR" altLang="ko-KR" dirty="0" err="1"/>
              <a:t>테블릿</a:t>
            </a:r>
            <a:r>
              <a:rPr lang="en-US" altLang="ko-KR" dirty="0"/>
              <a:t> pc)</a:t>
            </a:r>
            <a:r>
              <a:rPr lang="ko-KR" altLang="en-US" dirty="0"/>
              <a:t>은</a:t>
            </a:r>
            <a:r>
              <a:rPr lang="ko-KR" altLang="ko-KR" dirty="0"/>
              <a:t> 정보가 중요하다</a:t>
            </a:r>
            <a:r>
              <a:rPr lang="en-US" altLang="ko-KR" dirty="0"/>
              <a:t>. </a:t>
            </a:r>
            <a:endParaRPr lang="ko-KR" altLang="ko-KR" dirty="0"/>
          </a:p>
          <a:p>
            <a:r>
              <a:rPr lang="ko-KR" altLang="ko-KR" dirty="0"/>
              <a:t>정보는 앞으로의 사업에서 매우 중요한 역할을 한다</a:t>
            </a:r>
            <a:endParaRPr lang="en-US" altLang="ko-KR" dirty="0"/>
          </a:p>
          <a:p>
            <a:r>
              <a:rPr lang="ko-KR" altLang="en-US" dirty="0"/>
              <a:t>정보수집은 페이스</a:t>
            </a:r>
            <a:r>
              <a:rPr lang="en-US" altLang="ko-KR" dirty="0"/>
              <a:t>,</a:t>
            </a:r>
            <a:r>
              <a:rPr lang="ko-KR" altLang="en-US" dirty="0"/>
              <a:t>트위터 등 다양한 </a:t>
            </a:r>
            <a:r>
              <a:rPr lang="en-US" altLang="ko-KR" dirty="0" err="1"/>
              <a:t>sns</a:t>
            </a:r>
            <a:r>
              <a:rPr lang="ko-KR" altLang="en-US" dirty="0"/>
              <a:t>에서 수집한다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2542" r="12197" b="-4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데이터의 장점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atinLnBrk="1">
              <a:buFont typeface="Wingdings" charset="2"/>
              <a:buChar char="§"/>
            </a:pPr>
            <a:r>
              <a:rPr lang="ko-KR" altLang="en-US" dirty="0" smtClean="0"/>
              <a:t> </a:t>
            </a:r>
            <a:r>
              <a:rPr lang="ko-KR" altLang="ko-KR" dirty="0" smtClean="0"/>
              <a:t>청중들을 </a:t>
            </a:r>
            <a:r>
              <a:rPr lang="ko-KR" altLang="ko-KR" dirty="0"/>
              <a:t>늘리고 지속적으로 관리할 수 있게 해준다</a:t>
            </a:r>
            <a:r>
              <a:rPr lang="en-US" altLang="ko-KR" dirty="0"/>
              <a:t>.</a:t>
            </a:r>
          </a:p>
          <a:p>
            <a:pPr latinLnBrk="1"/>
            <a:r>
              <a:rPr lang="en-US" dirty="0"/>
              <a:t>-&gt;</a:t>
            </a:r>
            <a:r>
              <a:rPr lang="ko-KR" altLang="ko-KR" dirty="0"/>
              <a:t>페이스북 데이터를 사용하면 간편해 진다</a:t>
            </a:r>
            <a:r>
              <a:rPr lang="en-US" altLang="ko-KR" dirty="0"/>
              <a:t>. </a:t>
            </a:r>
          </a:p>
          <a:p>
            <a:pPr latinLnBrk="1">
              <a:buFont typeface="Wingdings" charset="2"/>
              <a:buChar char="§"/>
            </a:pPr>
            <a:r>
              <a:rPr lang="ko-KR" altLang="ko-KR" dirty="0"/>
              <a:t>프로그램을 만드는데 결정할 때</a:t>
            </a:r>
            <a:r>
              <a:rPr lang="en-US" altLang="ko-KR" dirty="0"/>
              <a:t> </a:t>
            </a:r>
            <a:r>
              <a:rPr lang="ko-KR" altLang="en-US" dirty="0"/>
              <a:t>도움을 준다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-&gt;</a:t>
            </a:r>
            <a:r>
              <a:rPr lang="ko-KR" altLang="ko-KR" dirty="0"/>
              <a:t>방송진행자는 세컨드스크린데이터를 이용해서 시청자들의 의견들을 듣고 그들의 경향을 더 잘 반영한 에피소드 프로그램을 만든다</a:t>
            </a:r>
            <a:r>
              <a:rPr lang="en-US" altLang="ko-KR" dirty="0"/>
              <a:t>. </a:t>
            </a:r>
            <a:endParaRPr lang="ko-KR" altLang="ko-KR" dirty="0"/>
          </a:p>
          <a:p>
            <a:pPr latinLnBrk="1">
              <a:buFont typeface="Wingdings" charset="2"/>
              <a:buChar char="§"/>
            </a:pPr>
            <a:r>
              <a:rPr lang="ko-KR" altLang="ko-KR" dirty="0"/>
              <a:t>광고 기회를 </a:t>
            </a:r>
            <a:r>
              <a:rPr lang="ko-KR" altLang="en-US" dirty="0"/>
              <a:t>얻을 수 있다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-&gt;</a:t>
            </a:r>
            <a:r>
              <a:rPr lang="ko-KR" altLang="ko-KR" dirty="0"/>
              <a:t>네트워크 회사들은 청중들</a:t>
            </a:r>
            <a:r>
              <a:rPr lang="ko-KR" altLang="en-US" dirty="0"/>
              <a:t>의 관심 브랜드를 </a:t>
            </a:r>
            <a:r>
              <a:rPr lang="ko-KR" altLang="ko-KR" dirty="0"/>
              <a:t>세컨드 스크린데이터</a:t>
            </a:r>
            <a:r>
              <a:rPr lang="ko-KR" altLang="en-US" dirty="0"/>
              <a:t>를 바탕으로 파악 후 청중들의 관심분야를 파악할 수 있다</a:t>
            </a:r>
            <a:endParaRPr lang="ko-KR" altLang="ko-KR" dirty="0"/>
          </a:p>
          <a:p>
            <a:pPr latinLnBrk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71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22542" r="12197" b="-4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데이터의 장점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latinLnBrk="1">
              <a:buFont typeface="Wingdings" charset="2"/>
              <a:buChar char="§"/>
            </a:pPr>
            <a:r>
              <a:rPr lang="ko-KR" altLang="ko-KR" dirty="0"/>
              <a:t>같은 정보라도 다르게 이용 될 수도 있다</a:t>
            </a:r>
            <a:endParaRPr lang="en-US" altLang="ko-KR" dirty="0"/>
          </a:p>
          <a:p>
            <a:pPr latinLnBrk="1"/>
            <a:r>
              <a:rPr lang="en-US" dirty="0"/>
              <a:t>-&gt;</a:t>
            </a:r>
            <a:r>
              <a:rPr lang="ko-KR" altLang="ko-KR" dirty="0"/>
              <a:t>정보를 가지고 제품을 어디에 위치하게 하거나 어떠한 방법으로 홍보를 하는지에 따라서 데이터를 이용해서</a:t>
            </a:r>
            <a:r>
              <a:rPr lang="en-US" altLang="ko-KR" dirty="0"/>
              <a:t> cross-promotion</a:t>
            </a:r>
            <a:r>
              <a:rPr lang="ko-KR" altLang="ko-KR" dirty="0"/>
              <a:t>을 할 수 있</a:t>
            </a:r>
            <a:r>
              <a:rPr lang="ko-KR" altLang="en-US" dirty="0"/>
              <a:t>다</a:t>
            </a:r>
            <a:r>
              <a:rPr lang="en-US" altLang="ko-KR" dirty="0"/>
              <a:t>.</a:t>
            </a:r>
          </a:p>
          <a:p>
            <a:pPr latinLnBrk="1">
              <a:buFont typeface="Wingdings" charset="2"/>
              <a:buChar char="§"/>
            </a:pPr>
            <a:r>
              <a:rPr lang="ko-KR" altLang="ko-KR" dirty="0"/>
              <a:t>추천하는 것과 발견하는 것에 증진을 할 수 있다</a:t>
            </a:r>
            <a:r>
              <a:rPr lang="en-US" altLang="ko-KR" dirty="0"/>
              <a:t>. </a:t>
            </a:r>
            <a:endParaRPr lang="ko-KR" altLang="ko-KR" dirty="0"/>
          </a:p>
          <a:p>
            <a:pPr latinLnBrk="1"/>
            <a:r>
              <a:rPr lang="en-US" altLang="ko-KR" dirty="0"/>
              <a:t>-&gt;</a:t>
            </a:r>
            <a:r>
              <a:rPr lang="en-US" altLang="ko-KR" dirty="0" err="1"/>
              <a:t>sns</a:t>
            </a:r>
            <a:r>
              <a:rPr lang="ko-KR" altLang="ko-KR" dirty="0"/>
              <a:t>를 </a:t>
            </a:r>
            <a:r>
              <a:rPr lang="ko-KR" altLang="en-US" dirty="0"/>
              <a:t>바탕으로 </a:t>
            </a:r>
            <a:r>
              <a:rPr lang="ko-KR" altLang="ko-KR" dirty="0"/>
              <a:t>데이터를 수집하고 </a:t>
            </a:r>
            <a:r>
              <a:rPr lang="ko-KR" altLang="en-US" dirty="0"/>
              <a:t>분석</a:t>
            </a:r>
            <a:r>
              <a:rPr lang="ko-KR" altLang="ko-KR" dirty="0"/>
              <a:t>해서 특정한 시청자들의 관심분야를 파악해서</a:t>
            </a:r>
            <a:r>
              <a:rPr lang="en-US" altLang="ko-KR" dirty="0"/>
              <a:t>(</a:t>
            </a:r>
            <a:r>
              <a:rPr lang="ko-KR" altLang="ko-KR" dirty="0"/>
              <a:t>그들이 친구들과 어떤 생각을 공유하고 어떤 활동을 주로 하는지에 대한 정보를 바탕으로</a:t>
            </a:r>
            <a:r>
              <a:rPr lang="en-US" altLang="ko-KR" dirty="0"/>
              <a:t>) </a:t>
            </a:r>
            <a:r>
              <a:rPr lang="ko-KR" altLang="ko-KR" dirty="0"/>
              <a:t>시청자들의 관심 방송리스트를 선정할 수 있고 그것에 따라서 특정 시청들을 위한 방송 프로그램과 그들의 관심있어 하는 영화나 기타 콘텐츠를 선별해서 시청자들에게 맞춤형으로 제공해 줄 수 있다</a:t>
            </a:r>
            <a:r>
              <a:rPr lang="en-US" altLang="ko-KR" dirty="0"/>
              <a:t>. </a:t>
            </a:r>
            <a:endParaRPr lang="ko-KR" altLang="ko-KR" dirty="0"/>
          </a:p>
          <a:p>
            <a:pPr latinLnBrk="1"/>
            <a:endParaRPr lang="ko-KR" altLang="ko-KR" dirty="0"/>
          </a:p>
          <a:p>
            <a:pPr latinLnBrk="1"/>
            <a:endParaRPr lang="ko-KR" altLang="ko-KR" dirty="0"/>
          </a:p>
          <a:p>
            <a:pPr latinLnBrk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3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Active VS Passive 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60558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ko-KR" altLang="en-US" sz="2800" dirty="0"/>
              <a:t>  </a:t>
            </a:r>
            <a:r>
              <a:rPr lang="ko-KR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활동적인 감상</a:t>
            </a:r>
            <a:r>
              <a:rPr lang="ko-KR" altLang="en-US" sz="2800" dirty="0"/>
              <a:t>은 한가지만 몰두해서 보는 것이다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(EX. </a:t>
            </a:r>
            <a:r>
              <a:rPr lang="ko-KR" altLang="en-US" sz="2800" dirty="0"/>
              <a:t>풋볼 게임</a:t>
            </a:r>
            <a:r>
              <a:rPr lang="en-US" sz="2800" dirty="0"/>
              <a:t>, </a:t>
            </a:r>
            <a:r>
              <a:rPr lang="ko-KR" altLang="en-US" sz="2800" dirty="0"/>
              <a:t>정치적 토론</a:t>
            </a:r>
            <a:r>
              <a:rPr lang="en-US" sz="2800" dirty="0"/>
              <a:t>, </a:t>
            </a:r>
            <a:r>
              <a:rPr lang="ko-KR" altLang="en-US" sz="2800" dirty="0"/>
              <a:t>리얼리티 게임 마지막 회</a:t>
            </a:r>
            <a:r>
              <a:rPr lang="en-US" sz="2800" dirty="0"/>
              <a:t>)</a:t>
            </a:r>
            <a:r>
              <a:rPr lang="ko-KR" altLang="en-US" sz="2800" dirty="0"/>
              <a:t> </a:t>
            </a:r>
          </a:p>
          <a:p>
            <a:pPr>
              <a:buFont typeface="Arial" charset="0"/>
              <a:buChar char="•"/>
            </a:pPr>
            <a:r>
              <a:rPr lang="ko-KR" altLang="en-US" sz="2800" dirty="0"/>
              <a:t>   </a:t>
            </a:r>
            <a:r>
              <a:rPr lang="ko-KR" altLang="en-US" sz="2800" dirty="0">
                <a:solidFill>
                  <a:schemeClr val="tx1"/>
                </a:solidFill>
              </a:rPr>
              <a:t>수동적인 감상은 </a:t>
            </a:r>
            <a:r>
              <a:rPr lang="ko-KR" altLang="en-US" sz="2800" dirty="0"/>
              <a:t>배경 잡음이라 생각해서 한번에 두가지 이상의 감상을 의미한다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71" y="4241890"/>
            <a:ext cx="4457700" cy="181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0275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Example of 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51389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ko-KR" altLang="en-US" sz="2400" dirty="0"/>
              <a:t> 팬들과 소통하는 것이 가장 좋을 쇼 </a:t>
            </a:r>
            <a:r>
              <a:rPr lang="en-US" altLang="ko-KR" sz="2400" dirty="0"/>
              <a:t>:</a:t>
            </a:r>
            <a:r>
              <a:rPr lang="ko-KR" altLang="en-US" sz="2400" dirty="0"/>
              <a:t> 리얼리티 게임과 스포츠 경기 </a:t>
            </a:r>
          </a:p>
          <a:p>
            <a:pPr>
              <a:buFont typeface="Arial" charset="0"/>
              <a:buChar char="•"/>
            </a:pPr>
            <a:r>
              <a:rPr lang="ko-KR" altLang="en-US" sz="2400" dirty="0"/>
              <a:t> 소통이 많이 필요한 쇼 </a:t>
            </a:r>
            <a:r>
              <a:rPr lang="en-US" altLang="ko-KR" sz="2400" dirty="0"/>
              <a:t>:</a:t>
            </a:r>
            <a:r>
              <a:rPr lang="ko-KR" altLang="en-US" sz="2400" dirty="0"/>
              <a:t> </a:t>
            </a:r>
            <a:r>
              <a:rPr lang="en-US" altLang="ko-KR" sz="2400" dirty="0"/>
              <a:t>super bowl, </a:t>
            </a:r>
            <a:r>
              <a:rPr lang="en-US" altLang="ko-KR" sz="2400" dirty="0" err="1"/>
              <a:t>oscar</a:t>
            </a:r>
            <a:r>
              <a:rPr lang="en-US" altLang="ko-KR" sz="2400" dirty="0"/>
              <a:t>, </a:t>
            </a:r>
            <a:r>
              <a:rPr lang="ko-KR" altLang="en-US" sz="2400" dirty="0"/>
              <a:t>대통령 선거 </a:t>
            </a:r>
          </a:p>
          <a:p>
            <a:pPr>
              <a:buFont typeface="Arial" charset="0"/>
              <a:buChar char="•"/>
            </a:pPr>
            <a:r>
              <a:rPr lang="ko-KR" altLang="en-US" sz="2400" dirty="0"/>
              <a:t> 중간 카테고리에 속한 쇼 </a:t>
            </a:r>
            <a:r>
              <a:rPr lang="en-US" altLang="ko-KR" sz="2400" dirty="0"/>
              <a:t>:</a:t>
            </a:r>
            <a:r>
              <a:rPr lang="ko-KR" altLang="en-US" sz="2400" dirty="0"/>
              <a:t> 시트콤</a:t>
            </a:r>
            <a:r>
              <a:rPr lang="en-US" altLang="ko-KR" sz="2400" dirty="0"/>
              <a:t>,</a:t>
            </a:r>
            <a:r>
              <a:rPr lang="ko-KR" altLang="en-US" sz="2400" dirty="0"/>
              <a:t> 리얼리티 드라마</a:t>
            </a:r>
          </a:p>
          <a:p>
            <a:pPr>
              <a:buFont typeface="Arial" charset="0"/>
              <a:buChar char="•"/>
            </a:pPr>
            <a:r>
              <a:rPr lang="ko-KR" altLang="en-US" sz="2400" dirty="0"/>
              <a:t> 소통이 어려운 쇼 </a:t>
            </a:r>
            <a:r>
              <a:rPr lang="en-US" altLang="ko-KR" sz="2400" dirty="0"/>
              <a:t>:</a:t>
            </a:r>
            <a:r>
              <a:rPr lang="ko-KR" altLang="en-US" sz="2400" dirty="0"/>
              <a:t> 드라마</a:t>
            </a:r>
            <a:r>
              <a:rPr lang="en-US" altLang="ko-KR" sz="2400" dirty="0"/>
              <a:t>,</a:t>
            </a:r>
            <a:r>
              <a:rPr lang="ko-KR" altLang="en-US" sz="2400" dirty="0"/>
              <a:t> 범죄 쇼 </a:t>
            </a:r>
            <a:r>
              <a:rPr lang="en-US" altLang="ko-KR" sz="2400" dirty="0"/>
              <a:t>-&gt;</a:t>
            </a:r>
            <a:r>
              <a:rPr lang="ko-KR" altLang="en-US" sz="2400" dirty="0"/>
              <a:t> 쇼가 끝난 후에 소통을 원함</a:t>
            </a:r>
            <a:r>
              <a:rPr lang="en-US" altLang="ko-KR" sz="2400" dirty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38" y="1845734"/>
            <a:ext cx="2922556" cy="1878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50" y="2881949"/>
            <a:ext cx="3396230" cy="190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38" y="4321629"/>
            <a:ext cx="3538376" cy="19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Second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97838" cy="4023360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텔레비전 시청의 보조기능을 수행하는 전자기기</a:t>
            </a:r>
            <a:r>
              <a:rPr lang="en-US" altLang="ko-KR" sz="2400" dirty="0"/>
              <a:t>.</a:t>
            </a:r>
            <a:r>
              <a:rPr lang="ko-KR" altLang="en-US" sz="2400" dirty="0"/>
              <a:t> 대표적인 세컨드 스크린으로는 스마트폰</a:t>
            </a:r>
            <a:r>
              <a:rPr lang="en-US" altLang="ko-KR" sz="2400" dirty="0"/>
              <a:t>,</a:t>
            </a:r>
            <a:r>
              <a:rPr lang="ko-KR" altLang="en-US" sz="2400" dirty="0"/>
              <a:t> 테블릿 </a:t>
            </a:r>
            <a:r>
              <a:rPr lang="en-US" altLang="ko-KR" sz="2400" dirty="0"/>
              <a:t>PC</a:t>
            </a:r>
            <a:r>
              <a:rPr lang="ko-KR" altLang="en-US" sz="2400" dirty="0"/>
              <a:t> 등이 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 텔레비전과 세컨드 스크린을 연결하여 방송은 텔레비전으로 서비스하고</a:t>
            </a:r>
            <a:r>
              <a:rPr lang="en-US" altLang="ko-KR" sz="2400" dirty="0"/>
              <a:t>,</a:t>
            </a:r>
            <a:r>
              <a:rPr lang="ko-KR" altLang="en-US" sz="2400" dirty="0"/>
              <a:t> 관련된 정보는 세컨드 스크린으로 서비스 하는 방식이다</a:t>
            </a:r>
            <a:r>
              <a:rPr lang="en-US" altLang="ko-KR" sz="2400" dirty="0"/>
              <a:t>.</a:t>
            </a:r>
            <a:r>
              <a:rPr lang="ko-KR" altLang="en-US" sz="2400" dirty="0"/>
              <a:t> 대표적인 서비스로는 텔레비전과 소셜 네트워킹 서비스</a:t>
            </a:r>
            <a:r>
              <a:rPr lang="en-US" altLang="ko-KR" sz="2400" dirty="0"/>
              <a:t>(</a:t>
            </a:r>
            <a:r>
              <a:rPr lang="ko-KR" altLang="en-US" sz="2400" dirty="0"/>
              <a:t> </a:t>
            </a:r>
            <a:r>
              <a:rPr lang="en-US" altLang="ko-KR" sz="2400" dirty="0"/>
              <a:t>SNS, </a:t>
            </a:r>
            <a:r>
              <a:rPr lang="ko-KR" altLang="en-US" sz="2400" dirty="0"/>
              <a:t>누리소통망 서비스</a:t>
            </a:r>
            <a:r>
              <a:rPr lang="en-US" altLang="ko-KR" sz="2400" dirty="0"/>
              <a:t>)</a:t>
            </a:r>
            <a:r>
              <a:rPr lang="ko-KR" altLang="en-US" sz="2400" dirty="0"/>
              <a:t>를 결합한 소셜</a:t>
            </a:r>
            <a:r>
              <a:rPr lang="en-US" altLang="ko-KR" sz="2400" dirty="0"/>
              <a:t>TV</a:t>
            </a:r>
            <a:r>
              <a:rPr lang="ko-KR" altLang="en-US" sz="2400" dirty="0"/>
              <a:t>를 들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chemeClr val="accent2"/>
                </a:solidFill>
              </a:rPr>
              <a:t>소셜 </a:t>
            </a:r>
            <a:r>
              <a:rPr lang="en-US" altLang="ko-KR" sz="2400" dirty="0">
                <a:solidFill>
                  <a:schemeClr val="accent2"/>
                </a:solidFill>
              </a:rPr>
              <a:t>TV</a:t>
            </a:r>
            <a:r>
              <a:rPr lang="ko-KR" altLang="en-US" sz="2400" dirty="0"/>
              <a:t>는 텔레비전 시청 중 </a:t>
            </a:r>
            <a:r>
              <a:rPr lang="en-US" altLang="ko-KR" sz="2400" dirty="0"/>
              <a:t>SNS</a:t>
            </a:r>
            <a:r>
              <a:rPr lang="ko-KR" altLang="en-US" sz="2400" dirty="0"/>
              <a:t>를 통해 지인과 의견을 공유할 수 있는 서비스를 제공한다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71" y="2714414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Second Screen</a:t>
            </a:r>
            <a:r>
              <a:rPr lang="ko-KR" altLang="en-US" sz="7200" b="1" dirty="0"/>
              <a:t> </a:t>
            </a:r>
            <a:r>
              <a:rPr lang="en-US" altLang="ko-KR" sz="7200" b="1" dirty="0"/>
              <a:t>2.0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97838" cy="4023360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 </a:t>
            </a:r>
            <a:r>
              <a:rPr lang="en-US" altLang="ko-KR" sz="2400" dirty="0"/>
              <a:t>Second Screen </a:t>
            </a:r>
            <a:r>
              <a:rPr lang="ko-KR" altLang="en-US" sz="2400" dirty="0"/>
              <a:t>산업은 비즈니스에서 좋은 출발을 하지 못하였다</a:t>
            </a:r>
            <a:r>
              <a:rPr lang="en-US" altLang="ko-KR" sz="2400" dirty="0"/>
              <a:t>.</a:t>
            </a:r>
            <a:r>
              <a:rPr lang="ko-KR" altLang="en-US" sz="2400" dirty="0"/>
              <a:t> 그럼에도 불구하고 세컨드 스크린의 두번째 파장을 불러일으켰다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r>
              <a:rPr lang="ko-KR" altLang="en-US" sz="2400" dirty="0"/>
              <a:t> </a:t>
            </a:r>
            <a:r>
              <a:rPr lang="en-US" altLang="ko-KR" sz="2400" dirty="0"/>
              <a:t>Second Screen 2.0 </a:t>
            </a:r>
            <a:r>
              <a:rPr lang="ko-KR" altLang="en-US" sz="2400" dirty="0"/>
              <a:t>의 경우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en-US" altLang="ko-KR" sz="2400" dirty="0"/>
              <a:t>“</a:t>
            </a:r>
            <a:r>
              <a:rPr lang="ko-KR" altLang="en-US" sz="2400" dirty="0"/>
              <a:t>페이스북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en-US" altLang="ko-KR" sz="2400" dirty="0"/>
              <a:t>Tumblr, </a:t>
            </a:r>
            <a:r>
              <a:rPr lang="en-US" altLang="ko-KR" sz="2400" dirty="0" err="1"/>
              <a:t>instagram</a:t>
            </a:r>
            <a:r>
              <a:rPr lang="en-US" altLang="ko-KR" sz="2400" dirty="0"/>
              <a:t>, Snapchat, Pinterest, OTT”</a:t>
            </a:r>
            <a:r>
              <a:rPr lang="ko-KR" altLang="en-US" sz="2400" dirty="0"/>
              <a:t> 와 같은 어플들의 정보를 합쳐 만들어 졌다</a:t>
            </a:r>
            <a:r>
              <a:rPr lang="en-US" altLang="ko-KR" sz="2400" dirty="0"/>
              <a:t>.</a:t>
            </a:r>
            <a:r>
              <a:rPr lang="ko-KR" altLang="en-US" sz="2400" dirty="0"/>
              <a:t> 이 데이터는 가정 단위가 아닌 개인에게 초점이 맞춰져 있어 개인과 관련된 친구들의 소셜 그래프를 확인할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그러므로 친구들이 뭘 보는지 뭘 좋아하는 지를 한눈에 확인 할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r>
              <a:rPr lang="en-US" altLang="ko-KR" sz="2400" dirty="0"/>
              <a:t>=&gt;</a:t>
            </a:r>
            <a:r>
              <a:rPr lang="ko-KR" altLang="en-US" sz="2400" dirty="0"/>
              <a:t> 쌍방향 소통 웹기술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1845734"/>
            <a:ext cx="3818617" cy="1555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3496946"/>
            <a:ext cx="1138334" cy="113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26" y="3496946"/>
            <a:ext cx="1138334" cy="1138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9" y="4635281"/>
            <a:ext cx="1233814" cy="1233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935" y="3441480"/>
            <a:ext cx="1193800" cy="119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25" y="4730759"/>
            <a:ext cx="1138335" cy="11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Social 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292566" cy="4023360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소셜 티비란 </a:t>
            </a:r>
            <a:r>
              <a:rPr lang="en-US" sz="2400" dirty="0"/>
              <a:t>TV</a:t>
            </a:r>
            <a:r>
              <a:rPr lang="ko-KR" altLang="en-US" sz="2400" dirty="0"/>
              <a:t>를 보면서 시청 중인 프로그램에 대한 의견을 올리거나 콘텐츠를 추천하는 등 </a:t>
            </a:r>
            <a:r>
              <a:rPr lang="ko-KR" altLang="en-US" sz="2400" dirty="0">
                <a:solidFill>
                  <a:schemeClr val="accent2"/>
                </a:solidFill>
              </a:rPr>
              <a:t>다른 시청자들과 콘텐츠에 대한 정보를 공유할 수 있는 기능을 갖춘 </a:t>
            </a:r>
            <a:r>
              <a:rPr lang="en-US" altLang="ko-KR" sz="2400" dirty="0">
                <a:solidFill>
                  <a:schemeClr val="accent2"/>
                </a:solidFill>
              </a:rPr>
              <a:t>TV</a:t>
            </a:r>
            <a:r>
              <a:rPr lang="ko-KR" altLang="en-US" sz="2400" dirty="0"/>
              <a:t>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r>
              <a:rPr lang="ko-KR" altLang="en-US" sz="2400" dirty="0"/>
              <a:t>소셜 </a:t>
            </a:r>
            <a:r>
              <a:rPr lang="en-US" altLang="ko-KR" sz="2400" dirty="0"/>
              <a:t>TV </a:t>
            </a:r>
            <a:r>
              <a:rPr lang="ko-KR" altLang="en-US" sz="2400" dirty="0"/>
              <a:t>두가지 방식의 서비스</a:t>
            </a:r>
          </a:p>
          <a:p>
            <a:r>
              <a:rPr lang="en-US" altLang="ko-KR" sz="2400" dirty="0"/>
              <a:t>1.</a:t>
            </a:r>
            <a:r>
              <a:rPr lang="ko-KR" altLang="en-US" sz="2400" dirty="0"/>
              <a:t> </a:t>
            </a:r>
            <a:r>
              <a:rPr lang="en-US" altLang="ko-KR" sz="2400" dirty="0"/>
              <a:t>TV</a:t>
            </a:r>
            <a:r>
              <a:rPr lang="ko-KR" altLang="en-US" sz="2400" dirty="0"/>
              <a:t>로 직접 소통하는 방법으로 특정 장면에서 이모티콘</a:t>
            </a:r>
            <a:r>
              <a:rPr lang="en-US" altLang="ko-KR" sz="2400" dirty="0"/>
              <a:t>,</a:t>
            </a:r>
            <a:r>
              <a:rPr lang="ko-KR" altLang="en-US" sz="2400" dirty="0"/>
              <a:t> 메세지를 통해 의견을 교환</a:t>
            </a:r>
          </a:p>
          <a:p>
            <a:r>
              <a:rPr lang="en-US" altLang="ko-KR" sz="2400" dirty="0"/>
              <a:t>2.</a:t>
            </a:r>
            <a:r>
              <a:rPr lang="ko-KR" altLang="en-US" sz="2400" dirty="0"/>
              <a:t> </a:t>
            </a:r>
            <a:r>
              <a:rPr lang="en-US" altLang="ko-KR" sz="2400" dirty="0"/>
              <a:t>TV</a:t>
            </a:r>
            <a:r>
              <a:rPr lang="ko-KR" altLang="en-US" sz="2400" dirty="0"/>
              <a:t>를 보면서 스마트폰이나 </a:t>
            </a:r>
            <a:r>
              <a:rPr lang="en-US" altLang="ko-KR" sz="2400" dirty="0"/>
              <a:t>PC</a:t>
            </a:r>
            <a:r>
              <a:rPr lang="ko-KR" altLang="en-US" sz="2400" dirty="0"/>
              <a:t>로 의견을 교환하는 방식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87" y="2239347"/>
            <a:ext cx="4233236" cy="32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Social 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4799667" cy="402336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TV SNS</a:t>
            </a:r>
            <a:r>
              <a:rPr lang="ko-KR" altLang="en-US" sz="2400" dirty="0"/>
              <a:t>의 상위 개념으로서 공유의 </a:t>
            </a:r>
            <a:r>
              <a:rPr lang="ko-KR" altLang="en-US" sz="2400" dirty="0">
                <a:solidFill>
                  <a:schemeClr val="accent2"/>
                </a:solidFill>
              </a:rPr>
              <a:t>소셜 기능</a:t>
            </a:r>
            <a:r>
              <a:rPr lang="ko-KR" altLang="en-US" sz="2400" dirty="0"/>
              <a:t>을 포함한 </a:t>
            </a:r>
            <a:r>
              <a:rPr lang="en-US" altLang="ko-KR" sz="2400" dirty="0"/>
              <a:t>Second Screen Application</a:t>
            </a:r>
            <a:r>
              <a:rPr lang="ko-KR" altLang="en-US" sz="2400" dirty="0"/>
              <a:t>의 형태띄 서비스이다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r>
              <a:rPr lang="en-US" altLang="ko-KR" sz="2400" dirty="0"/>
              <a:t>TV</a:t>
            </a:r>
            <a:r>
              <a:rPr lang="ko-KR" altLang="en-US" sz="2400" dirty="0"/>
              <a:t>시청 보완 기능과  </a:t>
            </a:r>
            <a:r>
              <a:rPr lang="en-US" altLang="ko-KR" sz="2400" dirty="0"/>
              <a:t>TV</a:t>
            </a:r>
            <a:r>
              <a:rPr lang="ko-KR" altLang="en-US" sz="2400" dirty="0"/>
              <a:t> 시청 관련 형태의 분석을 통한 개인 맞춤형 추천 서비스 제공</a:t>
            </a:r>
            <a:r>
              <a:rPr lang="en-US" altLang="ko-KR" sz="2400" dirty="0"/>
              <a:t>,</a:t>
            </a:r>
            <a:r>
              <a:rPr lang="ko-KR" altLang="en-US" sz="2400" dirty="0"/>
              <a:t> 광고 및 스폰서 수익</a:t>
            </a:r>
            <a:r>
              <a:rPr lang="en-US" altLang="ko-KR" sz="2400" dirty="0"/>
              <a:t>,</a:t>
            </a:r>
            <a:r>
              <a:rPr lang="ko-KR" altLang="en-US" sz="2400" dirty="0"/>
              <a:t> 커머스 등 다양한 방식의 접목을 통한 신규 비즈니스 모델 창출 기회라는 가치를 지니며 주요 트렌드로 부상해왔다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46" y="1977295"/>
            <a:ext cx="6156131" cy="3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8" y="1845734"/>
            <a:ext cx="876739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/>
              <a:t> 트위터는 소셜 티비에서 명백한 플랫폼으로 자리 잡았다</a:t>
            </a:r>
            <a:r>
              <a:rPr lang="en-US" altLang="ko-KR" sz="2400" dirty="0"/>
              <a:t>.</a:t>
            </a:r>
            <a:r>
              <a:rPr lang="ko-KR" altLang="en-US" sz="2400" dirty="0"/>
              <a:t> 특히 해쉬태그를 이용하여 유저들과 공유를 하는 것이 매우 간단하여 많이 사용한다고 한다</a:t>
            </a:r>
            <a:r>
              <a:rPr lang="en-US" altLang="ko-KR" sz="2400" dirty="0"/>
              <a:t>.</a:t>
            </a:r>
            <a:r>
              <a:rPr lang="ko-KR" altLang="en-US" sz="2400" dirty="0"/>
              <a:t> 하지만 최근 연구에 따르면 오직 응답자의 </a:t>
            </a:r>
            <a:r>
              <a:rPr lang="en-US" altLang="ko-KR" sz="2400" dirty="0"/>
              <a:t>13%</a:t>
            </a:r>
            <a:r>
              <a:rPr lang="ko-KR" altLang="en-US" sz="2400" dirty="0"/>
              <a:t>가 티를 보면서 트위터를 한다고 한다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indent="0">
              <a:buNone/>
            </a:pPr>
            <a:r>
              <a:rPr lang="ko-KR" altLang="en-US" sz="2400" dirty="0"/>
              <a:t>플랫폼을 통해 돌파구를 이어가려면 다른 것이 필요하였다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r>
              <a:rPr lang="en-US" altLang="ko-KR" sz="2400" dirty="0"/>
              <a:t>TV </a:t>
            </a:r>
            <a:r>
              <a:rPr lang="ko-KR" altLang="en-US" sz="2400" dirty="0"/>
              <a:t>의 경우 서로 소통할 수가 없는 단점이 있다</a:t>
            </a:r>
            <a:r>
              <a:rPr lang="en-US" altLang="ko-KR" sz="2400" dirty="0"/>
              <a:t>.</a:t>
            </a:r>
            <a:r>
              <a:rPr lang="ko-KR" altLang="en-US" sz="2400" dirty="0"/>
              <a:t> 즉 링크를 클릭하고 사진을 보고 비디오를 보기 위해 클릭할 수 없다</a:t>
            </a:r>
            <a:r>
              <a:rPr lang="en-US" altLang="ko-KR" sz="2400" dirty="0"/>
              <a:t>.</a:t>
            </a:r>
            <a:r>
              <a:rPr lang="ko-KR" altLang="en-US" sz="2400" dirty="0"/>
              <a:t> 하지만  트위터의 경우가 그렇지 않다</a:t>
            </a:r>
            <a:r>
              <a:rPr lang="en-US" altLang="ko-KR" sz="2400" dirty="0"/>
              <a:t>.</a:t>
            </a:r>
            <a:r>
              <a:rPr lang="ko-KR" altLang="en-US" sz="2400" dirty="0"/>
              <a:t> 트위터의 경우 </a:t>
            </a:r>
            <a:r>
              <a:rPr lang="ko-KR" altLang="en-US" sz="2400" dirty="0">
                <a:solidFill>
                  <a:schemeClr val="accent2"/>
                </a:solidFill>
              </a:rPr>
              <a:t>상호작용</a:t>
            </a:r>
            <a:r>
              <a:rPr lang="ko-KR" altLang="en-US" sz="2400" dirty="0"/>
              <a:t>을 할 수 있다는 장점을 살렸다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또한 최근 비디어 기능을 추가하여 </a:t>
            </a:r>
            <a:r>
              <a:rPr lang="en-US" altLang="ko-KR" sz="2400" dirty="0"/>
              <a:t>30</a:t>
            </a:r>
            <a:r>
              <a:rPr lang="ko-KR" altLang="en-US" sz="2400" dirty="0"/>
              <a:t>초 클립영상을 첨부한 것이다</a:t>
            </a:r>
            <a:r>
              <a:rPr lang="en-US" altLang="ko-KR" sz="2400" dirty="0"/>
              <a:t>.</a:t>
            </a:r>
            <a:r>
              <a:rPr lang="ko-KR" altLang="en-US" sz="2400" dirty="0"/>
              <a:t> 구글에서 트위터를 검색결과로 나오는 것을 허락한 덕분에 트위터 광고는 두 번째 삶을 얻었다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76" y="3321697"/>
            <a:ext cx="1647225" cy="16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Advertisement of 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48" y="1862668"/>
            <a:ext cx="876739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400" dirty="0"/>
              <a:t> 트위터 광고는 </a:t>
            </a:r>
            <a:r>
              <a:rPr lang="en-US" altLang="ko-KR" sz="2400" dirty="0">
                <a:solidFill>
                  <a:schemeClr val="accent2"/>
                </a:solidFill>
              </a:rPr>
              <a:t>Cross-promote  show</a:t>
            </a:r>
            <a:r>
              <a:rPr lang="ko-KR" altLang="en-US" sz="2400" dirty="0"/>
              <a:t>로 사용한다</a:t>
            </a:r>
            <a:r>
              <a:rPr lang="en-US" altLang="ko-KR" sz="2400" dirty="0"/>
              <a:t>.</a:t>
            </a:r>
            <a:r>
              <a:rPr lang="ko-KR" altLang="en-US" sz="2400" dirty="0"/>
              <a:t> 가장 인기있는 새로운 쇼</a:t>
            </a:r>
            <a:r>
              <a:rPr lang="en-US" altLang="ko-KR" sz="2400" dirty="0"/>
              <a:t>,</a:t>
            </a:r>
            <a:r>
              <a:rPr lang="ko-KR" altLang="en-US" sz="2400" dirty="0"/>
              <a:t> 비디오 클립를 모은 데이터에 대한 독점 사용권을 트위터는 가질 수 있다</a:t>
            </a:r>
            <a:r>
              <a:rPr lang="en-US" altLang="ko-KR" sz="2400" dirty="0"/>
              <a:t>.</a:t>
            </a:r>
            <a:r>
              <a:rPr lang="ko-KR" altLang="en-US" sz="2400" dirty="0"/>
              <a:t> 덕분에 트위터 광고는 새로운 수익 흐름을 열 수 있었다</a:t>
            </a:r>
            <a:r>
              <a:rPr lang="en-US" altLang="ko-KR" sz="2400" dirty="0"/>
              <a:t>.</a:t>
            </a:r>
            <a:r>
              <a:rPr lang="ko-KR" altLang="en-US" sz="2400" dirty="0"/>
              <a:t> 특히 트위터의 팔로워</a:t>
            </a:r>
            <a:r>
              <a:rPr lang="en-US" altLang="ko-KR" sz="2400" dirty="0"/>
              <a:t>(</a:t>
            </a:r>
            <a:r>
              <a:rPr lang="ko-KR" altLang="en-US" sz="2400" dirty="0"/>
              <a:t>공유</a:t>
            </a:r>
            <a:r>
              <a:rPr lang="en-US" altLang="ko-KR" sz="2400" dirty="0"/>
              <a:t>)</a:t>
            </a:r>
            <a:r>
              <a:rPr lang="ko-KR" altLang="en-US" sz="2400" dirty="0"/>
              <a:t>의 기능이 이러한 광고 전파에 큰 도움이 되었다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ko-KR" altLang="en-US" sz="2400" dirty="0"/>
              <a:t>최근 </a:t>
            </a:r>
            <a:r>
              <a:rPr lang="en-US" altLang="ko-KR" sz="2400" dirty="0"/>
              <a:t>‘</a:t>
            </a:r>
            <a:r>
              <a:rPr lang="ko-KR" altLang="en-US" sz="2400" dirty="0">
                <a:solidFill>
                  <a:schemeClr val="accent2"/>
                </a:solidFill>
              </a:rPr>
              <a:t>트위터 퍼스트뷰</a:t>
            </a:r>
            <a:r>
              <a:rPr lang="en-US" altLang="ko-KR" sz="2400" dirty="0"/>
              <a:t>’</a:t>
            </a:r>
            <a:r>
              <a:rPr lang="ko-KR" altLang="en-US" sz="2400" dirty="0"/>
              <a:t>가 도입되면서 동영상 광고에 날개를 달아주었다</a:t>
            </a:r>
            <a:r>
              <a:rPr lang="en-US" altLang="ko-KR" sz="2400" dirty="0"/>
              <a:t>.</a:t>
            </a:r>
            <a:r>
              <a:rPr lang="ko-KR" altLang="en-US" sz="2400" dirty="0"/>
              <a:t>   이는 하루 특정 시간동안</a:t>
            </a:r>
            <a:r>
              <a:rPr lang="en-US" altLang="ko-KR" sz="2400" dirty="0"/>
              <a:t>,</a:t>
            </a:r>
            <a:r>
              <a:rPr lang="ko-KR" altLang="en-US" sz="2400" dirty="0"/>
              <a:t> 첫 타임라인에 동영상 독점 노출과 실시간 트렌드 최상단에 광고주 해시태그를 노출시키는 것이다</a:t>
            </a:r>
            <a:r>
              <a:rPr lang="en-US" altLang="ko-KR" sz="2400" dirty="0"/>
              <a:t>.</a:t>
            </a:r>
            <a:r>
              <a:rPr lang="ko-KR" altLang="en-US" sz="2400" dirty="0"/>
              <a:t> 영상 소재를 효과적으로 활용하고 타임라인 독점 노출을 통해 높은 브랜딩 효과 및 도달률을 극대화 시키는 효과를 가지고 있다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5" y="2017036"/>
            <a:ext cx="2562808" cy="39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72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888</TotalTime>
  <Words>1300</Words>
  <Application>Microsoft Macintosh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맑은 고딕</vt:lpstr>
      <vt:lpstr>Calibri</vt:lpstr>
      <vt:lpstr>Calibri Light</vt:lpstr>
      <vt:lpstr>Wingdings</vt:lpstr>
      <vt:lpstr>Arial</vt:lpstr>
      <vt:lpstr>Retrospect</vt:lpstr>
      <vt:lpstr>Second Screen &amp;  Social TV</vt:lpstr>
      <vt:lpstr>Active VS Passive Viewing</vt:lpstr>
      <vt:lpstr>Example of Viewing</vt:lpstr>
      <vt:lpstr>Second Screen</vt:lpstr>
      <vt:lpstr>Second Screen 2.0</vt:lpstr>
      <vt:lpstr>Social TV</vt:lpstr>
      <vt:lpstr>Social TV</vt:lpstr>
      <vt:lpstr>Twitter</vt:lpstr>
      <vt:lpstr>Advertisement of Twitter</vt:lpstr>
      <vt:lpstr>Facebook </vt:lpstr>
      <vt:lpstr>Facebook and video</vt:lpstr>
      <vt:lpstr>Facebook and video</vt:lpstr>
      <vt:lpstr>Tumblr Catches Up</vt:lpstr>
      <vt:lpstr>Snapchat </vt:lpstr>
      <vt:lpstr>The Four s’s</vt:lpstr>
      <vt:lpstr>It’s all about the showrunner</vt:lpstr>
      <vt:lpstr>It’s all about the Data</vt:lpstr>
      <vt:lpstr>데이터의 장점</vt:lpstr>
      <vt:lpstr>데이터의 장점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Screen &amp;  Social TV</dc:title>
  <dc:creator>Microsoft Office User</dc:creator>
  <cp:lastModifiedBy>Microsoft Office User</cp:lastModifiedBy>
  <cp:revision>35</cp:revision>
  <dcterms:created xsi:type="dcterms:W3CDTF">2016-11-13T13:57:56Z</dcterms:created>
  <dcterms:modified xsi:type="dcterms:W3CDTF">2016-11-14T04:54:47Z</dcterms:modified>
</cp:coreProperties>
</file>