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77" r:id="rId4"/>
    <p:sldId id="273" r:id="rId5"/>
    <p:sldId id="275" r:id="rId6"/>
    <p:sldId id="276" r:id="rId7"/>
    <p:sldId id="278" r:id="rId8"/>
    <p:sldId id="279" r:id="rId9"/>
    <p:sldId id="281" r:id="rId10"/>
    <p:sldId id="282" r:id="rId11"/>
    <p:sldId id="283" r:id="rId12"/>
    <p:sldId id="259" r:id="rId13"/>
    <p:sldId id="284" r:id="rId14"/>
    <p:sldId id="285" r:id="rId15"/>
    <p:sldId id="286" r:id="rId16"/>
    <p:sldId id="260" r:id="rId17"/>
    <p:sldId id="287" r:id="rId18"/>
    <p:sldId id="272" r:id="rId1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7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B4D1B-EED0-4361-994A-EB4FCC8FF11B}" type="doc">
      <dgm:prSet loTypeId="urn:microsoft.com/office/officeart/2005/8/layout/process3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pPr latinLnBrk="1"/>
          <a:endParaRPr lang="ko-KR" altLang="en-US"/>
        </a:p>
      </dgm:t>
    </dgm:pt>
    <dgm:pt modelId="{FDD484C6-F771-4285-88E2-15348166D1F4}">
      <dgm:prSet phldrT="[텍스트]" phldr="1"/>
      <dgm:spPr/>
      <dgm:t>
        <a:bodyPr/>
        <a:lstStyle/>
        <a:p>
          <a:pPr latinLnBrk="1"/>
          <a:endParaRPr lang="ko-KR" altLang="en-US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D23D536-BD4F-4A13-829F-B7E24267AB55}" type="parTrans" cxnId="{82A6C749-83A3-44AA-990A-28FEA2F0DF7F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60F2C4EE-0412-42E2-BF8D-88B16FCF9229}" type="sibTrans" cxnId="{82A6C749-83A3-44AA-990A-28FEA2F0DF7F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71EC44F9-B742-4318-9B47-A60C540855C0}">
      <dgm:prSet phldrT="[텍스트]" custT="1"/>
      <dgm:spPr/>
      <dgm:t>
        <a:bodyPr/>
        <a:lstStyle/>
        <a:p>
          <a:pPr latinLnBrk="1">
            <a:lnSpc>
              <a:spcPct val="120000"/>
            </a:lnSpc>
          </a:pPr>
          <a:r>
            <a:rPr lang="ko-KR" sz="1400" dirty="0" err="1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네트플릭스는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수억</a:t>
          </a:r>
          <a:r>
            <a:rPr lang="en-US" alt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달러를 내고 스튜디오에게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TVSHOW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프로그램에 대한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2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번째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,  ,3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번째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, 4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번째 시즌에 대해 방송판권을 얻는다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.</a:t>
          </a:r>
          <a:endParaRPr lang="ko-KR" altLang="en-US" sz="14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F38FAB0D-466A-4AB6-9A30-7AA2B6CE7699}" type="parTrans" cxnId="{51E88489-7BDD-4E63-A143-C31318E1B076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FF376C9-FB74-436E-A2AB-7BB047BF0CDE}" type="sibTrans" cxnId="{51E88489-7BDD-4E63-A143-C31318E1B076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00878C7F-0312-47E4-8AFB-74AFCCFAC267}">
      <dgm:prSet phldrT="[텍스트]" phldr="1"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24643386-7C0B-4A50-9FA7-CAA46E942518}" type="parTrans" cxnId="{8E16125D-2756-46F3-B3A3-DDB2C0CEB59D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C6873428-36A9-469F-BB50-7BBE1F579795}" type="sibTrans" cxnId="{8E16125D-2756-46F3-B3A3-DDB2C0CEB59D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0EB0CDB-E565-4AD7-B4D8-E72381ADE0A6}">
      <dgm:prSet phldrT="[텍스트]" custT="1"/>
      <dgm:spPr/>
      <dgm:t>
        <a:bodyPr/>
        <a:lstStyle/>
        <a:p>
          <a:pPr latinLnBrk="1">
            <a:lnSpc>
              <a:spcPct val="120000"/>
            </a:lnSpc>
          </a:pP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네트워크와 스튜디오가 부유해짐에 따라 인기</a:t>
          </a:r>
          <a:r>
            <a:rPr lang="en-US" alt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있는 시리즈의 </a:t>
          </a:r>
          <a:r>
            <a:rPr lang="ko-KR" sz="1400" dirty="0" err="1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풀시즌을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사는</a:t>
          </a:r>
          <a:r>
            <a:rPr lang="en-US" alt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것은 큰 인기를 누리게 되었다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. </a:t>
          </a:r>
          <a:endParaRPr lang="ko-KR" altLang="en-US" sz="14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6A40E03A-EA44-426B-BBCE-6D606EA8497F}" type="parTrans" cxnId="{EAC54C12-FD9F-4F25-9A71-3510CAA03CC1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61E7CC00-F2E4-433C-ACBE-156F7039853E}" type="sibTrans" cxnId="{EAC54C12-FD9F-4F25-9A71-3510CAA03CC1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8A49F3C4-DC73-4BB5-8753-851B631E914D}">
      <dgm:prSet phldrT="[텍스트]" phldr="1"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A39AF97D-BA16-4216-8741-6D78C079E0E3}" type="parTrans" cxnId="{5A54FC05-6729-40C1-9548-B1BCF5CE47B7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397A880E-5BDA-47B4-BD28-62953274D4E6}" type="sibTrans" cxnId="{5A54FC05-6729-40C1-9548-B1BCF5CE47B7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544304BC-2958-40AE-B09B-820705947C79}">
      <dgm:prSet phldrT="[텍스트]" custT="1"/>
      <dgm:spPr/>
      <dgm:t>
        <a:bodyPr/>
        <a:lstStyle/>
        <a:p>
          <a:pPr latinLnBrk="1">
            <a:lnSpc>
              <a:spcPct val="120000"/>
            </a:lnSpc>
          </a:pP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하지만 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MVPD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들이 풀 시즌의 강력함을 알고 스튜디오에게</a:t>
          </a:r>
          <a:r>
            <a:rPr 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VOD</a:t>
          </a:r>
          <a:r>
            <a:rPr 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권한을 팔라고 협박</a:t>
          </a:r>
          <a:r>
            <a:rPr lang="ko-KR" altLang="en-US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했다</a:t>
          </a:r>
          <a:r>
            <a:rPr lang="en-US" altLang="ko-KR" sz="14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.</a:t>
          </a:r>
          <a:endParaRPr lang="ko-KR" altLang="en-US" sz="14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ECFAA2ED-2F0A-4B3A-B976-64C08556F4E8}" type="parTrans" cxnId="{56B4F2AF-A4C0-4A79-8EE8-44B4C864E60A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8DAAE992-00CF-4704-B4F8-059C6C6D69A1}" type="sibTrans" cxnId="{56B4F2AF-A4C0-4A79-8EE8-44B4C864E60A}">
      <dgm:prSet/>
      <dgm:spPr/>
      <dgm:t>
        <a:bodyPr/>
        <a:lstStyle/>
        <a:p>
          <a:pPr latinLnBrk="1"/>
          <a:endParaRPr lang="ko-KR" altLang="en-US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gm:t>
    </dgm:pt>
    <dgm:pt modelId="{9F2C244B-11CE-416F-9D32-B5D52E3313B5}" type="pres">
      <dgm:prSet presAssocID="{FF1B4D1B-EED0-4361-994A-EB4FCC8FF11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89055EF-6471-4E57-93D4-809D66EFB60D}" type="pres">
      <dgm:prSet presAssocID="{FDD484C6-F771-4285-88E2-15348166D1F4}" presName="composite" presStyleCnt="0"/>
      <dgm:spPr/>
    </dgm:pt>
    <dgm:pt modelId="{EE110645-9DD7-47B2-A746-B3A5B90FD2CD}" type="pres">
      <dgm:prSet presAssocID="{FDD484C6-F771-4285-88E2-15348166D1F4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8926A8-DCF3-46B8-A061-593583583743}" type="pres">
      <dgm:prSet presAssocID="{FDD484C6-F771-4285-88E2-15348166D1F4}" presName="parSh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6F4B575-5EB6-4862-9ED4-DCA6D9CD321F}" type="pres">
      <dgm:prSet presAssocID="{FDD484C6-F771-4285-88E2-15348166D1F4}" presName="desTx" presStyleLbl="fgAcc1" presStyleIdx="0" presStyleCnt="3" custScaleX="133928" custScaleY="81269" custLinFactNeighborX="433" custLinFactNeighborY="-1029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D258B3-8490-4BC9-BDE5-E65EAF2754BF}" type="pres">
      <dgm:prSet presAssocID="{60F2C4EE-0412-42E2-BF8D-88B16FCF9229}" presName="sibTrans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A492085-80FB-44FC-8936-5D58C5C3EBED}" type="pres">
      <dgm:prSet presAssocID="{60F2C4EE-0412-42E2-BF8D-88B16FCF9229}" presName="connTx" presStyleLbl="sibTrans2D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043FAEC-3C87-4D6C-9F37-B2B820739ABE}" type="pres">
      <dgm:prSet presAssocID="{00878C7F-0312-47E4-8AFB-74AFCCFAC267}" presName="composite" presStyleCnt="0"/>
      <dgm:spPr/>
    </dgm:pt>
    <dgm:pt modelId="{8A2EA67A-C674-47D4-A844-570BFC43DFB0}" type="pres">
      <dgm:prSet presAssocID="{00878C7F-0312-47E4-8AFB-74AFCCFAC267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714401E-13A1-4096-8940-E65B07EAD3B5}" type="pres">
      <dgm:prSet presAssocID="{00878C7F-0312-47E4-8AFB-74AFCCFAC267}" presName="parSh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D49082F3-83FA-422C-873D-E5E018C62343}" type="pres">
      <dgm:prSet presAssocID="{00878C7F-0312-47E4-8AFB-74AFCCFAC267}" presName="desTx" presStyleLbl="fgAcc1" presStyleIdx="1" presStyleCnt="3" custScaleX="141482" custScaleY="78817" custLinFactNeighborX="-1144" custLinFactNeighborY="-1205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4A050B1-34DF-415F-BA75-99F966F26864}" type="pres">
      <dgm:prSet presAssocID="{C6873428-36A9-469F-BB50-7BBE1F579795}" presName="sibTrans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6D8BBF44-59D9-4D5F-841C-515C8EB39102}" type="pres">
      <dgm:prSet presAssocID="{C6873428-36A9-469F-BB50-7BBE1F579795}" presName="connTx" presStyleLbl="sibTrans2D1" presStyleIdx="1" presStyleCnt="2"/>
      <dgm:spPr/>
      <dgm:t>
        <a:bodyPr/>
        <a:lstStyle/>
        <a:p>
          <a:pPr latinLnBrk="1"/>
          <a:endParaRPr lang="ko-KR" altLang="en-US"/>
        </a:p>
      </dgm:t>
    </dgm:pt>
    <dgm:pt modelId="{2ECE6670-F1D6-4D7F-A72C-0F1B3322FF20}" type="pres">
      <dgm:prSet presAssocID="{8A49F3C4-DC73-4BB5-8753-851B631E914D}" presName="composite" presStyleCnt="0"/>
      <dgm:spPr/>
    </dgm:pt>
    <dgm:pt modelId="{BC57E76A-8215-4FBC-A2FF-922B6FBB397A}" type="pres">
      <dgm:prSet presAssocID="{8A49F3C4-DC73-4BB5-8753-851B631E914D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6AA6140-106D-4063-9A0E-5E22EB709E2D}" type="pres">
      <dgm:prSet presAssocID="{8A49F3C4-DC73-4BB5-8753-851B631E914D}" presName="parSh" presStyleLbl="node1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13F381E6-B0DF-400D-B2C8-96569F3E17F2}" type="pres">
      <dgm:prSet presAssocID="{8A49F3C4-DC73-4BB5-8753-851B631E914D}" presName="desTx" presStyleLbl="fgAcc1" presStyleIdx="2" presStyleCnt="3" custScaleX="132813" custScaleY="74913" custLinFactNeighborX="-23" custLinFactNeighborY="-163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1E88489-7BDD-4E63-A143-C31318E1B076}" srcId="{FDD484C6-F771-4285-88E2-15348166D1F4}" destId="{71EC44F9-B742-4318-9B47-A60C540855C0}" srcOrd="0" destOrd="0" parTransId="{F38FAB0D-466A-4AB6-9A30-7AA2B6CE7699}" sibTransId="{3FF376C9-FB74-436E-A2AB-7BB047BF0CDE}"/>
    <dgm:cxn modelId="{BCC1758E-5B5F-4E63-B2A0-A1EA887A85AC}" type="presOf" srcId="{71EC44F9-B742-4318-9B47-A60C540855C0}" destId="{06F4B575-5EB6-4862-9ED4-DCA6D9CD321F}" srcOrd="0" destOrd="0" presId="urn:microsoft.com/office/officeart/2005/8/layout/process3"/>
    <dgm:cxn modelId="{06AFFA27-BAC1-415A-A406-245B8115E483}" type="presOf" srcId="{544304BC-2958-40AE-B09B-820705947C79}" destId="{13F381E6-B0DF-400D-B2C8-96569F3E17F2}" srcOrd="0" destOrd="0" presId="urn:microsoft.com/office/officeart/2005/8/layout/process3"/>
    <dgm:cxn modelId="{FB590123-F81D-4F59-A48B-10113CFF8D21}" type="presOf" srcId="{8A49F3C4-DC73-4BB5-8753-851B631E914D}" destId="{BC57E76A-8215-4FBC-A2FF-922B6FBB397A}" srcOrd="0" destOrd="0" presId="urn:microsoft.com/office/officeart/2005/8/layout/process3"/>
    <dgm:cxn modelId="{711DB5AC-5D84-4C1D-8239-445DBDA46403}" type="presOf" srcId="{00878C7F-0312-47E4-8AFB-74AFCCFAC267}" destId="{8A2EA67A-C674-47D4-A844-570BFC43DFB0}" srcOrd="0" destOrd="0" presId="urn:microsoft.com/office/officeart/2005/8/layout/process3"/>
    <dgm:cxn modelId="{BE4E6CB6-2B4D-41F4-BEF6-83FAA7ABE74B}" type="presOf" srcId="{8A49F3C4-DC73-4BB5-8753-851B631E914D}" destId="{46AA6140-106D-4063-9A0E-5E22EB709E2D}" srcOrd="1" destOrd="0" presId="urn:microsoft.com/office/officeart/2005/8/layout/process3"/>
    <dgm:cxn modelId="{5930083B-DD2F-4BA1-9A63-124D556AEA79}" type="presOf" srcId="{C6873428-36A9-469F-BB50-7BBE1F579795}" destId="{6D8BBF44-59D9-4D5F-841C-515C8EB39102}" srcOrd="1" destOrd="0" presId="urn:microsoft.com/office/officeart/2005/8/layout/process3"/>
    <dgm:cxn modelId="{B7C63271-450C-46D4-A691-86F74E00C7E4}" type="presOf" srcId="{FDD484C6-F771-4285-88E2-15348166D1F4}" destId="{EE110645-9DD7-47B2-A746-B3A5B90FD2CD}" srcOrd="0" destOrd="0" presId="urn:microsoft.com/office/officeart/2005/8/layout/process3"/>
    <dgm:cxn modelId="{49B90E8E-D5FE-49E1-8455-177BC0E31104}" type="presOf" srcId="{FF1B4D1B-EED0-4361-994A-EB4FCC8FF11B}" destId="{9F2C244B-11CE-416F-9D32-B5D52E3313B5}" srcOrd="0" destOrd="0" presId="urn:microsoft.com/office/officeart/2005/8/layout/process3"/>
    <dgm:cxn modelId="{5A54FC05-6729-40C1-9548-B1BCF5CE47B7}" srcId="{FF1B4D1B-EED0-4361-994A-EB4FCC8FF11B}" destId="{8A49F3C4-DC73-4BB5-8753-851B631E914D}" srcOrd="2" destOrd="0" parTransId="{A39AF97D-BA16-4216-8741-6D78C079E0E3}" sibTransId="{397A880E-5BDA-47B4-BD28-62953274D4E6}"/>
    <dgm:cxn modelId="{61761FB5-210A-49EF-8E43-711BEC53021A}" type="presOf" srcId="{00878C7F-0312-47E4-8AFB-74AFCCFAC267}" destId="{1714401E-13A1-4096-8940-E65B07EAD3B5}" srcOrd="1" destOrd="0" presId="urn:microsoft.com/office/officeart/2005/8/layout/process3"/>
    <dgm:cxn modelId="{8F2C5573-A59A-4C4B-A47C-0BA3203F758B}" type="presOf" srcId="{60F2C4EE-0412-42E2-BF8D-88B16FCF9229}" destId="{0A492085-80FB-44FC-8936-5D58C5C3EBED}" srcOrd="1" destOrd="0" presId="urn:microsoft.com/office/officeart/2005/8/layout/process3"/>
    <dgm:cxn modelId="{8E16125D-2756-46F3-B3A3-DDB2C0CEB59D}" srcId="{FF1B4D1B-EED0-4361-994A-EB4FCC8FF11B}" destId="{00878C7F-0312-47E4-8AFB-74AFCCFAC267}" srcOrd="1" destOrd="0" parTransId="{24643386-7C0B-4A50-9FA7-CAA46E942518}" sibTransId="{C6873428-36A9-469F-BB50-7BBE1F579795}"/>
    <dgm:cxn modelId="{BD7CEB85-C313-4669-8242-48C83575E899}" type="presOf" srcId="{60F2C4EE-0412-42E2-BF8D-88B16FCF9229}" destId="{1ED258B3-8490-4BC9-BDE5-E65EAF2754BF}" srcOrd="0" destOrd="0" presId="urn:microsoft.com/office/officeart/2005/8/layout/process3"/>
    <dgm:cxn modelId="{EAC54C12-FD9F-4F25-9A71-3510CAA03CC1}" srcId="{00878C7F-0312-47E4-8AFB-74AFCCFAC267}" destId="{30EB0CDB-E565-4AD7-B4D8-E72381ADE0A6}" srcOrd="0" destOrd="0" parTransId="{6A40E03A-EA44-426B-BBCE-6D606EA8497F}" sibTransId="{61E7CC00-F2E4-433C-ACBE-156F7039853E}"/>
    <dgm:cxn modelId="{760E7741-3461-4102-8AE8-9DF8DBBE5781}" type="presOf" srcId="{30EB0CDB-E565-4AD7-B4D8-E72381ADE0A6}" destId="{D49082F3-83FA-422C-873D-E5E018C62343}" srcOrd="0" destOrd="0" presId="urn:microsoft.com/office/officeart/2005/8/layout/process3"/>
    <dgm:cxn modelId="{56B4F2AF-A4C0-4A79-8EE8-44B4C864E60A}" srcId="{8A49F3C4-DC73-4BB5-8753-851B631E914D}" destId="{544304BC-2958-40AE-B09B-820705947C79}" srcOrd="0" destOrd="0" parTransId="{ECFAA2ED-2F0A-4B3A-B976-64C08556F4E8}" sibTransId="{8DAAE992-00CF-4704-B4F8-059C6C6D69A1}"/>
    <dgm:cxn modelId="{82A6C749-83A3-44AA-990A-28FEA2F0DF7F}" srcId="{FF1B4D1B-EED0-4361-994A-EB4FCC8FF11B}" destId="{FDD484C6-F771-4285-88E2-15348166D1F4}" srcOrd="0" destOrd="0" parTransId="{3D23D536-BD4F-4A13-829F-B7E24267AB55}" sibTransId="{60F2C4EE-0412-42E2-BF8D-88B16FCF9229}"/>
    <dgm:cxn modelId="{DBB4A107-B9DB-459E-A2AB-566C748FD587}" type="presOf" srcId="{FDD484C6-F771-4285-88E2-15348166D1F4}" destId="{0B8926A8-DCF3-46B8-A061-593583583743}" srcOrd="1" destOrd="0" presId="urn:microsoft.com/office/officeart/2005/8/layout/process3"/>
    <dgm:cxn modelId="{18980075-7BC2-40A9-AF8C-0EE15BBAA6CE}" type="presOf" srcId="{C6873428-36A9-469F-BB50-7BBE1F579795}" destId="{74A050B1-34DF-415F-BA75-99F966F26864}" srcOrd="0" destOrd="0" presId="urn:microsoft.com/office/officeart/2005/8/layout/process3"/>
    <dgm:cxn modelId="{4F3C9ED1-C44A-4019-A45A-ADA9513280B7}" type="presParOf" srcId="{9F2C244B-11CE-416F-9D32-B5D52E3313B5}" destId="{689055EF-6471-4E57-93D4-809D66EFB60D}" srcOrd="0" destOrd="0" presId="urn:microsoft.com/office/officeart/2005/8/layout/process3"/>
    <dgm:cxn modelId="{029AA83E-DEDC-4D87-B121-DBF3C1416363}" type="presParOf" srcId="{689055EF-6471-4E57-93D4-809D66EFB60D}" destId="{EE110645-9DD7-47B2-A746-B3A5B90FD2CD}" srcOrd="0" destOrd="0" presId="urn:microsoft.com/office/officeart/2005/8/layout/process3"/>
    <dgm:cxn modelId="{78257F37-650C-4C44-AA28-CE96900A166E}" type="presParOf" srcId="{689055EF-6471-4E57-93D4-809D66EFB60D}" destId="{0B8926A8-DCF3-46B8-A061-593583583743}" srcOrd="1" destOrd="0" presId="urn:microsoft.com/office/officeart/2005/8/layout/process3"/>
    <dgm:cxn modelId="{C89EF6C7-7116-41FF-A0C4-0CDAD2DD5F5C}" type="presParOf" srcId="{689055EF-6471-4E57-93D4-809D66EFB60D}" destId="{06F4B575-5EB6-4862-9ED4-DCA6D9CD321F}" srcOrd="2" destOrd="0" presId="urn:microsoft.com/office/officeart/2005/8/layout/process3"/>
    <dgm:cxn modelId="{1743BE2F-7487-4052-9EE9-FBA7BB5A9BEA}" type="presParOf" srcId="{9F2C244B-11CE-416F-9D32-B5D52E3313B5}" destId="{1ED258B3-8490-4BC9-BDE5-E65EAF2754BF}" srcOrd="1" destOrd="0" presId="urn:microsoft.com/office/officeart/2005/8/layout/process3"/>
    <dgm:cxn modelId="{88689FC6-47CB-4F2A-92F3-A34C42B9FD53}" type="presParOf" srcId="{1ED258B3-8490-4BC9-BDE5-E65EAF2754BF}" destId="{0A492085-80FB-44FC-8936-5D58C5C3EBED}" srcOrd="0" destOrd="0" presId="urn:microsoft.com/office/officeart/2005/8/layout/process3"/>
    <dgm:cxn modelId="{DEAF2446-9159-4135-82EB-C7A0F2BF1C04}" type="presParOf" srcId="{9F2C244B-11CE-416F-9D32-B5D52E3313B5}" destId="{1043FAEC-3C87-4D6C-9F37-B2B820739ABE}" srcOrd="2" destOrd="0" presId="urn:microsoft.com/office/officeart/2005/8/layout/process3"/>
    <dgm:cxn modelId="{C84AF223-80AA-4983-B7F6-477DDF565BB2}" type="presParOf" srcId="{1043FAEC-3C87-4D6C-9F37-B2B820739ABE}" destId="{8A2EA67A-C674-47D4-A844-570BFC43DFB0}" srcOrd="0" destOrd="0" presId="urn:microsoft.com/office/officeart/2005/8/layout/process3"/>
    <dgm:cxn modelId="{6118ECAC-5C18-453E-A75C-2EE1D503CAC2}" type="presParOf" srcId="{1043FAEC-3C87-4D6C-9F37-B2B820739ABE}" destId="{1714401E-13A1-4096-8940-E65B07EAD3B5}" srcOrd="1" destOrd="0" presId="urn:microsoft.com/office/officeart/2005/8/layout/process3"/>
    <dgm:cxn modelId="{915BC7EE-684A-455D-8D17-8612E04C69EE}" type="presParOf" srcId="{1043FAEC-3C87-4D6C-9F37-B2B820739ABE}" destId="{D49082F3-83FA-422C-873D-E5E018C62343}" srcOrd="2" destOrd="0" presId="urn:microsoft.com/office/officeart/2005/8/layout/process3"/>
    <dgm:cxn modelId="{5B5F0B4C-BBD1-429C-9B30-7A78674EC365}" type="presParOf" srcId="{9F2C244B-11CE-416F-9D32-B5D52E3313B5}" destId="{74A050B1-34DF-415F-BA75-99F966F26864}" srcOrd="3" destOrd="0" presId="urn:microsoft.com/office/officeart/2005/8/layout/process3"/>
    <dgm:cxn modelId="{EA570547-5FAC-47B1-957D-2A691E9191E7}" type="presParOf" srcId="{74A050B1-34DF-415F-BA75-99F966F26864}" destId="{6D8BBF44-59D9-4D5F-841C-515C8EB39102}" srcOrd="0" destOrd="0" presId="urn:microsoft.com/office/officeart/2005/8/layout/process3"/>
    <dgm:cxn modelId="{09712A73-9D8C-416A-BA05-27918139F415}" type="presParOf" srcId="{9F2C244B-11CE-416F-9D32-B5D52E3313B5}" destId="{2ECE6670-F1D6-4D7F-A72C-0F1B3322FF20}" srcOrd="4" destOrd="0" presId="urn:microsoft.com/office/officeart/2005/8/layout/process3"/>
    <dgm:cxn modelId="{0B868BDD-3C22-4307-9ECF-81EDE6E0D57D}" type="presParOf" srcId="{2ECE6670-F1D6-4D7F-A72C-0F1B3322FF20}" destId="{BC57E76A-8215-4FBC-A2FF-922B6FBB397A}" srcOrd="0" destOrd="0" presId="urn:microsoft.com/office/officeart/2005/8/layout/process3"/>
    <dgm:cxn modelId="{6BC58815-A2D2-4164-8BEB-6559A1B65424}" type="presParOf" srcId="{2ECE6670-F1D6-4D7F-A72C-0F1B3322FF20}" destId="{46AA6140-106D-4063-9A0E-5E22EB709E2D}" srcOrd="1" destOrd="0" presId="urn:microsoft.com/office/officeart/2005/8/layout/process3"/>
    <dgm:cxn modelId="{B77C4DD0-FE98-44F6-85A3-76138B1E99CF}" type="presParOf" srcId="{2ECE6670-F1D6-4D7F-A72C-0F1B3322FF20}" destId="{13F381E6-B0DF-400D-B2C8-96569F3E17F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8926A8-DCF3-46B8-A061-593583583743}">
      <dsp:nvSpPr>
        <dsp:cNvPr id="0" name=""/>
        <dsp:cNvSpPr/>
      </dsp:nvSpPr>
      <dsp:spPr>
        <a:xfrm>
          <a:off x="2638" y="401712"/>
          <a:ext cx="1537415" cy="8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638" y="401712"/>
        <a:ext cx="1537415" cy="576000"/>
      </dsp:txXfrm>
    </dsp:sp>
    <dsp:sp modelId="{06F4B575-5EB6-4862-9ED4-DCA6D9CD321F}">
      <dsp:nvSpPr>
        <dsp:cNvPr id="0" name=""/>
        <dsp:cNvSpPr/>
      </dsp:nvSpPr>
      <dsp:spPr>
        <a:xfrm>
          <a:off x="63380" y="941063"/>
          <a:ext cx="2059029" cy="3218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400" kern="1200" dirty="0" err="1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네트플릭스는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수억</a:t>
          </a:r>
          <a:r>
            <a:rPr lang="en-US" alt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달러를 내고 스튜디오에게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TVSHOW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프로그램에 대한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2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번째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,  ,3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번째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, 4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번째 시즌에 대해 방송판권을 얻는다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.</a:t>
          </a:r>
          <a:endParaRPr lang="ko-KR" altLang="en-US" sz="1400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63380" y="941063"/>
        <a:ext cx="2059029" cy="3218252"/>
      </dsp:txXfrm>
    </dsp:sp>
    <dsp:sp modelId="{1ED258B3-8490-4BC9-BDE5-E65EAF2754BF}">
      <dsp:nvSpPr>
        <dsp:cNvPr id="0" name=""/>
        <dsp:cNvSpPr/>
      </dsp:nvSpPr>
      <dsp:spPr>
        <a:xfrm rot="30517">
          <a:off x="1839304" y="510623"/>
          <a:ext cx="634464" cy="38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 rot="30517">
        <a:off x="1839304" y="510623"/>
        <a:ext cx="634464" cy="382771"/>
      </dsp:txXfrm>
    </dsp:sp>
    <dsp:sp modelId="{1714401E-13A1-4096-8940-E65B07EAD3B5}">
      <dsp:nvSpPr>
        <dsp:cNvPr id="0" name=""/>
        <dsp:cNvSpPr/>
      </dsp:nvSpPr>
      <dsp:spPr>
        <a:xfrm>
          <a:off x="2737109" y="425987"/>
          <a:ext cx="1537415" cy="8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737109" y="425987"/>
        <a:ext cx="1537415" cy="576000"/>
      </dsp:txXfrm>
    </dsp:sp>
    <dsp:sp modelId="{D49082F3-83FA-422C-873D-E5E018C62343}">
      <dsp:nvSpPr>
        <dsp:cNvPr id="0" name=""/>
        <dsp:cNvSpPr/>
      </dsp:nvSpPr>
      <dsp:spPr>
        <a:xfrm>
          <a:off x="2715538" y="944231"/>
          <a:ext cx="2175165" cy="312115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네트워크와 스튜디오가 부유해짐에 따라 인기</a:t>
          </a:r>
          <a:r>
            <a:rPr lang="en-US" alt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있는 시리즈의 </a:t>
          </a:r>
          <a:r>
            <a:rPr lang="ko-KR" sz="1400" kern="1200" dirty="0" err="1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풀시즌을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사는</a:t>
          </a:r>
          <a:r>
            <a:rPr lang="en-US" alt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것은 큰 인기를 누리게 되었다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. </a:t>
          </a:r>
          <a:endParaRPr lang="ko-KR" altLang="en-US" sz="1400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2715538" y="944231"/>
        <a:ext cx="2175165" cy="3121153"/>
      </dsp:txXfrm>
    </dsp:sp>
    <dsp:sp modelId="{74A050B1-34DF-415F-BA75-99F966F26864}">
      <dsp:nvSpPr>
        <dsp:cNvPr id="0" name=""/>
        <dsp:cNvSpPr/>
      </dsp:nvSpPr>
      <dsp:spPr>
        <a:xfrm rot="47644">
          <a:off x="4587278" y="542186"/>
          <a:ext cx="663168" cy="38277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100" kern="120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 rot="47644">
        <a:off x="4587278" y="542186"/>
        <a:ext cx="663168" cy="382771"/>
      </dsp:txXfrm>
    </dsp:sp>
    <dsp:sp modelId="{46AA6140-106D-4063-9A0E-5E22EB709E2D}">
      <dsp:nvSpPr>
        <dsp:cNvPr id="0" name=""/>
        <dsp:cNvSpPr/>
      </dsp:nvSpPr>
      <dsp:spPr>
        <a:xfrm>
          <a:off x="5525666" y="464637"/>
          <a:ext cx="1537415" cy="8640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altLang="en-US" sz="1800" kern="120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5525666" y="464637"/>
        <a:ext cx="1537415" cy="576000"/>
      </dsp:txXfrm>
    </dsp:sp>
    <dsp:sp modelId="{13F381E6-B0DF-400D-B2C8-96569F3E17F2}">
      <dsp:nvSpPr>
        <dsp:cNvPr id="0" name=""/>
        <dsp:cNvSpPr/>
      </dsp:nvSpPr>
      <dsp:spPr>
        <a:xfrm>
          <a:off x="5587969" y="890177"/>
          <a:ext cx="2041887" cy="29665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 latinLnBrk="1">
            <a:lnSpc>
              <a:spcPct val="12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하지만 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MVPD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들이 풀 시즌의 강력함을 알고 스튜디오에게</a:t>
          </a:r>
          <a:r>
            <a:rPr 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 VOD</a:t>
          </a:r>
          <a:r>
            <a:rPr 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권한을 팔라고 협박</a:t>
          </a:r>
          <a:r>
            <a:rPr lang="ko-KR" altLang="en-US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했다</a:t>
          </a:r>
          <a:r>
            <a:rPr lang="en-US" altLang="ko-KR" sz="1400" kern="1200" dirty="0" smtClean="0">
              <a:latin typeface="함초롬바탕" pitchFamily="18" charset="-127"/>
              <a:ea typeface="함초롬바탕" pitchFamily="18" charset="-127"/>
              <a:cs typeface="함초롬바탕" pitchFamily="18" charset="-127"/>
            </a:rPr>
            <a:t>.</a:t>
          </a:r>
          <a:endParaRPr lang="ko-KR" altLang="en-US" sz="1400" kern="1200" dirty="0">
            <a:latin typeface="함초롬바탕" pitchFamily="18" charset="-127"/>
            <a:ea typeface="함초롬바탕" pitchFamily="18" charset="-127"/>
            <a:cs typeface="함초롬바탕" pitchFamily="18" charset="-127"/>
          </a:endParaRPr>
        </a:p>
      </dsp:txBody>
      <dsp:txXfrm>
        <a:off x="5587969" y="890177"/>
        <a:ext cx="2041887" cy="2966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4176C-26AC-408A-A156-9754768CBDF4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C7532-6EE9-4CC3-A453-9B779FBEC98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5FDA5-6176-4E95-AB37-72AA2C2ADFF3}" type="slidenum">
              <a:rPr lang="ko-KR" altLang="en-US"/>
              <a:pPr/>
              <a:t>12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5FDA5-6176-4E95-AB37-72AA2C2ADFF3}" type="slidenum">
              <a:rPr lang="ko-KR" altLang="en-US"/>
              <a:pPr/>
              <a:t>13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5364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25FDA5-6176-4E95-AB37-72AA2C2ADFF3}" type="slidenum">
              <a:rPr lang="ko-KR" altLang="en-US"/>
              <a:pPr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2355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00E63ED-3E88-470F-A8FF-34F0C2C98848}" type="slidenum">
              <a:rPr lang="ko-KR" altLang="en-US"/>
              <a:pPr/>
              <a:t>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9873A-000E-400F-BA79-89F3477B667D}" type="slidenum">
              <a:rPr lang="ko-KR" altLang="en-US"/>
              <a:pPr/>
              <a:t>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9460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C9873A-000E-400F-BA79-89F3477B667D}" type="slidenum">
              <a:rPr lang="ko-KR" altLang="en-US"/>
              <a:pPr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9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ko-KR" altLang="en-US" smtClean="0"/>
          </a:p>
        </p:txBody>
      </p:sp>
      <p:sp>
        <p:nvSpPr>
          <p:cNvPr id="13316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6E1DB44-0AC2-4730-B89D-17CBC90EE099}" type="slidenum">
              <a:rPr lang="ko-KR" altLang="en-US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F3BB-2E58-4976-A728-27DA00D74B18}" type="datetimeFigureOut">
              <a:rPr lang="ko-KR" altLang="en-US" smtClean="0"/>
              <a:pPr/>
              <a:t>2016-11-03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C60FC-2C56-4C8F-9753-CC43098952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0ahUKEwjhuOeGnIrQAhUFVZQKHTVXB7YQjRwIBw&amp;url=https://twitter.com/netflix&amp;psig=AFQjCNH4tgX1kvDrzK9Uu8Kw3PRDirIljQ&amp;ust=147818115124726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co.kr/url?sa=i&amp;rct=j&amp;q=&amp;esrc=s&amp;source=images&amp;cd=&amp;cad=rja&amp;uact=8&amp;ved=0ahUKEwiY36HGnYrQAhUEkpQKHcEQAi0QjRwIBw&amp;url=http://bitcentral.com/2016/10/03/ott-content-means-ott-revenue/&amp;psig=AFQjCNFLnyLH7a03bMpwDBNFSqUARK_dww&amp;ust=1478181550731295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.kr/url?sa=i&amp;rct=j&amp;q=&amp;esrc=s&amp;source=images&amp;cd=&amp;cad=rja&amp;uact=8&amp;ved=0ahUKEwiWj__pkorQAhVLv7wKHX-5AHQQjRwIBw&amp;url=https://www.youtube.com/watch?v=maeIyWPGAV4&amp;psig=AFQjCNGdmFoHTaEKaPHuk15Ci3p2tWh2sw&amp;ust=147817867404538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www.google.co.kr/url?sa=i&amp;rct=j&amp;q=&amp;esrc=s&amp;source=images&amp;cd=&amp;cad=rja&amp;uact=8&amp;ved=0ahUKEwjuh4v5l4rQAhXFnpQKHfa5C9oQjRwIBw&amp;url=http://sibbang.tistory.com/entry/%EB%8F%88%EB%AD%89%EC%B9%98%EA%BF%88-%EB%8F%88%EB%AD%89%EC%B9%98%EC%A4%8D%EB%8A%94%EA%BF%88%EB%8F%88%EB%B2%BC%EB%9D%BD%EB%A7%9E%EB%8A%94%EA%BF%88&amp;psig=AFQjCNG3hJcr-sI4M2jh3A6hm_NqgmP8DA&amp;ust=1478180048384820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75835" y="1411665"/>
            <a:ext cx="2228495" cy="83099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Player #</a:t>
            </a:r>
            <a:r>
              <a:rPr lang="en-US" altLang="ko-KR" sz="240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24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40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en-US" altLang="ko-KR" sz="24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The Studios</a:t>
            </a:r>
            <a:endParaRPr lang="ko-KR" altLang="en-US" sz="24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cxnSp>
        <p:nvCxnSpPr>
          <p:cNvPr id="8" name="직선 연결선 7"/>
          <p:cNvCxnSpPr/>
          <p:nvPr/>
        </p:nvCxnSpPr>
        <p:spPr>
          <a:xfrm>
            <a:off x="576263" y="1297517"/>
            <a:ext cx="25209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576263" y="2948517"/>
            <a:ext cx="25209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96120" y="952533"/>
            <a:ext cx="1603324" cy="253916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5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디지털 방송 및 뉴미디어</a:t>
            </a:r>
            <a:endParaRPr lang="ko-KR" altLang="en-US" sz="105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036" y="2468894"/>
            <a:ext cx="1835759" cy="261610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3</a:t>
            </a:r>
            <a:r>
              <a:rPr lang="ko-KR" altLang="en-US" sz="11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조 </a:t>
            </a:r>
            <a:r>
              <a:rPr lang="en-US" altLang="ko-KR" sz="11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en-US" sz="11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이은경 이주한 임정연</a:t>
            </a:r>
            <a:endParaRPr lang="ko-KR" altLang="en-US" sz="11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7840" y="203965"/>
            <a:ext cx="3036409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Ⅱ.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스튜디오에서 돈을 버는 방법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6" name="TextBox 15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20" name="그룹 4"/>
          <p:cNvGrpSpPr>
            <a:grpSpLocks/>
          </p:cNvGrpSpPr>
          <p:nvPr/>
        </p:nvGrpSpPr>
        <p:grpSpPr bwMode="auto">
          <a:xfrm>
            <a:off x="1043707" y="1340770"/>
            <a:ext cx="4968453" cy="1152125"/>
            <a:chOff x="2555776" y="1563638"/>
            <a:chExt cx="4968547" cy="863044"/>
          </a:xfrm>
        </p:grpSpPr>
        <p:sp>
          <p:nvSpPr>
            <p:cNvPr id="23" name="모서리가 둥근 직사각형 22"/>
            <p:cNvSpPr/>
            <p:nvPr/>
          </p:nvSpPr>
          <p:spPr>
            <a:xfrm>
              <a:off x="2730404" y="1665115"/>
              <a:ext cx="312744" cy="312359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55776" y="1563638"/>
              <a:ext cx="561875" cy="276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01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039621" y="1622968"/>
              <a:ext cx="4484702" cy="795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전에 방영한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dirty="0" err="1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tv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show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프로그램 </a:t>
              </a:r>
              <a:r>
                <a:rPr lang="ko-KR" altLang="en-US" sz="1400" dirty="0" err="1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씨리</a:t>
              </a:r>
              <a:r>
                <a:rPr lang="ko-KR" altLang="en-US" sz="1400" dirty="0" err="1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즈</a:t>
              </a:r>
              <a:r>
                <a:rPr lang="ko-KR" altLang="ko-KR" sz="1400" dirty="0" err="1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의</a:t>
              </a:r>
              <a:r>
                <a:rPr lang="en-US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시즌들도 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NETFLIX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를 통해서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DVD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로 </a:t>
              </a: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판매를 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해서 지나간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</a:t>
              </a:r>
              <a:r>
                <a:rPr lang="en-US" altLang="ko-KR" sz="1400" dirty="0" err="1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tv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show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프로그램을 </a:t>
              </a: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잃지 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않을 수 있다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</a:t>
              </a:r>
              <a:endPara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31" name="직선 연결선 30"/>
            <p:cNvCxnSpPr/>
            <p:nvPr/>
          </p:nvCxnSpPr>
          <p:spPr>
            <a:xfrm>
              <a:off x="3020923" y="2426682"/>
              <a:ext cx="4071344" cy="0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그룹 4"/>
          <p:cNvGrpSpPr>
            <a:grpSpLocks/>
          </p:cNvGrpSpPr>
          <p:nvPr/>
        </p:nvGrpSpPr>
        <p:grpSpPr bwMode="auto">
          <a:xfrm>
            <a:off x="1043707" y="2924944"/>
            <a:ext cx="4968453" cy="1152128"/>
            <a:chOff x="2555776" y="1563638"/>
            <a:chExt cx="4968547" cy="863046"/>
          </a:xfrm>
        </p:grpSpPr>
        <p:sp>
          <p:nvSpPr>
            <p:cNvPr id="46" name="모서리가 둥근 직사각형 45"/>
            <p:cNvSpPr/>
            <p:nvPr/>
          </p:nvSpPr>
          <p:spPr>
            <a:xfrm>
              <a:off x="2730404" y="1665115"/>
              <a:ext cx="312744" cy="312359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555776" y="1563638"/>
              <a:ext cx="561875" cy="276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02</a:t>
              </a:r>
              <a:endParaRPr lang="en-US" altLang="ko-KR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rgbClr val="3B3838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39621" y="1622968"/>
              <a:ext cx="4484702" cy="795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해외로 방송 권리를 팔 수도 있다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 </a:t>
              </a:r>
              <a:endPara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미국이 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아닌 네트워크 회사들이나 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MVPDs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는 </a:t>
              </a:r>
              <a:endPara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그 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방송 권리를 살 수 있다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</a:t>
              </a:r>
              <a:endPara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3020923" y="2426681"/>
              <a:ext cx="3639288" cy="3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그룹 4"/>
          <p:cNvGrpSpPr>
            <a:grpSpLocks/>
          </p:cNvGrpSpPr>
          <p:nvPr/>
        </p:nvGrpSpPr>
        <p:grpSpPr bwMode="auto">
          <a:xfrm>
            <a:off x="1043608" y="4581132"/>
            <a:ext cx="4968453" cy="1152124"/>
            <a:chOff x="2555776" y="1563638"/>
            <a:chExt cx="4968547" cy="863043"/>
          </a:xfrm>
        </p:grpSpPr>
        <p:sp>
          <p:nvSpPr>
            <p:cNvPr id="51" name="모서리가 둥근 직사각형 50"/>
            <p:cNvSpPr/>
            <p:nvPr/>
          </p:nvSpPr>
          <p:spPr>
            <a:xfrm>
              <a:off x="2730404" y="1665115"/>
              <a:ext cx="312744" cy="312359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555776" y="1563638"/>
              <a:ext cx="561875" cy="2766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03</a:t>
              </a:r>
              <a:endParaRPr lang="en-US" altLang="ko-KR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rgbClr val="3B3838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3039621" y="1622968"/>
              <a:ext cx="4484702" cy="7954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지나간 </a:t>
              </a:r>
              <a:r>
                <a:rPr lang="ko-KR" altLang="ko-KR" sz="1400" dirty="0" err="1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히트쇼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 같은 경우에는 이런 거래로 </a:t>
              </a:r>
              <a:endPara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새로운 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거래를 찾을 수 있고 새로운 마켓을 </a:t>
              </a:r>
              <a:endPara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ko-KR" sz="1400" dirty="0" smtClean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찾아서 </a:t>
              </a:r>
              <a:r>
                <a:rPr lang="ko-KR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많은 돈을 벌 수 있다</a:t>
              </a:r>
              <a:r>
                <a:rPr lang="en-US" altLang="ko-KR" sz="1400" dirty="0"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.</a:t>
              </a:r>
              <a:endPara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54" name="직선 연결선 53"/>
            <p:cNvCxnSpPr/>
            <p:nvPr/>
          </p:nvCxnSpPr>
          <p:spPr>
            <a:xfrm>
              <a:off x="3020923" y="2426681"/>
              <a:ext cx="3495368" cy="0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7840" y="203965"/>
            <a:ext cx="290335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Ⅲ. </a:t>
            </a: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NETFLIX CONUNDRUM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1450" y="3270499"/>
            <a:ext cx="3729038" cy="590549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2450" y="3387069"/>
            <a:ext cx="369994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NETFLIX CONUNDRUM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6" name="TextBox 15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25" name="TextBox 24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pic>
        <p:nvPicPr>
          <p:cNvPr id="30722" name="Picture 2" descr="netflix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92830"/>
            <a:ext cx="3960440" cy="33003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 bwMode="auto">
          <a:xfrm>
            <a:off x="5004049" y="3044958"/>
            <a:ext cx="3355245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solidFill>
                  <a:srgbClr val="F0DDD6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인터넷</a:t>
            </a: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으로 </a:t>
            </a:r>
            <a:r>
              <a:rPr lang="ko-KR" altLang="en-US" sz="1400" dirty="0">
                <a:solidFill>
                  <a:schemeClr val="bg1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영화나 드라마를 볼 수 있는 </a:t>
            </a:r>
            <a:endParaRPr lang="en-US" altLang="ko-KR" sz="1400" dirty="0" smtClean="0">
              <a:solidFill>
                <a:schemeClr val="bg1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dirty="0" smtClean="0">
                <a:solidFill>
                  <a:schemeClr val="bg1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미국의 </a:t>
            </a:r>
            <a:r>
              <a:rPr lang="ko-KR" altLang="en-US" sz="1400" dirty="0">
                <a:solidFill>
                  <a:schemeClr val="bg1">
                    <a:lumMod val="7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회원제 주문형 비디오 웹사이트</a:t>
            </a:r>
            <a:endParaRPr lang="en-US" altLang="ko-KR" sz="140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bg1">
                  <a:lumMod val="7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840" y="203965"/>
            <a:ext cx="290335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Ⅲ. </a:t>
            </a: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NETFLIX CONUNDRUM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25" name="TextBox 24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840" y="203965"/>
            <a:ext cx="290335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Ⅲ. </a:t>
            </a: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NETFLIX CONUNDRUM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aphicFrame>
        <p:nvGraphicFramePr>
          <p:cNvPr id="11" name="다이어그램 10"/>
          <p:cNvGraphicFramePr/>
          <p:nvPr/>
        </p:nvGraphicFramePr>
        <p:xfrm>
          <a:off x="827584" y="1340768"/>
          <a:ext cx="763284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25" name="TextBox 24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26" name="직선 연결선 25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연결선 26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840" y="203965"/>
            <a:ext cx="2903359" cy="276999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Ⅲ. </a:t>
            </a:r>
            <a:r>
              <a:rPr lang="en-US" altLang="ko-KR" sz="12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NETFLIX CONUNDRUM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6016" y="1916832"/>
            <a:ext cx="38884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시즌들이 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인기가 없어진 후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en-US" sz="1600" dirty="0" err="1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네트플릭스는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오래된 시즌에게는 돈을 안 줬다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ko-KR" altLang="ko-KR" sz="16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이유는 네트워크와 스튜디오들이 수입에 대해 매우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익숙해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졌기 때문이다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ko-KR" sz="16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하지만 동시에 스튜디오는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이용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가능한 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현재 </a:t>
            </a: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시즌의 새로운 에피소드를 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만드는 </a:t>
            </a: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것이 현재시즌의 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인기를 </a:t>
            </a: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더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증가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시키는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것을 알게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en-US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됐다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16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62466" name="Picture 2" descr="NETFLIX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1844824"/>
            <a:ext cx="3096344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711450" y="3270499"/>
            <a:ext cx="3729038" cy="590549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2450" y="3387069"/>
            <a:ext cx="369994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UNIONS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6" name="TextBox 15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7840" y="203965"/>
            <a:ext cx="13628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Ⅳ. </a:t>
            </a:r>
            <a:r>
              <a:rPr lang="en-US" altLang="ko-KR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UNIONS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그룹 41"/>
          <p:cNvGrpSpPr/>
          <p:nvPr/>
        </p:nvGrpSpPr>
        <p:grpSpPr>
          <a:xfrm>
            <a:off x="1115616" y="2428549"/>
            <a:ext cx="7128792" cy="3880771"/>
            <a:chOff x="539552" y="1844824"/>
            <a:chExt cx="8064896" cy="4390367"/>
          </a:xfrm>
        </p:grpSpPr>
        <p:pic>
          <p:nvPicPr>
            <p:cNvPr id="36866" name="Picture 2" descr="SAG에 대한 이미지 검색결과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9552" y="1988840"/>
              <a:ext cx="4176464" cy="1630955"/>
            </a:xfrm>
            <a:prstGeom prst="rect">
              <a:avLst/>
            </a:prstGeom>
            <a:noFill/>
          </p:spPr>
        </p:pic>
        <p:pic>
          <p:nvPicPr>
            <p:cNvPr id="36868" name="Picture 4" descr="AFTRA에 대한 이미지 검색결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6056" y="1844824"/>
              <a:ext cx="3528392" cy="1852878"/>
            </a:xfrm>
            <a:prstGeom prst="rect">
              <a:avLst/>
            </a:prstGeom>
            <a:noFill/>
          </p:spPr>
        </p:pic>
        <p:pic>
          <p:nvPicPr>
            <p:cNvPr id="36870" name="Picture 6" descr="WGA에 대한 이미지 검색결과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55576" y="4023186"/>
              <a:ext cx="3929509" cy="2212005"/>
            </a:xfrm>
            <a:prstGeom prst="rect">
              <a:avLst/>
            </a:prstGeom>
            <a:noFill/>
          </p:spPr>
        </p:pic>
        <p:pic>
          <p:nvPicPr>
            <p:cNvPr id="36872" name="Picture 8" descr="DGA에 대한 이미지 검색결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6056" y="3933056"/>
              <a:ext cx="3351709" cy="2253968"/>
            </a:xfrm>
            <a:prstGeom prst="rect">
              <a:avLst/>
            </a:prstGeom>
            <a:noFill/>
          </p:spPr>
        </p:pic>
      </p:grpSp>
      <p:sp>
        <p:nvSpPr>
          <p:cNvPr id="47" name="TextBox 46"/>
          <p:cNvSpPr txBox="1"/>
          <p:nvPr/>
        </p:nvSpPr>
        <p:spPr>
          <a:xfrm>
            <a:off x="899592" y="908720"/>
            <a:ext cx="76328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다양한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콘텐츠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프로듀서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네트워크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스튜디오와 같은 것들은 </a:t>
            </a:r>
            <a:endParaRPr lang="en-US" altLang="ko-KR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강력한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SAG(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영화배우연합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)/AFTRA(TV/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라디오 아티스트 연합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, WGA(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작가연합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), DGA(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감독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) 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연합들과 그들의 일을 위해서 협상을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해야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한다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ko-KR" sz="14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연합들의 협상 후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배우들과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작가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프로듀서 모두는 그들의 일이 다른 매개체에 운영이 되고 </a:t>
            </a:r>
            <a:endParaRPr lang="en-US" altLang="ko-KR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계약서들이 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“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이슈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등의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권리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”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포함하여 조직되어서 정당하게 돈을 받기를 원한다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840" y="203965"/>
            <a:ext cx="13628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Ⅳ. </a:t>
            </a:r>
            <a:r>
              <a:rPr lang="en-US" altLang="ko-KR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UNIONS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49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50" name="TextBox 49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/>
          <p:cNvSpPr txBox="1"/>
          <p:nvPr/>
        </p:nvSpPr>
        <p:spPr>
          <a:xfrm>
            <a:off x="87840" y="203965"/>
            <a:ext cx="13628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Ⅳ. </a:t>
            </a:r>
            <a:r>
              <a:rPr lang="en-US" altLang="ko-KR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UNIONS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3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50" name="TextBox 49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51" name="직선 연결선 50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직선 연결선 51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TextBox 52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pic>
        <p:nvPicPr>
          <p:cNvPr id="71682" name="Picture 2" descr="OTT에 대한 이미지 검색결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836712"/>
            <a:ext cx="2880320" cy="288032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907704" y="3933056"/>
            <a:ext cx="5616624" cy="2392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OTT </a:t>
            </a:r>
            <a:r>
              <a:rPr lang="ko-KR" altLang="ko-KR" sz="1400" b="1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방송</a:t>
            </a:r>
            <a:r>
              <a:rPr lang="en-US" altLang="ko-KR" sz="1400" b="1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: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네트워크회사들와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스튜디오를 위하여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오티티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방송은 종종 첨가적인 비용을 포함하는데 이것은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오티티방송이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디지털 또는 인터넷방송으로 여겨지기 때문이다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ko-KR" altLang="ko-KR" sz="14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20000"/>
              </a:lnSpc>
            </a:pP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오티티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방송은 첨가적인 비용을 가지는데 이유는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생방송이기때문에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광고를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진행할수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없고 집에서 외이파이로 방송해서 그렇다</a:t>
            </a:r>
          </a:p>
          <a:p>
            <a:pPr>
              <a:lnSpc>
                <a:spcPct val="120000"/>
              </a:lnSpc>
            </a:pP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특히 상업적으로도 마찬가지이다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네트워크들회사들은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같은 광고를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오티티에서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할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수 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없다 왜냐하면 그들은 생방송으로 진행하기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때문이다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오티티방송은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실내방송으로 집 </a:t>
            </a:r>
            <a:r>
              <a:rPr lang="ko-KR" altLang="ko-KR" sz="1400" dirty="0" err="1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와이파이를</a:t>
            </a: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통해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전송하기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때문이기도 하다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.)</a:t>
            </a:r>
            <a:endParaRPr lang="ko-KR" altLang="ko-KR" sz="14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899545" y="3168380"/>
            <a:ext cx="1467068" cy="307777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spc="6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감사합니다</a:t>
            </a:r>
          </a:p>
        </p:txBody>
      </p:sp>
      <p:cxnSp>
        <p:nvCxnSpPr>
          <p:cNvPr id="12" name="직선 연결선 11"/>
          <p:cNvCxnSpPr/>
          <p:nvPr/>
        </p:nvCxnSpPr>
        <p:spPr>
          <a:xfrm>
            <a:off x="3932238" y="3143251"/>
            <a:ext cx="1250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/>
        </p:nvCxnSpPr>
        <p:spPr>
          <a:xfrm>
            <a:off x="3932238" y="3581400"/>
            <a:ext cx="12509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직선 연결선 7"/>
          <p:cNvCxnSpPr/>
          <p:nvPr/>
        </p:nvCxnSpPr>
        <p:spPr>
          <a:xfrm>
            <a:off x="2855913" y="2565400"/>
            <a:ext cx="33718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2855913" y="4292600"/>
            <a:ext cx="3371850" cy="0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87824" y="2708920"/>
            <a:ext cx="1346844" cy="261610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Ⅰ </a:t>
            </a:r>
            <a:r>
              <a:rPr lang="ko-KR" altLang="en-US" sz="110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스튜디오란</a:t>
            </a:r>
            <a:endParaRPr lang="ko-KR" altLang="en-US" sz="11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7825" y="3092962"/>
            <a:ext cx="2858475" cy="261610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Ⅱ </a:t>
            </a:r>
            <a:r>
              <a:rPr lang="ko-KR" altLang="en-US" sz="110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스튜디오에서 돈을 버는 방법</a:t>
            </a:r>
            <a:endParaRPr lang="ko-KR" altLang="en-US" sz="11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477005"/>
            <a:ext cx="2749471" cy="261610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11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Ⅲ NETFLIX CONUNDRUM</a:t>
            </a:r>
            <a:endParaRPr lang="ko-KR" altLang="en-US" sz="11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87824" y="3861048"/>
            <a:ext cx="1245854" cy="261610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0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Ⅳ </a:t>
            </a:r>
            <a:r>
              <a:rPr lang="en-US" altLang="ko-KR" sz="110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UNIONS</a:t>
            </a:r>
            <a:endParaRPr lang="ko-KR" altLang="en-US" sz="110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97536" y="2226349"/>
            <a:ext cx="1047082" cy="246221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THE STUDIOS</a:t>
            </a:r>
            <a:endParaRPr lang="ko-KR" altLang="en-US" sz="10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2711450" y="3140968"/>
            <a:ext cx="3729038" cy="590549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2450" y="3257538"/>
            <a:ext cx="369994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</a:t>
            </a:r>
            <a:r>
              <a:rPr lang="ko-KR" altLang="en-US" sz="16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841" y="203965"/>
            <a:ext cx="14702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Ⅰ.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</a:t>
            </a:r>
            <a:r>
              <a:rPr lang="ko-KR" altLang="en-US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란</a:t>
            </a:r>
          </a:p>
        </p:txBody>
      </p:sp>
      <p:grpSp>
        <p:nvGrpSpPr>
          <p:cNvPr id="16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7" name="TextBox 16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8" name="직선 연결선 17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연결선 18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87841" y="203965"/>
            <a:ext cx="14702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Ⅰ.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</a:t>
            </a:r>
            <a:r>
              <a:rPr lang="ko-KR" altLang="en-US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란</a:t>
            </a:r>
          </a:p>
        </p:txBody>
      </p:sp>
      <p:grpSp>
        <p:nvGrpSpPr>
          <p:cNvPr id="41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42" name="TextBox 41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43" name="직선 연결선 42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연결선 44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59" name="그룹 58"/>
          <p:cNvGrpSpPr/>
          <p:nvPr/>
        </p:nvGrpSpPr>
        <p:grpSpPr>
          <a:xfrm>
            <a:off x="985848" y="692696"/>
            <a:ext cx="6970528" cy="2864061"/>
            <a:chOff x="481792" y="764704"/>
            <a:chExt cx="7479594" cy="3073227"/>
          </a:xfrm>
        </p:grpSpPr>
        <p:sp>
          <p:nvSpPr>
            <p:cNvPr id="40" name="TextBox 39"/>
            <p:cNvSpPr txBox="1"/>
            <p:nvPr/>
          </p:nvSpPr>
          <p:spPr>
            <a:xfrm>
              <a:off x="3275856" y="764704"/>
              <a:ext cx="237330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spc="600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큰 영화 스튜디오</a:t>
              </a:r>
              <a:endParaRPr lang="en-US" altLang="ko-KR" sz="1100" spc="6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2" name="모서리가 둥근 직사각형 1"/>
            <p:cNvSpPr/>
            <p:nvPr/>
          </p:nvSpPr>
          <p:spPr>
            <a:xfrm>
              <a:off x="656170" y="3420947"/>
              <a:ext cx="312737" cy="416984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81792" y="3284984"/>
              <a:ext cx="56187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27583" y="3292087"/>
              <a:ext cx="331911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200" dirty="0" err="1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워너</a:t>
              </a:r>
              <a:endParaRPr lang="en-US" altLang="ko-KR" sz="12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946681" y="3573016"/>
              <a:ext cx="3284538" cy="0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모서리가 둥근 직사각형 51"/>
            <p:cNvSpPr/>
            <p:nvPr/>
          </p:nvSpPr>
          <p:spPr>
            <a:xfrm>
              <a:off x="4386337" y="3385222"/>
              <a:ext cx="312737" cy="416983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20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211960" y="3249946"/>
              <a:ext cx="561874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02</a:t>
              </a:r>
            </a:p>
          </p:txBody>
        </p:sp>
        <p:cxnSp>
          <p:nvCxnSpPr>
            <p:cNvPr id="83" name="직선 연결선 82"/>
            <p:cNvCxnSpPr/>
            <p:nvPr/>
          </p:nvCxnSpPr>
          <p:spPr>
            <a:xfrm flipV="1">
              <a:off x="3360706" y="1052736"/>
              <a:ext cx="2216446" cy="19795"/>
            </a:xfrm>
            <a:prstGeom prst="line">
              <a:avLst/>
            </a:prstGeom>
            <a:ln w="1905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4557751" y="3224009"/>
              <a:ext cx="3319113" cy="2769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20</a:t>
              </a:r>
              <a:r>
                <a:rPr lang="ko-KR" altLang="en-US" sz="1200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세기</a:t>
              </a:r>
              <a:endParaRPr lang="en-US" altLang="ko-KR" sz="12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36" name="직선 연결선 35"/>
            <p:cNvCxnSpPr/>
            <p:nvPr/>
          </p:nvCxnSpPr>
          <p:spPr>
            <a:xfrm>
              <a:off x="4676848" y="3573016"/>
              <a:ext cx="3284538" cy="0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74" name="Picture 2" descr="워너에 대한 이미지 검색결과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88681" y="1484785"/>
              <a:ext cx="1725191" cy="165618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076" name="Picture 4" descr="20세기에 대한 이미지 검색결과"/>
            <p:cNvPicPr>
              <a:picLocks noChangeAspect="1" noChangeArrowheads="1"/>
            </p:cNvPicPr>
            <p:nvPr/>
          </p:nvPicPr>
          <p:blipFill>
            <a:blip r:embed="rId4" cstate="print"/>
            <a:srcRect l="12069" r="17241"/>
            <a:stretch>
              <a:fillRect/>
            </a:stretch>
          </p:blipFill>
          <p:spPr bwMode="auto">
            <a:xfrm>
              <a:off x="5004048" y="1484785"/>
              <a:ext cx="2099715" cy="15841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grpSp>
        <p:nvGrpSpPr>
          <p:cNvPr id="60" name="그룹 59"/>
          <p:cNvGrpSpPr/>
          <p:nvPr/>
        </p:nvGrpSpPr>
        <p:grpSpPr>
          <a:xfrm>
            <a:off x="971600" y="3887470"/>
            <a:ext cx="7474584" cy="2506824"/>
            <a:chOff x="481792" y="3887470"/>
            <a:chExt cx="8080041" cy="2709882"/>
          </a:xfrm>
        </p:grpSpPr>
        <p:sp>
          <p:nvSpPr>
            <p:cNvPr id="35" name="TextBox 34"/>
            <p:cNvSpPr txBox="1"/>
            <p:nvPr/>
          </p:nvSpPr>
          <p:spPr>
            <a:xfrm>
              <a:off x="3347864" y="3887470"/>
              <a:ext cx="2373304" cy="2616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spc="600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비독립적 스튜디오</a:t>
              </a:r>
              <a:endParaRPr lang="en-US" altLang="ko-KR" sz="1100" spc="6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37" name="모서리가 둥근 직사각형 36"/>
            <p:cNvSpPr/>
            <p:nvPr/>
          </p:nvSpPr>
          <p:spPr>
            <a:xfrm>
              <a:off x="656170" y="6180368"/>
              <a:ext cx="312737" cy="416984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1792" y="6044405"/>
              <a:ext cx="56187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7584" y="6145559"/>
              <a:ext cx="3319113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AMBLIN</a:t>
              </a:r>
              <a:endParaRPr lang="en-US" altLang="ko-KR" sz="14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49" name="직선 연결선 48"/>
            <p:cNvCxnSpPr/>
            <p:nvPr/>
          </p:nvCxnSpPr>
          <p:spPr>
            <a:xfrm>
              <a:off x="946681" y="6423785"/>
              <a:ext cx="3284538" cy="0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모서리가 둥근 직사각형 49"/>
            <p:cNvSpPr/>
            <p:nvPr/>
          </p:nvSpPr>
          <p:spPr>
            <a:xfrm>
              <a:off x="4986784" y="6151746"/>
              <a:ext cx="312737" cy="416983"/>
            </a:xfrm>
            <a:prstGeom prst="round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140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12406" y="6016469"/>
              <a:ext cx="561875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02</a:t>
              </a:r>
            </a:p>
          </p:txBody>
        </p:sp>
        <p:cxnSp>
          <p:nvCxnSpPr>
            <p:cNvPr id="54" name="직선 연결선 53"/>
            <p:cNvCxnSpPr/>
            <p:nvPr/>
          </p:nvCxnSpPr>
          <p:spPr>
            <a:xfrm flipV="1">
              <a:off x="3432714" y="4149080"/>
              <a:ext cx="2216446" cy="19795"/>
            </a:xfrm>
            <a:prstGeom prst="line">
              <a:avLst/>
            </a:prstGeom>
            <a:ln w="1905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5158198" y="6073551"/>
              <a:ext cx="3319113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400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BAD ROBOT</a:t>
              </a:r>
            </a:p>
          </p:txBody>
        </p:sp>
        <p:cxnSp>
          <p:nvCxnSpPr>
            <p:cNvPr id="56" name="직선 연결선 55"/>
            <p:cNvCxnSpPr/>
            <p:nvPr/>
          </p:nvCxnSpPr>
          <p:spPr>
            <a:xfrm>
              <a:off x="5277295" y="6399394"/>
              <a:ext cx="3284538" cy="0"/>
            </a:xfrm>
            <a:prstGeom prst="line">
              <a:avLst/>
            </a:prstGeom>
            <a:ln w="12700">
              <a:solidFill>
                <a:srgbClr val="F0DDD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7" name="Picture 2" descr="amblin에 대한 이미지 검색결과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259632" y="4418937"/>
              <a:ext cx="2664296" cy="149810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58" name="Picture 4" descr="bad robot에 대한 이미지 검색결과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20073" y="4400969"/>
              <a:ext cx="2520280" cy="1548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56" name="Picture 2" descr="D:\HYU\4학년 1학기\여론과 미디어\기말\noun_64018_cc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17767" r="18263" b="20683"/>
          <a:stretch>
            <a:fillRect/>
          </a:stretch>
        </p:blipFill>
        <p:spPr bwMode="auto">
          <a:xfrm>
            <a:off x="3388617" y="1777032"/>
            <a:ext cx="854942" cy="16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52" name="Picture 2" descr="D:\HYU\4학년 1학기\여론과 미디어\기말\noun_64018_cc.pn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 l="17767" r="18263" b="20683"/>
          <a:stretch>
            <a:fillRect/>
          </a:stretch>
        </p:blipFill>
        <p:spPr bwMode="auto">
          <a:xfrm>
            <a:off x="4625176" y="1777032"/>
            <a:ext cx="855517" cy="16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3" name="직선 연결선 72"/>
          <p:cNvCxnSpPr/>
          <p:nvPr/>
        </p:nvCxnSpPr>
        <p:spPr>
          <a:xfrm>
            <a:off x="3136101" y="3548681"/>
            <a:ext cx="2693987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195736" y="952852"/>
            <a:ext cx="451180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매년 스튜디오는 대본의 선택권을 가지고 </a:t>
            </a:r>
            <a:endParaRPr lang="en-US" altLang="ko-KR" sz="11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ko-KR" sz="11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</a:t>
            </a:r>
            <a:r>
              <a:rPr lang="ko-KR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중에 케이블과 네트워크회사들에서 </a:t>
            </a:r>
            <a:endParaRPr lang="en-US" altLang="ko-KR" sz="11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ko-KR" sz="11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선택 </a:t>
            </a:r>
            <a:r>
              <a:rPr lang="ko-KR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받을 것 같은 </a:t>
            </a:r>
            <a:r>
              <a:rPr lang="en-US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TV SHOW</a:t>
            </a:r>
            <a:r>
              <a:rPr lang="ko-KR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를 골라낸다</a:t>
            </a:r>
            <a:r>
              <a:rPr lang="en-US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en-US" altLang="ko-KR" sz="11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 algn="ctr">
              <a:lnSpc>
                <a:spcPct val="150000"/>
              </a:lnSpc>
              <a:defRPr/>
            </a:pPr>
            <a:r>
              <a:rPr lang="ko-KR" altLang="ko-KR" sz="11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</a:t>
            </a:r>
            <a:r>
              <a:rPr lang="ko-KR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중 몇 개는 시험방송으로 생산 되어진다</a:t>
            </a:r>
            <a:r>
              <a:rPr lang="en-US" altLang="ko-KR" sz="11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en-US" altLang="ko-KR" sz="1100" spc="30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841" y="203965"/>
            <a:ext cx="14702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Ⅰ.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</a:t>
            </a:r>
            <a:r>
              <a:rPr lang="ko-KR" altLang="en-US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란</a:t>
            </a:r>
          </a:p>
        </p:txBody>
      </p:sp>
      <p:grpSp>
        <p:nvGrpSpPr>
          <p:cNvPr id="3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33" name="TextBox 32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4" name="그룹 47"/>
          <p:cNvGrpSpPr>
            <a:grpSpLocks/>
          </p:cNvGrpSpPr>
          <p:nvPr/>
        </p:nvGrpSpPr>
        <p:grpSpPr bwMode="auto">
          <a:xfrm>
            <a:off x="3650524" y="1777032"/>
            <a:ext cx="1587104" cy="1648883"/>
            <a:chOff x="1813284" y="1619850"/>
            <a:chExt cx="1586871" cy="1236566"/>
          </a:xfrm>
        </p:grpSpPr>
        <p:pic>
          <p:nvPicPr>
            <p:cNvPr id="18454" name="Picture 2" descr="D:\HYU\4학년 1학기\여론과 미디어\기말\noun_64018_cc.pn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</a:blip>
            <a:srcRect l="17767" r="18263" b="20683"/>
            <a:stretch>
              <a:fillRect/>
            </a:stretch>
          </p:blipFill>
          <p:spPr bwMode="auto">
            <a:xfrm>
              <a:off x="2165687" y="1619850"/>
              <a:ext cx="854817" cy="123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0" name="TextBox 49"/>
            <p:cNvSpPr txBox="1"/>
            <p:nvPr/>
          </p:nvSpPr>
          <p:spPr>
            <a:xfrm>
              <a:off x="1813284" y="2300710"/>
              <a:ext cx="1586871" cy="346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STUDIOS</a:t>
              </a:r>
              <a:endParaRPr lang="en-US" altLang="ko-KR" sz="2400" b="1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pic>
        <p:nvPicPr>
          <p:cNvPr id="48130" name="Picture 2" descr="TV SHOW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861048"/>
            <a:ext cx="2650929" cy="250115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87841" y="203965"/>
            <a:ext cx="1470274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Ⅰ.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</a:t>
            </a:r>
            <a:r>
              <a:rPr lang="ko-KR" altLang="en-US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란</a:t>
            </a: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33" name="TextBox 32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34" name="직선 연결선 33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직선 연결선 34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pic>
        <p:nvPicPr>
          <p:cNvPr id="50178" name="Picture 2" descr="시험방송에 대한 이미지 검색결과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628800"/>
            <a:ext cx="3240360" cy="2430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7" name="TextBox 26"/>
          <p:cNvSpPr txBox="1"/>
          <p:nvPr/>
        </p:nvSpPr>
        <p:spPr>
          <a:xfrm>
            <a:off x="4572000" y="2132856"/>
            <a:ext cx="3960440" cy="696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시험방송들은 경영자로부터 골라 내어지고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, </a:t>
            </a:r>
          </a:p>
          <a:p>
            <a:pPr>
              <a:lnSpc>
                <a:spcPct val="150000"/>
              </a:lnSpc>
              <a:defRPr/>
            </a:pPr>
            <a:r>
              <a:rPr lang="ko-KR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그 후 다음 시즌으로 방송 된다</a:t>
            </a:r>
            <a:r>
              <a:rPr lang="en-US" altLang="ko-KR" sz="14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en-US" altLang="ko-KR" sz="1400" spc="30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cxnSp>
        <p:nvCxnSpPr>
          <p:cNvPr id="28" name="직선 연결선 27"/>
          <p:cNvCxnSpPr/>
          <p:nvPr/>
        </p:nvCxnSpPr>
        <p:spPr>
          <a:xfrm>
            <a:off x="4572000" y="2996952"/>
            <a:ext cx="3284538" cy="0"/>
          </a:xfrm>
          <a:prstGeom prst="line">
            <a:avLst/>
          </a:prstGeom>
          <a:ln w="12700">
            <a:solidFill>
              <a:srgbClr val="F0DD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184" name="Picture 8" descr="연예인 일러스트에 대한 이미지 검색결과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4581128"/>
            <a:ext cx="1728192" cy="1728192"/>
          </a:xfrm>
          <a:prstGeom prst="rect">
            <a:avLst/>
          </a:prstGeom>
          <a:noFill/>
        </p:spPr>
      </p:pic>
      <p:sp>
        <p:nvSpPr>
          <p:cNvPr id="32" name="직사각형 31"/>
          <p:cNvSpPr/>
          <p:nvPr/>
        </p:nvSpPr>
        <p:spPr>
          <a:xfrm>
            <a:off x="611560" y="55892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유명한 스타나 프로듀서의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작품은</a:t>
            </a:r>
            <a:endParaRPr lang="en-US" altLang="ko-KR" sz="16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골라 </a:t>
            </a:r>
            <a:r>
              <a:rPr lang="ko-KR" altLang="ko-KR" sz="16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내어지는 과정 없이 선택되어지기도 </a:t>
            </a:r>
            <a:r>
              <a:rPr lang="ko-KR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한다</a:t>
            </a:r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ko-KR" sz="16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50182" name="Picture 6" descr="PRODUCER에 대한 이미지 검색결과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149080"/>
            <a:ext cx="2993529" cy="22248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7840" y="203965"/>
            <a:ext cx="3036409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Ⅱ.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스튜디오에서 돈을 버는 방법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11450" y="3270499"/>
            <a:ext cx="3729038" cy="590549"/>
          </a:xfrm>
          <a:prstGeom prst="rect">
            <a:avLst/>
          </a:prstGeom>
          <a:solidFill>
            <a:schemeClr val="bg1">
              <a:lumMod val="6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2450" y="3387069"/>
            <a:ext cx="3699940" cy="33855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600" dirty="0" smtClean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스튜디오에서 돈을 버는 방법</a:t>
            </a:r>
            <a:endParaRPr lang="ko-KR" altLang="en-US" sz="16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15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6" name="TextBox 15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7840" y="203965"/>
            <a:ext cx="3036409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Ⅱ.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스튜디오에서 돈을 버는 방법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6" name="TextBox 15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grpSp>
        <p:nvGrpSpPr>
          <p:cNvPr id="10" name="그룹 9"/>
          <p:cNvGrpSpPr>
            <a:grpSpLocks/>
          </p:cNvGrpSpPr>
          <p:nvPr/>
        </p:nvGrpSpPr>
        <p:grpSpPr bwMode="auto">
          <a:xfrm>
            <a:off x="1331640" y="3122451"/>
            <a:ext cx="3010174" cy="1314656"/>
            <a:chOff x="2267744" y="2101199"/>
            <a:chExt cx="2145904" cy="414228"/>
          </a:xfrm>
        </p:grpSpPr>
        <p:sp>
          <p:nvSpPr>
            <p:cNvPr id="13" name="직사각형 12"/>
            <p:cNvSpPr/>
            <p:nvPr/>
          </p:nvSpPr>
          <p:spPr>
            <a:xfrm>
              <a:off x="2388372" y="2101199"/>
              <a:ext cx="2025276" cy="414228"/>
            </a:xfrm>
            <a:prstGeom prst="rect">
              <a:avLst/>
            </a:prstGeom>
            <a:solidFill>
              <a:srgbClr val="F0DD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729744" y="2111359"/>
              <a:ext cx="1591333" cy="3782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ko-KR" sz="1600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TV SHOW </a:t>
              </a:r>
              <a:r>
                <a:rPr lang="ko-KR" altLang="ko-KR" sz="1600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프로그램이 </a:t>
              </a:r>
              <a:endParaRPr lang="en-US" altLang="ko-KR" sz="1600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ko-KR" sz="16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네트워크회사들에 </a:t>
              </a:r>
              <a:endParaRPr lang="en-US" altLang="ko-KR" sz="1600" b="1" dirty="0" smtClean="0"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  <a:p>
              <a:pPr algn="ctr">
                <a:lnSpc>
                  <a:spcPct val="150000"/>
                </a:lnSpc>
                <a:defRPr/>
              </a:pPr>
              <a:r>
                <a:rPr lang="ko-KR" altLang="ko-KR" sz="16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의해서 선정</a:t>
              </a:r>
              <a:r>
                <a:rPr lang="ko-KR" altLang="en-US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되었을 때</a:t>
              </a:r>
              <a:endParaRPr lang="en-US" altLang="ko-KR" sz="1600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solidFill>
                  <a:srgbClr val="3B3838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267744" y="2102714"/>
              <a:ext cx="561875" cy="11637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01</a:t>
              </a:r>
            </a:p>
          </p:txBody>
        </p:sp>
      </p:grpSp>
      <p:grpSp>
        <p:nvGrpSpPr>
          <p:cNvPr id="20" name="그룹 5"/>
          <p:cNvGrpSpPr>
            <a:grpSpLocks/>
          </p:cNvGrpSpPr>
          <p:nvPr/>
        </p:nvGrpSpPr>
        <p:grpSpPr bwMode="auto">
          <a:xfrm>
            <a:off x="4716015" y="2766071"/>
            <a:ext cx="2880319" cy="2319113"/>
            <a:chOff x="4413357" y="2326700"/>
            <a:chExt cx="2674699" cy="1736722"/>
          </a:xfrm>
        </p:grpSpPr>
        <p:grpSp>
          <p:nvGrpSpPr>
            <p:cNvPr id="21" name="그룹 1"/>
            <p:cNvGrpSpPr>
              <a:grpSpLocks/>
            </p:cNvGrpSpPr>
            <p:nvPr/>
          </p:nvGrpSpPr>
          <p:grpSpPr bwMode="auto">
            <a:xfrm>
              <a:off x="4413357" y="2326700"/>
              <a:ext cx="2674699" cy="1736722"/>
              <a:chOff x="4413357" y="2326700"/>
              <a:chExt cx="2674699" cy="1736722"/>
            </a:xfrm>
          </p:grpSpPr>
          <p:sp>
            <p:nvSpPr>
              <p:cNvPr id="23" name="직사각형 22"/>
              <p:cNvSpPr/>
              <p:nvPr/>
            </p:nvSpPr>
            <p:spPr>
              <a:xfrm>
                <a:off x="4413357" y="2326700"/>
                <a:ext cx="2674699" cy="1736722"/>
              </a:xfrm>
              <a:prstGeom prst="rect">
                <a:avLst/>
              </a:prstGeom>
              <a:solidFill>
                <a:srgbClr val="FFA08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latin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ko-KR" altLang="en-US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539594" y="2447849"/>
                <a:ext cx="2080390" cy="1452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ko-KR" sz="1600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가끔 프로듀서의 </a:t>
                </a:r>
                <a:endParaRPr lang="en-US" altLang="ko-KR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ko-KR" sz="1600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영향력이 </a:t>
                </a:r>
                <a:r>
                  <a:rPr lang="ko-KR" altLang="ko-KR" sz="1600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클 경우 </a:t>
                </a:r>
                <a:endParaRPr lang="en-US" altLang="ko-KR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ko-KR" sz="1600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프로듀서가 </a:t>
                </a:r>
                <a:endParaRPr lang="en-US" altLang="ko-KR" sz="1600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ko-KR" sz="1600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직접 </a:t>
                </a:r>
                <a:r>
                  <a:rPr lang="ko-KR" altLang="ko-KR" sz="1600" b="1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광고 수익을 </a:t>
                </a:r>
                <a:endParaRPr lang="en-US" altLang="ko-KR" sz="1600" b="1" dirty="0" smtClean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ko-KR" sz="1600" b="1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조정</a:t>
                </a:r>
                <a:r>
                  <a:rPr lang="ko-KR" altLang="ko-KR" sz="1600" dirty="0" smtClean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하기도 </a:t>
                </a:r>
                <a:r>
                  <a:rPr lang="ko-KR" altLang="ko-KR" sz="1600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한다</a:t>
                </a:r>
                <a:r>
                  <a:rPr lang="en-US" altLang="ko-KR" sz="1600" dirty="0">
                    <a:latin typeface="함초롬바탕" pitchFamily="18" charset="-127"/>
                    <a:ea typeface="함초롬바탕" pitchFamily="18" charset="-127"/>
                    <a:cs typeface="함초롬바탕" pitchFamily="18" charset="-127"/>
                  </a:rPr>
                  <a:t>.</a:t>
                </a:r>
                <a:endParaRPr lang="ko-KR" altLang="ko-KR" sz="1600" dirty="0"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6419382" y="2391751"/>
              <a:ext cx="561875" cy="2765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dirty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solidFill>
                    <a:srgbClr val="3B3838"/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02</a:t>
              </a: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15616" y="1988840"/>
            <a:ext cx="3230836" cy="99257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  <a:defRPr/>
            </a:pPr>
            <a:r>
              <a:rPr lang="ko-KR" altLang="ko-KR" sz="13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네트워크회사들이 </a:t>
            </a:r>
            <a:r>
              <a:rPr lang="en-US" altLang="ko-KR" sz="13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TV SHOW </a:t>
            </a:r>
            <a:r>
              <a:rPr lang="ko-KR" altLang="ko-KR" sz="13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시리즈들을 방송하거나 광고를 해서 수익을 창출 했을 경우 수익을 스튜디오에게 지불한다</a:t>
            </a:r>
            <a:r>
              <a:rPr lang="en-US" altLang="ko-KR" sz="1300" dirty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 </a:t>
            </a:r>
            <a:endParaRPr lang="en-US" altLang="ko-KR" sz="1300" dirty="0">
              <a:ln>
                <a:solidFill>
                  <a:schemeClr val="tx1">
                    <a:lumMod val="65000"/>
                    <a:lumOff val="35000"/>
                    <a:alpha val="10000"/>
                  </a:schemeClr>
                </a:solidFill>
              </a:ln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87840" y="203965"/>
            <a:ext cx="3036409" cy="269304"/>
          </a:xfrm>
          <a:prstGeom prst="rect">
            <a:avLst/>
          </a:prstGeom>
          <a:noFill/>
          <a:ln>
            <a:solidFill>
              <a:schemeClr val="bg1">
                <a:lumMod val="95000"/>
                <a:alpha val="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150" spc="3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Ⅱ. </a:t>
            </a:r>
            <a:r>
              <a:rPr lang="ko-KR" altLang="en-US" sz="1150" spc="300" dirty="0" smtClean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스튜디오에서 돈을 버는 방법</a:t>
            </a:r>
            <a:endParaRPr lang="ko-KR" altLang="en-US" sz="1150" spc="300" dirty="0">
              <a:ln>
                <a:solidFill>
                  <a:schemeClr val="bg1">
                    <a:lumMod val="95000"/>
                    <a:alpha val="0"/>
                  </a:schemeClr>
                </a:solidFill>
              </a:ln>
              <a:solidFill>
                <a:schemeClr val="bg1">
                  <a:lumMod val="9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grpSp>
        <p:nvGrpSpPr>
          <p:cNvPr id="2" name="그룹 23"/>
          <p:cNvGrpSpPr>
            <a:grpSpLocks/>
          </p:cNvGrpSpPr>
          <p:nvPr/>
        </p:nvGrpSpPr>
        <p:grpSpPr bwMode="auto">
          <a:xfrm>
            <a:off x="6854825" y="103717"/>
            <a:ext cx="2227690" cy="624416"/>
            <a:chOff x="6854486" y="77782"/>
            <a:chExt cx="2227876" cy="468211"/>
          </a:xfrm>
        </p:grpSpPr>
        <p:sp>
          <p:nvSpPr>
            <p:cNvPr id="16" name="TextBox 15"/>
            <p:cNvSpPr txBox="1"/>
            <p:nvPr/>
          </p:nvSpPr>
          <p:spPr>
            <a:xfrm>
              <a:off x="6854486" y="275343"/>
              <a:ext cx="1898435" cy="207704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2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9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Player #3 : The Studios</a:t>
              </a:r>
              <a:endParaRPr lang="ko-KR" altLang="en-US" sz="12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  <p:cxnSp>
          <p:nvCxnSpPr>
            <p:cNvPr id="17" name="직선 연결선 16"/>
            <p:cNvCxnSpPr/>
            <p:nvPr/>
          </p:nvCxnSpPr>
          <p:spPr>
            <a:xfrm>
              <a:off x="6937045" y="265067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직선 연결선 17"/>
            <p:cNvCxnSpPr/>
            <p:nvPr/>
          </p:nvCxnSpPr>
          <p:spPr>
            <a:xfrm>
              <a:off x="6937045" y="545993"/>
              <a:ext cx="2016293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7812357" y="77782"/>
              <a:ext cx="1270005" cy="161548"/>
            </a:xfrm>
            <a:prstGeom prst="rect">
              <a:avLst/>
            </a:prstGeom>
            <a:noFill/>
            <a:ln>
              <a:solidFill>
                <a:schemeClr val="bg1">
                  <a:lumMod val="95000"/>
                  <a:alpha val="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dirty="0" smtClean="0">
                  <a:ln>
                    <a:solidFill>
                      <a:schemeClr val="bg1">
                        <a:lumMod val="95000"/>
                        <a:alpha val="0"/>
                      </a:schemeClr>
                    </a:solidFill>
                  </a:ln>
                  <a:solidFill>
                    <a:schemeClr val="bg1">
                      <a:lumMod val="85000"/>
                    </a:schemeClr>
                  </a:solidFill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디지털 방송 및 뉴미디어</a:t>
              </a:r>
              <a:endParaRPr lang="ko-KR" altLang="en-US" sz="800" dirty="0">
                <a:ln>
                  <a:solidFill>
                    <a:schemeClr val="bg1">
                      <a:lumMod val="95000"/>
                      <a:alpha val="0"/>
                    </a:schemeClr>
                  </a:solidFill>
                </a:ln>
                <a:solidFill>
                  <a:schemeClr val="bg1">
                    <a:lumMod val="9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pic>
        <p:nvPicPr>
          <p:cNvPr id="9" name="Picture 2" descr="netflix에 대한 이미지 검색결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84784"/>
            <a:ext cx="2448271" cy="2040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2226" name="Picture 2" descr="아마존에 대한 이미지 검색결과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933056"/>
            <a:ext cx="2507432" cy="131326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왼쪽 화살표 10"/>
          <p:cNvSpPr/>
          <p:nvPr/>
        </p:nvSpPr>
        <p:spPr>
          <a:xfrm>
            <a:off x="2915816" y="2996952"/>
            <a:ext cx="2664296" cy="936104"/>
          </a:xfrm>
          <a:prstGeom prst="leftArrow">
            <a:avLst>
              <a:gd name="adj1" fmla="val 36046"/>
              <a:gd name="adj2" fmla="val 6495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52228" name="Picture 4" descr="돈에 대한 이미지 검색결과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2" y="2636912"/>
            <a:ext cx="1431271" cy="1656184"/>
          </a:xfrm>
          <a:prstGeom prst="rect">
            <a:avLst/>
          </a:prstGeom>
          <a:noFill/>
        </p:spPr>
      </p:pic>
      <p:pic>
        <p:nvPicPr>
          <p:cNvPr id="21" name="Picture 2" descr="D:\HYU\4학년 1학기\여론과 미디어\기말\noun_64018_cc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 l="17767" r="18263" b="20683"/>
          <a:stretch>
            <a:fillRect/>
          </a:stretch>
        </p:blipFill>
        <p:spPr bwMode="auto">
          <a:xfrm>
            <a:off x="611560" y="2492896"/>
            <a:ext cx="854942" cy="16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 descr="D:\HYU\4학년 1학기\여론과 미디어\기말\noun_64018_cc.png"/>
          <p:cNvPicPr>
            <a:picLocks noChangeAspect="1" noChangeArrowheads="1"/>
          </p:cNvPicPr>
          <p:nvPr/>
        </p:nvPicPr>
        <p:blipFill>
          <a:blip r:embed="rId7" cstate="print">
            <a:lum bright="70000" contrast="-70000"/>
          </a:blip>
          <a:srcRect l="17767" r="18263" b="20683"/>
          <a:stretch>
            <a:fillRect/>
          </a:stretch>
        </p:blipFill>
        <p:spPr bwMode="auto">
          <a:xfrm>
            <a:off x="1848119" y="2492896"/>
            <a:ext cx="855517" cy="164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그룹 47"/>
          <p:cNvGrpSpPr>
            <a:grpSpLocks/>
          </p:cNvGrpSpPr>
          <p:nvPr/>
        </p:nvGrpSpPr>
        <p:grpSpPr bwMode="auto">
          <a:xfrm>
            <a:off x="873467" y="2492896"/>
            <a:ext cx="1587104" cy="1648883"/>
            <a:chOff x="1813284" y="1619850"/>
            <a:chExt cx="1586871" cy="1236566"/>
          </a:xfrm>
        </p:grpSpPr>
        <p:pic>
          <p:nvPicPr>
            <p:cNvPr id="24" name="Picture 2" descr="D:\HYU\4학년 1학기\여론과 미디어\기말\noun_64018_cc.png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</a:blip>
            <a:srcRect l="17767" r="18263" b="20683"/>
            <a:stretch>
              <a:fillRect/>
            </a:stretch>
          </p:blipFill>
          <p:spPr bwMode="auto">
            <a:xfrm>
              <a:off x="2165687" y="1619850"/>
              <a:ext cx="854817" cy="1236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TextBox 24"/>
            <p:cNvSpPr txBox="1"/>
            <p:nvPr/>
          </p:nvSpPr>
          <p:spPr>
            <a:xfrm>
              <a:off x="1813284" y="2300710"/>
              <a:ext cx="1586871" cy="34622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400" b="1" dirty="0" smtClean="0">
                  <a:ln>
                    <a:solidFill>
                      <a:schemeClr val="tx1">
                        <a:lumMod val="65000"/>
                        <a:lumOff val="35000"/>
                        <a:alpha val="10000"/>
                      </a:scheme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함초롬바탕" pitchFamily="18" charset="-127"/>
                  <a:ea typeface="함초롬바탕" pitchFamily="18" charset="-127"/>
                  <a:cs typeface="함초롬바탕" pitchFamily="18" charset="-127"/>
                </a:rPr>
                <a:t>STUDIOS</a:t>
              </a:r>
              <a:endParaRPr lang="en-US" altLang="ko-KR" sz="2400" b="1" dirty="0">
                <a:ln>
                  <a:solidFill>
                    <a:schemeClr val="tx1">
                      <a:lumMod val="65000"/>
                      <a:lumOff val="35000"/>
                      <a:alpha val="1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함초롬바탕" pitchFamily="18" charset="-127"/>
                <a:ea typeface="함초롬바탕" pitchFamily="18" charset="-127"/>
                <a:cs typeface="함초롬바탕" pitchFamily="18" charset="-127"/>
              </a:endParaRPr>
            </a:p>
          </p:txBody>
        </p:sp>
      </p:grpSp>
      <p:sp>
        <p:nvSpPr>
          <p:cNvPr id="26" name="직사각형 25"/>
          <p:cNvSpPr/>
          <p:nvPr/>
        </p:nvSpPr>
        <p:spPr>
          <a:xfrm>
            <a:off x="611560" y="105273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TV SHOW 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프로그램 </a:t>
            </a:r>
            <a:r>
              <a:rPr lang="ko-KR" altLang="ko-KR" sz="1400" b="1" dirty="0" err="1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쓰리즈물들이</a:t>
            </a:r>
            <a:r>
              <a:rPr lang="ko-KR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성공하는 경우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는 </a:t>
            </a:r>
            <a:endParaRPr lang="en-US" altLang="ko-KR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스튜디오는 그들의 방송 판권을 </a:t>
            </a:r>
            <a:endParaRPr lang="en-US" altLang="ko-KR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독립적인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b="1" dirty="0" err="1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tv</a:t>
            </a:r>
            <a:r>
              <a:rPr lang="ko-KR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스테이션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이나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USA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나 </a:t>
            </a:r>
            <a:r>
              <a:rPr lang="en-US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TBS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와 같은 </a:t>
            </a:r>
            <a:r>
              <a:rPr lang="ko-KR" altLang="ko-KR" sz="1400" b="1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네트워크회사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에 팔기도 한다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11560" y="4797152"/>
            <a:ext cx="4572000" cy="134235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지난 몇 년간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NETFLIX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와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AMAZON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은 </a:t>
            </a:r>
            <a:endParaRPr lang="en-US" altLang="ko-KR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스튜디오에게 돈을 지불하고 </a:t>
            </a:r>
            <a:r>
              <a:rPr lang="ko-KR" altLang="ko-KR" sz="1400" dirty="0" err="1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재방송권을</a:t>
            </a: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획득한 후</a:t>
            </a:r>
            <a:endParaRPr lang="en-US" altLang="ko-KR" sz="1400" dirty="0" smtClean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다시 한동안 상영하는 방식으로 돈을 벌었다</a:t>
            </a:r>
            <a:r>
              <a:rPr lang="en-US" altLang="ko-KR" sz="1400" dirty="0" smtClean="0">
                <a:solidFill>
                  <a:schemeClr val="bg1">
                    <a:lumMod val="85000"/>
                  </a:schemeClr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.</a:t>
            </a:r>
            <a:endParaRPr lang="ko-KR" altLang="en-US" sz="1400" dirty="0">
              <a:solidFill>
                <a:schemeClr val="bg1">
                  <a:lumMod val="85000"/>
                </a:schemeClr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703</Words>
  <Application>Microsoft Office PowerPoint</Application>
  <PresentationFormat>화면 슬라이드 쇼(4:3)</PresentationFormat>
  <Paragraphs>138</Paragraphs>
  <Slides>18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19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Eun kyung</dc:creator>
  <cp:lastModifiedBy>Eun kyung</cp:lastModifiedBy>
  <cp:revision>11</cp:revision>
  <dcterms:created xsi:type="dcterms:W3CDTF">2016-11-02T12:56:43Z</dcterms:created>
  <dcterms:modified xsi:type="dcterms:W3CDTF">2016-11-03T02:38:26Z</dcterms:modified>
</cp:coreProperties>
</file>