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76F"/>
    <a:srgbClr val="A52D41"/>
    <a:srgbClr val="BFB44D"/>
    <a:srgbClr val="8BB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바지</c:v>
                </c:pt>
                <c:pt idx="1">
                  <c:v>티셔츠</c:v>
                </c:pt>
                <c:pt idx="2">
                  <c:v>모자</c:v>
                </c:pt>
                <c:pt idx="3">
                  <c:v>치마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2-4956-967E-28DBC50E20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바지</c:v>
                </c:pt>
                <c:pt idx="1">
                  <c:v>티셔츠</c:v>
                </c:pt>
                <c:pt idx="2">
                  <c:v>모자</c:v>
                </c:pt>
                <c:pt idx="3">
                  <c:v>치마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2-4956-967E-28DBC50E20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바지</c:v>
                </c:pt>
                <c:pt idx="1">
                  <c:v>티셔츠</c:v>
                </c:pt>
                <c:pt idx="2">
                  <c:v>모자</c:v>
                </c:pt>
                <c:pt idx="3">
                  <c:v>치마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2-4956-967E-28DBC50E2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115080"/>
        <c:axId val="293115472"/>
      </c:barChart>
      <c:catAx>
        <c:axId val="29311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3115472"/>
        <c:crosses val="autoZero"/>
        <c:auto val="1"/>
        <c:lblAlgn val="ctr"/>
        <c:lblOffset val="100"/>
        <c:noMultiLvlLbl val="0"/>
      </c:catAx>
      <c:valAx>
        <c:axId val="29311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311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6B3F3-2B56-474F-8334-D63810F6E52F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4BB0F-D7FC-44F8-9D4D-4913F9E9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92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2000" dirty="0"/>
              <a:t>안녕하십니까 저희 </a:t>
            </a:r>
            <a:r>
              <a:rPr lang="en-US" altLang="ko-KR" sz="2000" dirty="0"/>
              <a:t>10</a:t>
            </a:r>
            <a:r>
              <a:rPr lang="ko-KR" altLang="en-US" sz="2000" dirty="0"/>
              <a:t>조는 패션스타일과 이미지와의 관계에 대해 조사해보았습니다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BB0F-D7FC-44F8-9D4D-4913F9E9143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38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BB0F-D7FC-44F8-9D4D-4913F9E9143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49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ko-KR" altLang="en-US" sz="1800" dirty="0"/>
              <a:t>먼저 패션에 관한 소개를 하자면 </a:t>
            </a:r>
            <a:r>
              <a:rPr lang="ko-KR" altLang="ko-KR" sz="1800" dirty="0"/>
              <a:t>패션이란 특정한 감각이나 스타일이 집단적으로 일정한 기간에 받아들여지는 것을 의미 하며 그 시대 사람들의 가치관이나 문화를 반영하기도 하고 복식의 디자인이나 감각 뿐만 아니라 어떤 디자인을 받아 들인 가치관 내지는 미의식을 나타내기도 </a:t>
            </a:r>
            <a:r>
              <a:rPr lang="ko-KR" altLang="en-US" sz="1800" dirty="0"/>
              <a:t>하는 것을 말합니다 </a:t>
            </a:r>
            <a:endParaRPr lang="ko-KR" altLang="ko-KR" sz="18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BB0F-D7FC-44F8-9D4D-4913F9E9143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05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ko-KR" sz="1600" dirty="0"/>
              <a:t>현대 패션에 표현된 욕망은 생물학적 ∙ 사회학적 ∙ 미학적 관점에서 본능 ∙ 권력 ∙ 창조의 욕망으로 분류되었고 각각의 욕망은 나르시시즘 ∙ 페티시즘 ∙ </a:t>
            </a:r>
            <a:r>
              <a:rPr lang="ko-KR" altLang="ko-KR" sz="1600" dirty="0" err="1"/>
              <a:t>에스테티시즘의</a:t>
            </a:r>
            <a:r>
              <a:rPr lang="ko-KR" altLang="ko-KR" sz="1600" dirty="0"/>
              <a:t> 미적 가치를</a:t>
            </a:r>
            <a:r>
              <a:rPr lang="en-US" altLang="ko-KR" sz="1600" dirty="0"/>
              <a:t> </a:t>
            </a:r>
            <a:r>
              <a:rPr lang="ko-KR" altLang="en-US" sz="1600" dirty="0"/>
              <a:t>추구합니다 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나르시시즘이란 </a:t>
            </a:r>
            <a:r>
              <a:rPr lang="ko-KR" altLang="ko-KR" sz="1600" dirty="0" err="1"/>
              <a:t>리비도라</a:t>
            </a:r>
            <a:r>
              <a:rPr lang="ko-KR" altLang="ko-KR" sz="1600" dirty="0"/>
              <a:t> 칭하는 에로스의 에너지가 자기의 육체, 자아, 자기의 정신적 특징으로 집중되는 현상</a:t>
            </a:r>
            <a:r>
              <a:rPr lang="en-US" altLang="ko-KR" sz="1600" dirty="0"/>
              <a:t> </a:t>
            </a:r>
            <a:r>
              <a:rPr lang="ko-KR" altLang="en-US" sz="1600" dirty="0"/>
              <a:t>이고 </a:t>
            </a:r>
            <a:endParaRPr lang="en-US" altLang="ko-KR" sz="1600" dirty="0"/>
          </a:p>
          <a:p>
            <a:r>
              <a:rPr lang="ko-KR" altLang="en-US" sz="1600" dirty="0"/>
              <a:t>페티시즘이란 </a:t>
            </a:r>
            <a:r>
              <a:rPr lang="ko-KR" altLang="ko-KR" sz="1600" dirty="0"/>
              <a:t>가시적인 대상에 대한 비이성적인 관심, 존경, </a:t>
            </a:r>
            <a:r>
              <a:rPr lang="ko-KR" altLang="ko-KR" sz="1600" dirty="0" err="1"/>
              <a:t>숭배로부터</a:t>
            </a:r>
            <a:r>
              <a:rPr lang="ko-KR" altLang="ko-KR" sz="1600" dirty="0"/>
              <a:t> 비롯</a:t>
            </a:r>
            <a:r>
              <a:rPr lang="ko-KR" altLang="en-US" sz="1600" dirty="0"/>
              <a:t>되는 것입니다</a:t>
            </a:r>
            <a:endParaRPr lang="en-US" altLang="ko-KR" sz="1600" dirty="0"/>
          </a:p>
          <a:p>
            <a:r>
              <a:rPr lang="ko-KR" altLang="en-US" sz="1600" dirty="0" err="1"/>
              <a:t>에스테티시즘이란</a:t>
            </a:r>
            <a:r>
              <a:rPr lang="ko-KR" altLang="ko-KR" sz="1600" dirty="0" err="1"/>
              <a:t>대중문화의</a:t>
            </a:r>
            <a:r>
              <a:rPr lang="ko-KR" altLang="ko-KR" sz="1600" dirty="0"/>
              <a:t> 성격을 적극적으로 활용하고 절충하는 과정에서 새로운 미학적 가능성을 발굴하거나 기존의 사회적 가치에 저항하는 동시에 예술가의 자유를 주창하고 순수한 미적 가능성을 도출하고자 하는 것</a:t>
            </a:r>
            <a:r>
              <a:rPr lang="ko-KR" altLang="en-US" sz="1600" dirty="0"/>
              <a:t>을 말합니다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BB0F-D7FC-44F8-9D4D-4913F9E9143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35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800" dirty="0" err="1"/>
              <a:t>저희조는</a:t>
            </a:r>
            <a:r>
              <a:rPr lang="ko-KR" altLang="en-US" sz="1800" dirty="0"/>
              <a:t> </a:t>
            </a:r>
            <a:r>
              <a:rPr lang="ko-KR" altLang="en-US" sz="1800" dirty="0" err="1"/>
              <a:t>티테스트에</a:t>
            </a:r>
            <a:r>
              <a:rPr lang="ko-KR" altLang="en-US" sz="1800" dirty="0"/>
              <a:t> 관해 좀더 깊게 연구하였습니다</a:t>
            </a:r>
            <a:r>
              <a:rPr lang="en-US" altLang="ko-KR" sz="1800" dirty="0"/>
              <a:t>. </a:t>
            </a:r>
            <a:r>
              <a:rPr lang="ko-KR" altLang="en-US" sz="1800" dirty="0"/>
              <a:t>연구문제는 의상의 이미지가 판매량과 연관이 있을까 입니다</a:t>
            </a:r>
            <a:r>
              <a:rPr lang="en-US" altLang="ko-KR" sz="1800" dirty="0"/>
              <a:t>.</a:t>
            </a:r>
          </a:p>
          <a:p>
            <a:r>
              <a:rPr lang="en-US" altLang="ko-KR" sz="1800" dirty="0"/>
              <a:t> </a:t>
            </a:r>
          </a:p>
          <a:p>
            <a:r>
              <a:rPr lang="ko-KR" altLang="en-US" sz="1800" dirty="0"/>
              <a:t>연구문제에 대한 가설로 패션상품은 깔끔하고 세련된 이미지가 높을 수록 판매량이 높아 질 것이라고 설정하였습니다</a:t>
            </a:r>
            <a:r>
              <a:rPr lang="en-US" altLang="ko-KR" sz="1800" dirty="0"/>
              <a:t>.</a:t>
            </a:r>
          </a:p>
          <a:p>
            <a:endParaRPr lang="en-US" altLang="ko-KR" sz="1800" dirty="0"/>
          </a:p>
          <a:p>
            <a:r>
              <a:rPr lang="ko-KR" altLang="en-US" sz="1800" dirty="0" err="1"/>
              <a:t>그에대한</a:t>
            </a:r>
            <a:r>
              <a:rPr lang="ko-KR" altLang="en-US" sz="1800" dirty="0"/>
              <a:t> 독립변인은 패션상품의 이미지</a:t>
            </a:r>
            <a:r>
              <a:rPr lang="en-US" altLang="ko-KR" sz="1800" dirty="0"/>
              <a:t>, </a:t>
            </a:r>
            <a:r>
              <a:rPr lang="ko-KR" altLang="en-US" sz="1800" dirty="0"/>
              <a:t>통제변인은 깔끔하고 세련된 이미지</a:t>
            </a:r>
            <a:r>
              <a:rPr lang="en-US" altLang="ko-KR" sz="1800" dirty="0"/>
              <a:t>, </a:t>
            </a:r>
            <a:r>
              <a:rPr lang="ko-KR" altLang="en-US" sz="1800" dirty="0"/>
              <a:t>종속변인은 판매량입니다</a:t>
            </a:r>
            <a:r>
              <a:rPr lang="en-US" altLang="ko-KR" sz="180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BB0F-D7FC-44F8-9D4D-4913F9E9143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3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2000" dirty="0"/>
              <a:t>저희 데이터의 샘플 수집은 먼저 설문조사를 통해 독립변인의 데이터를 수집하였고 데이터 수집방법은 </a:t>
            </a:r>
            <a:r>
              <a:rPr lang="ko-KR" altLang="en-US" sz="2000" dirty="0" err="1"/>
              <a:t>서베이를</a:t>
            </a:r>
            <a:r>
              <a:rPr lang="ko-KR" altLang="en-US" sz="2000" dirty="0"/>
              <a:t> 실시하였습니다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BB0F-D7FC-44F8-9D4D-4913F9E9143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09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BB0F-D7FC-44F8-9D4D-4913F9E9143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48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9431" y="904240"/>
            <a:ext cx="10993549" cy="1164484"/>
          </a:xfrm>
        </p:spPr>
        <p:txBody>
          <a:bodyPr>
            <a:noAutofit/>
          </a:bodyPr>
          <a:lstStyle/>
          <a:p>
            <a:r>
              <a:rPr lang="ko-KR" altLang="en-US" sz="6000" dirty="0"/>
              <a:t>미디어 통계 </a:t>
            </a:r>
            <a:r>
              <a:rPr lang="en-US" altLang="ko-KR" sz="6000" dirty="0"/>
              <a:t>10</a:t>
            </a:r>
            <a:r>
              <a:rPr lang="ko-KR" altLang="en-US" sz="6000" dirty="0"/>
              <a:t>조 </a:t>
            </a:r>
            <a:r>
              <a:rPr lang="en-US" altLang="ko-KR" sz="6000" dirty="0"/>
              <a:t>: </a:t>
            </a:r>
            <a:r>
              <a:rPr lang="ko-KR" altLang="en-US" sz="6000" dirty="0"/>
              <a:t>패션스타일과 판매량의 관계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81194" y="2495444"/>
            <a:ext cx="10993546" cy="590321"/>
          </a:xfrm>
        </p:spPr>
        <p:txBody>
          <a:bodyPr>
            <a:noAutofit/>
          </a:bodyPr>
          <a:lstStyle/>
          <a:p>
            <a:pPr algn="r"/>
            <a:r>
              <a:rPr lang="en-US" altLang="ko-KR" sz="3200" dirty="0"/>
              <a:t>10</a:t>
            </a:r>
            <a:r>
              <a:rPr lang="ko-KR" altLang="en-US" sz="3200" dirty="0"/>
              <a:t>허재종 </a:t>
            </a:r>
            <a:r>
              <a:rPr lang="en-US" altLang="ko-KR" sz="3200" dirty="0"/>
              <a:t>14</a:t>
            </a:r>
            <a:r>
              <a:rPr lang="ko-KR" altLang="en-US" sz="3200" dirty="0" err="1"/>
              <a:t>최벼리</a:t>
            </a:r>
            <a:r>
              <a:rPr lang="ko-KR" altLang="en-US" sz="3200" dirty="0"/>
              <a:t> </a:t>
            </a:r>
            <a:r>
              <a:rPr lang="en-US" altLang="ko-KR" sz="3200" dirty="0"/>
              <a:t>16</a:t>
            </a:r>
            <a:r>
              <a:rPr lang="ko-KR" altLang="en-US" sz="3200" dirty="0"/>
              <a:t>정우성</a:t>
            </a:r>
            <a:r>
              <a:rPr lang="en-US" altLang="ko-KR" sz="3200" dirty="0"/>
              <a:t> 16</a:t>
            </a:r>
            <a:r>
              <a:rPr lang="ko-KR" altLang="en-US" sz="3200" dirty="0"/>
              <a:t>이지영</a:t>
            </a:r>
          </a:p>
        </p:txBody>
      </p:sp>
    </p:spTree>
    <p:extLst>
      <p:ext uri="{BB962C8B-B14F-4D97-AF65-F5344CB8AC3E}">
        <p14:creationId xmlns:p14="http://schemas.microsoft.com/office/powerpoint/2010/main" val="371276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/>
              <a:t>토론 및 결론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48760" y="2069183"/>
            <a:ext cx="11283884" cy="2432115"/>
          </a:xfrm>
          <a:prstGeom prst="rect">
            <a:avLst/>
          </a:prstGeom>
          <a:solidFill>
            <a:srgbClr val="BFB44D"/>
          </a:solidFill>
          <a:ln>
            <a:solidFill>
              <a:srgbClr val="BFB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연구와 가설에 대한 조사를 하고 설문 조사를 거친 결과 사람들은 단지 디자인 하나로 패션 스타일을 결정 하는 것이 아니라 기분이나 심리상태</a:t>
            </a:r>
            <a:r>
              <a:rPr lang="en-US" altLang="ko-KR" sz="2800" dirty="0"/>
              <a:t> </a:t>
            </a:r>
            <a:r>
              <a:rPr lang="ko-KR" altLang="en-US" sz="2800" dirty="0"/>
              <a:t>등에 다른 요인에 따라서도 결정한다는 것을 알게 되었다</a:t>
            </a:r>
            <a:r>
              <a:rPr lang="en-US" altLang="ko-KR" sz="2800" dirty="0"/>
              <a:t>. </a:t>
            </a:r>
            <a:r>
              <a:rPr lang="ko-KR" altLang="en-US" sz="2800" dirty="0"/>
              <a:t>그리고 패션스타일이 이미지에 큰 영향을 미친다는 것도 알게 되었다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>
          <a:xfrm>
            <a:off x="6161402" y="4654528"/>
            <a:ext cx="5571242" cy="19630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연구의 문제점</a:t>
            </a:r>
            <a:r>
              <a:rPr lang="en-US" altLang="ko-KR" sz="2400" dirty="0"/>
              <a:t>: </a:t>
            </a:r>
            <a:r>
              <a:rPr lang="ko-KR" altLang="en-US" sz="2400" dirty="0"/>
              <a:t>설문 조사의 값이 너무 치우치면 프로그램을 사용해도 그 값이 도출이 잘 되지 않는다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448760" y="4654528"/>
            <a:ext cx="5571242" cy="1963087"/>
          </a:xfrm>
          <a:prstGeom prst="rect">
            <a:avLst/>
          </a:prstGeom>
          <a:solidFill>
            <a:srgbClr val="A52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연구의 장점</a:t>
            </a:r>
            <a:r>
              <a:rPr lang="en-US" altLang="ko-KR" sz="2400" dirty="0"/>
              <a:t>: </a:t>
            </a:r>
            <a:r>
              <a:rPr lang="ko-KR" altLang="en-US" sz="2400" dirty="0"/>
              <a:t>설문 조사로 알게 된 값을 프로그램을 사용함으로써 정확하게 도출해 낼 수 있었다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34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13262" y="2450969"/>
            <a:ext cx="7164371" cy="2403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dirty="0">
                <a:solidFill>
                  <a:schemeClr val="tx1"/>
                </a:solidFill>
              </a:rPr>
              <a:t>감사합니다</a:t>
            </a:r>
            <a:r>
              <a:rPr lang="en-US" altLang="ko-KR" sz="9600" dirty="0">
                <a:solidFill>
                  <a:schemeClr val="tx1"/>
                </a:solidFill>
              </a:rPr>
              <a:t>^0^</a:t>
            </a:r>
            <a:endParaRPr lang="ko-KR" alt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/>
              <a:t>목차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75894" y="2296160"/>
            <a:ext cx="11029616" cy="3982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467360" y="2397760"/>
            <a:ext cx="10454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3600" dirty="0"/>
              <a:t>관심사에 대한 소개</a:t>
            </a:r>
            <a:endParaRPr lang="en-US" altLang="ko-KR" sz="36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3600" dirty="0"/>
              <a:t>관심사에 대한 설명과 정리</a:t>
            </a:r>
            <a:endParaRPr lang="en-US" altLang="ko-KR" sz="36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3600" dirty="0" err="1"/>
              <a:t>연구문제와</a:t>
            </a:r>
            <a:r>
              <a:rPr lang="ko-KR" altLang="en-US" sz="3600" dirty="0"/>
              <a:t> 가설</a:t>
            </a:r>
            <a:endParaRPr lang="en-US" altLang="ko-KR" sz="36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3600" dirty="0"/>
              <a:t>데이터 수집 설계</a:t>
            </a:r>
            <a:endParaRPr lang="en-US" altLang="ko-KR" sz="36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3600" dirty="0"/>
              <a:t>관련 변인의 측정</a:t>
            </a:r>
            <a:endParaRPr lang="en-US" altLang="ko-KR" sz="36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3600" dirty="0"/>
              <a:t>데이터 분석 및 결과 </a:t>
            </a:r>
            <a:endParaRPr lang="en-US" altLang="ko-KR" sz="3600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sz="3600" dirty="0"/>
              <a:t>토론 및 결론</a:t>
            </a:r>
          </a:p>
        </p:txBody>
      </p:sp>
    </p:spTree>
    <p:extLst>
      <p:ext uri="{BB962C8B-B14F-4D97-AF65-F5344CB8AC3E}">
        <p14:creationId xmlns:p14="http://schemas.microsoft.com/office/powerpoint/2010/main" val="180634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924" y="2043067"/>
            <a:ext cx="6889210" cy="442713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/>
              <a:t>패션이란</a:t>
            </a:r>
            <a:r>
              <a:rPr lang="en-US" altLang="ko-KR" sz="6000" dirty="0"/>
              <a:t>?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8498" y="4091233"/>
            <a:ext cx="11029615" cy="24603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ko-KR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sz="1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ko-KR" altLang="ko-KR" sz="16000" dirty="0">
                <a:solidFill>
                  <a:srgbClr val="C00000"/>
                </a:solidFill>
              </a:rPr>
              <a:t>패션이란 특정한 감각이나 스타일이 집단적으로 일정한 기간에 받아들여지는 것을 의미 하며 그 시대 사람들의 가치관이나 문화를 반영하기도 하고 복식의 디자인이나 감각 뿐만 아니라 어떤 디자인을 받아 들인 가치관 내지는 미의식을 나타내기도 한다.</a:t>
            </a:r>
          </a:p>
        </p:txBody>
      </p:sp>
    </p:spTree>
    <p:extLst>
      <p:ext uri="{BB962C8B-B14F-4D97-AF65-F5344CB8AC3E}">
        <p14:creationId xmlns:p14="http://schemas.microsoft.com/office/powerpoint/2010/main" val="40796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o-KR" altLang="ko-KR" sz="3600" dirty="0"/>
              <a:t>현대 패션에 표현된 욕망은 생물학적 ∙ 사회학적 ∙ 미학적 관점에서 본능 ∙ 권력 ∙ 창조의 욕망으로 분류되었고 각각의 욕망은 </a:t>
            </a:r>
            <a:endParaRPr lang="en-US" altLang="ko-KR" sz="3600" dirty="0"/>
          </a:p>
          <a:p>
            <a:pPr marL="0" indent="0" algn="ctr">
              <a:buNone/>
            </a:pPr>
            <a:r>
              <a:rPr lang="ko-KR" altLang="ko-KR" sz="3600" dirty="0">
                <a:solidFill>
                  <a:srgbClr val="C00000"/>
                </a:solidFill>
              </a:rPr>
              <a:t>나르시시즘</a:t>
            </a:r>
            <a:r>
              <a:rPr lang="ko-KR" altLang="ko-KR" sz="3600" dirty="0"/>
              <a:t> ∙ </a:t>
            </a:r>
            <a:r>
              <a:rPr lang="ko-KR" altLang="ko-KR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페티시즘 </a:t>
            </a:r>
            <a:r>
              <a:rPr lang="ko-KR" altLang="ko-KR" sz="3600" dirty="0"/>
              <a:t>∙ </a:t>
            </a:r>
            <a:r>
              <a:rPr lang="ko-KR" altLang="ko-KR" sz="3600" dirty="0" err="1">
                <a:solidFill>
                  <a:srgbClr val="8BB3A4"/>
                </a:solidFill>
              </a:rPr>
              <a:t>에스테티시즘</a:t>
            </a:r>
            <a:endParaRPr lang="en-US" altLang="ko-KR" sz="3600" dirty="0">
              <a:solidFill>
                <a:srgbClr val="8BB3A4"/>
              </a:solidFill>
            </a:endParaRPr>
          </a:p>
          <a:p>
            <a:pPr marL="0" indent="0" algn="ctr">
              <a:buNone/>
            </a:pPr>
            <a:r>
              <a:rPr lang="ko-KR" altLang="en-US" sz="3600" dirty="0">
                <a:solidFill>
                  <a:schemeClr val="tx1"/>
                </a:solidFill>
              </a:rPr>
              <a:t>의</a:t>
            </a:r>
            <a:r>
              <a:rPr lang="ko-KR" altLang="ko-KR" sz="3600" dirty="0">
                <a:solidFill>
                  <a:schemeClr val="tx1"/>
                </a:solidFill>
              </a:rPr>
              <a:t>미적</a:t>
            </a:r>
            <a:r>
              <a:rPr lang="ko-KR" altLang="ko-KR" sz="3600" dirty="0">
                <a:solidFill>
                  <a:srgbClr val="FF0000"/>
                </a:solidFill>
              </a:rPr>
              <a:t>  </a:t>
            </a:r>
            <a:r>
              <a:rPr lang="ko-KR" altLang="ko-KR" sz="3600" dirty="0"/>
              <a:t>가치를 추구한다.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7933068" y="3833931"/>
            <a:ext cx="2026508" cy="1944129"/>
          </a:xfrm>
          <a:prstGeom prst="ellipse">
            <a:avLst/>
          </a:prstGeom>
          <a:solidFill>
            <a:srgbClr val="8BB3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/>
              <a:t>에스티시즘</a:t>
            </a:r>
            <a:endParaRPr lang="ko-KR" altLang="en-US" sz="3200" dirty="0"/>
          </a:p>
        </p:txBody>
      </p:sp>
      <p:sp>
        <p:nvSpPr>
          <p:cNvPr id="8" name="타원 7"/>
          <p:cNvSpPr/>
          <p:nvPr/>
        </p:nvSpPr>
        <p:spPr>
          <a:xfrm>
            <a:off x="1724180" y="3833931"/>
            <a:ext cx="2026508" cy="194412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나르시시즘</a:t>
            </a:r>
          </a:p>
        </p:txBody>
      </p:sp>
      <p:sp>
        <p:nvSpPr>
          <p:cNvPr id="10" name="타원 9"/>
          <p:cNvSpPr/>
          <p:nvPr/>
        </p:nvSpPr>
        <p:spPr>
          <a:xfrm>
            <a:off x="4828624" y="3833931"/>
            <a:ext cx="2026508" cy="19441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페티시즘</a:t>
            </a:r>
          </a:p>
        </p:txBody>
      </p:sp>
    </p:spTree>
    <p:extLst>
      <p:ext uri="{BB962C8B-B14F-4D97-AF65-F5344CB8AC3E}">
        <p14:creationId xmlns:p14="http://schemas.microsoft.com/office/powerpoint/2010/main" val="42817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689257" y="677997"/>
            <a:ext cx="476504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solidFill>
                  <a:srgbClr val="C00000"/>
                </a:solidFill>
              </a:rPr>
              <a:t>F-test</a:t>
            </a:r>
          </a:p>
          <a:p>
            <a:endParaRPr lang="en-US" altLang="ko-KR" sz="2400" dirty="0">
              <a:solidFill>
                <a:srgbClr val="C00000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연구문제 </a:t>
            </a:r>
            <a:r>
              <a:rPr lang="en-US" altLang="ko-KR" sz="2400" dirty="0">
                <a:solidFill>
                  <a:schemeClr val="tx1"/>
                </a:solidFill>
              </a:rPr>
              <a:t>- </a:t>
            </a:r>
            <a:r>
              <a:rPr lang="ko-KR" altLang="en-US" sz="2400" dirty="0">
                <a:solidFill>
                  <a:schemeClr val="tx1"/>
                </a:solidFill>
              </a:rPr>
              <a:t>구매한 의상의 만족도와 </a:t>
            </a:r>
            <a:r>
              <a:rPr lang="ko-KR" altLang="en-US" sz="2400" dirty="0" err="1">
                <a:solidFill>
                  <a:schemeClr val="tx1"/>
                </a:solidFill>
              </a:rPr>
              <a:t>재구매</a:t>
            </a:r>
            <a:r>
              <a:rPr lang="ko-KR" altLang="en-US" sz="2400" dirty="0">
                <a:solidFill>
                  <a:schemeClr val="tx1"/>
                </a:solidFill>
              </a:rPr>
              <a:t> 의향 간의 관계가 있는가</a:t>
            </a:r>
            <a:r>
              <a:rPr lang="en-US" altLang="ko-KR" sz="2400" dirty="0">
                <a:solidFill>
                  <a:schemeClr val="tx1"/>
                </a:solidFill>
              </a:rPr>
              <a:t>?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가설 </a:t>
            </a:r>
            <a:r>
              <a:rPr lang="en-US" altLang="ko-KR" sz="2400" dirty="0">
                <a:solidFill>
                  <a:schemeClr val="tx1"/>
                </a:solidFill>
              </a:rPr>
              <a:t>- </a:t>
            </a:r>
            <a:r>
              <a:rPr lang="ko-KR" altLang="en-US" sz="2400" dirty="0">
                <a:solidFill>
                  <a:schemeClr val="tx1"/>
                </a:solidFill>
              </a:rPr>
              <a:t>소비자들이 구매한 패션에 대한 고객들의 만족도가 높을수록 </a:t>
            </a:r>
            <a:r>
              <a:rPr lang="ko-KR" altLang="en-US" sz="2400" dirty="0" err="1">
                <a:solidFill>
                  <a:schemeClr val="tx1"/>
                </a:solidFill>
              </a:rPr>
              <a:t>재구매</a:t>
            </a:r>
            <a:r>
              <a:rPr lang="ko-KR" altLang="en-US" sz="2400" dirty="0">
                <a:solidFill>
                  <a:schemeClr val="tx1"/>
                </a:solidFill>
              </a:rPr>
              <a:t> 의도가 높을 것이다</a:t>
            </a:r>
            <a:r>
              <a:rPr lang="en-US" altLang="ko-KR" sz="2400" dirty="0">
                <a:solidFill>
                  <a:schemeClr val="tx1"/>
                </a:solidFill>
              </a:rPr>
              <a:t>. 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640080" y="3820160"/>
            <a:ext cx="476504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solidFill>
                  <a:srgbClr val="C00000"/>
                </a:solidFill>
              </a:rPr>
              <a:t>Factorial </a:t>
            </a:r>
            <a:r>
              <a:rPr lang="en-US" altLang="ko-KR" sz="2400" dirty="0" err="1">
                <a:solidFill>
                  <a:srgbClr val="C00000"/>
                </a:solidFill>
              </a:rPr>
              <a:t>Anova</a:t>
            </a:r>
            <a:endParaRPr lang="en-US" altLang="ko-KR" sz="2400" dirty="0">
              <a:solidFill>
                <a:srgbClr val="C00000"/>
              </a:solidFill>
            </a:endParaRPr>
          </a:p>
          <a:p>
            <a:endParaRPr lang="en-US" altLang="ko-KR" sz="2400" dirty="0">
              <a:solidFill>
                <a:srgbClr val="C00000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연구문제 </a:t>
            </a:r>
            <a:r>
              <a:rPr lang="en-US" altLang="ko-KR" sz="2400" dirty="0">
                <a:solidFill>
                  <a:schemeClr val="tx1"/>
                </a:solidFill>
              </a:rPr>
              <a:t>- </a:t>
            </a:r>
            <a:r>
              <a:rPr lang="ko-KR" altLang="en-US" sz="2400" dirty="0">
                <a:solidFill>
                  <a:schemeClr val="tx1"/>
                </a:solidFill>
              </a:rPr>
              <a:t>티셔츠의 종류와 색깔이 구매 의향과 관계가 있을까</a:t>
            </a:r>
            <a:r>
              <a:rPr lang="en-US" altLang="ko-KR" sz="2400" dirty="0">
                <a:solidFill>
                  <a:schemeClr val="tx1"/>
                </a:solidFill>
              </a:rPr>
              <a:t>?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가설 </a:t>
            </a:r>
            <a:r>
              <a:rPr lang="en-US" altLang="ko-KR" sz="2400" dirty="0">
                <a:solidFill>
                  <a:schemeClr val="tx1"/>
                </a:solidFill>
              </a:rPr>
              <a:t>- </a:t>
            </a:r>
            <a:r>
              <a:rPr lang="ko-KR" altLang="en-US" sz="2400" dirty="0">
                <a:solidFill>
                  <a:schemeClr val="tx1"/>
                </a:solidFill>
              </a:rPr>
              <a:t>남자대학생에게 깔끔한 일반티셔츠보다 폴로티셔츠를 난색보다 한색을 추천하면 판매량이 높아질 것이다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573520" y="677997"/>
            <a:ext cx="476504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rgbClr val="C00000"/>
              </a:solidFill>
            </a:endParaRPr>
          </a:p>
          <a:p>
            <a:r>
              <a:rPr lang="en-US" altLang="ko-KR" sz="2400" dirty="0">
                <a:solidFill>
                  <a:srgbClr val="C00000"/>
                </a:solidFill>
              </a:rPr>
              <a:t>Regression</a:t>
            </a:r>
          </a:p>
          <a:p>
            <a:endParaRPr lang="en-US" altLang="ko-KR" sz="2400" dirty="0">
              <a:solidFill>
                <a:srgbClr val="C00000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연구문제 </a:t>
            </a:r>
            <a:r>
              <a:rPr lang="en-US" altLang="ko-KR" sz="2400" dirty="0">
                <a:solidFill>
                  <a:schemeClr val="tx1"/>
                </a:solidFill>
              </a:rPr>
              <a:t>– </a:t>
            </a:r>
            <a:r>
              <a:rPr lang="ko-KR" altLang="en-US" sz="2400" dirty="0">
                <a:solidFill>
                  <a:schemeClr val="tx1"/>
                </a:solidFill>
              </a:rPr>
              <a:t>기상캐스터의 의상이 시청률과 연관이 있다고 생각하는가</a:t>
            </a:r>
            <a:r>
              <a:rPr lang="en-US" altLang="ko-KR" sz="2400" dirty="0">
                <a:solidFill>
                  <a:schemeClr val="tx1"/>
                </a:solidFill>
              </a:rPr>
              <a:t>?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가설 </a:t>
            </a:r>
            <a:r>
              <a:rPr lang="en-US" altLang="ko-KR" sz="2400" dirty="0">
                <a:solidFill>
                  <a:schemeClr val="tx1"/>
                </a:solidFill>
              </a:rPr>
              <a:t>– </a:t>
            </a:r>
            <a:r>
              <a:rPr lang="ko-KR" altLang="en-US" sz="2400" dirty="0">
                <a:solidFill>
                  <a:schemeClr val="tx1"/>
                </a:solidFill>
              </a:rPr>
              <a:t>시청자들이 </a:t>
            </a:r>
            <a:r>
              <a:rPr lang="ko-KR" altLang="en-US" sz="2400" dirty="0" err="1">
                <a:solidFill>
                  <a:schemeClr val="tx1"/>
                </a:solidFill>
              </a:rPr>
              <a:t>기상뉴스를</a:t>
            </a:r>
            <a:r>
              <a:rPr lang="ko-KR" altLang="en-US" sz="2400" dirty="0">
                <a:solidFill>
                  <a:schemeClr val="tx1"/>
                </a:solidFill>
              </a:rPr>
              <a:t> 볼 때 기상캐스터가 여성스럽게 옷을 입었다고 느낄 수록 시청률이 더 높게 나타날 것이다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573520" y="3820160"/>
            <a:ext cx="476504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400" dirty="0">
              <a:solidFill>
                <a:srgbClr val="C00000"/>
              </a:solidFill>
            </a:endParaRPr>
          </a:p>
          <a:p>
            <a:endParaRPr lang="en-US" altLang="ko-KR" sz="2400" dirty="0">
              <a:solidFill>
                <a:srgbClr val="C00000"/>
              </a:solidFill>
            </a:endParaRPr>
          </a:p>
          <a:p>
            <a:r>
              <a:rPr lang="en-US" altLang="ko-KR" sz="2400" dirty="0">
                <a:solidFill>
                  <a:srgbClr val="C00000"/>
                </a:solidFill>
              </a:rPr>
              <a:t>Multiple regression</a:t>
            </a:r>
          </a:p>
          <a:p>
            <a:endParaRPr lang="en-US" altLang="ko-KR" sz="2400" dirty="0">
              <a:solidFill>
                <a:srgbClr val="C00000"/>
              </a:solidFill>
            </a:endParaRPr>
          </a:p>
          <a:p>
            <a:r>
              <a:rPr lang="ko-KR" altLang="en-US" sz="2400" dirty="0">
                <a:solidFill>
                  <a:schemeClr val="tx1"/>
                </a:solidFill>
              </a:rPr>
              <a:t>연구문제 </a:t>
            </a:r>
            <a:r>
              <a:rPr lang="en-US" altLang="ko-KR" sz="2400" dirty="0">
                <a:solidFill>
                  <a:schemeClr val="tx1"/>
                </a:solidFill>
              </a:rPr>
              <a:t>- </a:t>
            </a:r>
            <a:r>
              <a:rPr lang="ko-KR" altLang="en-US" sz="2400" dirty="0" err="1">
                <a:solidFill>
                  <a:schemeClr val="tx1"/>
                </a:solidFill>
              </a:rPr>
              <a:t>감정요인은</a:t>
            </a:r>
            <a:r>
              <a:rPr lang="ko-KR" altLang="en-US" sz="2400" dirty="0">
                <a:solidFill>
                  <a:schemeClr val="tx1"/>
                </a:solidFill>
              </a:rPr>
              <a:t> 의상의 판매율에 영향을 미치는가</a:t>
            </a:r>
            <a:r>
              <a:rPr lang="en-US" altLang="ko-KR" sz="2400" dirty="0">
                <a:solidFill>
                  <a:schemeClr val="tx1"/>
                </a:solidFill>
              </a:rPr>
              <a:t>?</a:t>
            </a:r>
          </a:p>
          <a:p>
            <a:r>
              <a:rPr lang="ko-KR" altLang="en-US" sz="2400" dirty="0">
                <a:solidFill>
                  <a:schemeClr val="tx1"/>
                </a:solidFill>
              </a:rPr>
              <a:t>가설 </a:t>
            </a:r>
            <a:r>
              <a:rPr lang="en-US" altLang="ko-KR" sz="2400" dirty="0">
                <a:solidFill>
                  <a:schemeClr val="tx1"/>
                </a:solidFill>
              </a:rPr>
              <a:t>– </a:t>
            </a:r>
            <a:r>
              <a:rPr lang="ko-KR" altLang="en-US" sz="2400" dirty="0">
                <a:solidFill>
                  <a:schemeClr val="tx1"/>
                </a:solidFill>
              </a:rPr>
              <a:t>혐오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분노 등 특정한 부정적 </a:t>
            </a:r>
            <a:r>
              <a:rPr lang="ko-KR" altLang="en-US" sz="2400" dirty="0" err="1">
                <a:solidFill>
                  <a:schemeClr val="tx1"/>
                </a:solidFill>
              </a:rPr>
              <a:t>감정요인을</a:t>
            </a:r>
            <a:r>
              <a:rPr lang="ko-KR" altLang="en-US" sz="2400" dirty="0">
                <a:solidFill>
                  <a:schemeClr val="tx1"/>
                </a:solidFill>
              </a:rPr>
              <a:t> 유발시키지 않는 의류일수록 더 높은 판매율을 나타낼 것이다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altLang="ko-KR" dirty="0">
              <a:solidFill>
                <a:srgbClr val="C00000"/>
              </a:solidFill>
            </a:endParaRP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3514549" y="1921079"/>
            <a:ext cx="4998720" cy="3169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err="1"/>
              <a:t>연구문제와</a:t>
            </a:r>
            <a:r>
              <a:rPr lang="ko-KR" altLang="en-US" sz="5400" dirty="0"/>
              <a:t> 가설</a:t>
            </a:r>
          </a:p>
        </p:txBody>
      </p:sp>
    </p:spTree>
    <p:extLst>
      <p:ext uri="{BB962C8B-B14F-4D97-AF65-F5344CB8AC3E}">
        <p14:creationId xmlns:p14="http://schemas.microsoft.com/office/powerpoint/2010/main" val="15660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/>
              <a:t>T-test</a:t>
            </a:r>
            <a:endParaRPr lang="ko-KR" altLang="en-US" sz="5400" dirty="0"/>
          </a:p>
        </p:txBody>
      </p:sp>
      <p:sp>
        <p:nvSpPr>
          <p:cNvPr id="5" name="오른쪽 화살표 4"/>
          <p:cNvSpPr/>
          <p:nvPr/>
        </p:nvSpPr>
        <p:spPr>
          <a:xfrm>
            <a:off x="803615" y="2714768"/>
            <a:ext cx="514439" cy="387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318054" y="2805384"/>
            <a:ext cx="10140778" cy="477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ko-KR" sz="2400" dirty="0">
                <a:solidFill>
                  <a:schemeClr val="tx1"/>
                </a:solidFill>
              </a:rPr>
              <a:t>가설 </a:t>
            </a:r>
            <a:r>
              <a:rPr lang="en-US" altLang="ko-KR" sz="2400" dirty="0">
                <a:solidFill>
                  <a:schemeClr val="tx1"/>
                </a:solidFill>
              </a:rPr>
              <a:t>: </a:t>
            </a:r>
            <a:r>
              <a:rPr lang="ko-KR" altLang="ko-KR" sz="2400" dirty="0">
                <a:solidFill>
                  <a:schemeClr val="tx1"/>
                </a:solidFill>
              </a:rPr>
              <a:t>패션상품</a:t>
            </a:r>
            <a:r>
              <a:rPr lang="ko-KR" altLang="en-US" sz="2400" dirty="0">
                <a:solidFill>
                  <a:schemeClr val="tx1"/>
                </a:solidFill>
              </a:rPr>
              <a:t>은</a:t>
            </a:r>
            <a:r>
              <a:rPr lang="ko-KR" altLang="ko-KR" sz="2400" dirty="0">
                <a:solidFill>
                  <a:schemeClr val="tx1"/>
                </a:solidFill>
              </a:rPr>
              <a:t> 깔끔</a:t>
            </a:r>
            <a:r>
              <a:rPr lang="ko-KR" altLang="en-US" sz="2400" dirty="0">
                <a:solidFill>
                  <a:schemeClr val="tx1"/>
                </a:solidFill>
              </a:rPr>
              <a:t>하고 </a:t>
            </a:r>
            <a:r>
              <a:rPr lang="ko-KR" altLang="ko-KR" sz="2400" dirty="0">
                <a:solidFill>
                  <a:schemeClr val="tx1"/>
                </a:solidFill>
              </a:rPr>
              <a:t>세련된 이미지가 높을 </a:t>
            </a:r>
            <a:r>
              <a:rPr lang="ko-KR" altLang="en-US" sz="2400" dirty="0">
                <a:solidFill>
                  <a:schemeClr val="tx1"/>
                </a:solidFill>
              </a:rPr>
              <a:t>수록</a:t>
            </a:r>
            <a:r>
              <a:rPr lang="ko-KR" altLang="ko-KR" sz="2400" dirty="0">
                <a:solidFill>
                  <a:schemeClr val="tx1"/>
                </a:solidFill>
              </a:rPr>
              <a:t> 판매량이 높아질 것이다</a:t>
            </a:r>
          </a:p>
          <a:p>
            <a:pPr latinLnBrk="1"/>
            <a:r>
              <a:rPr lang="ko-KR" altLang="ko-KR" dirty="0"/>
              <a:t>이다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5" y="4085967"/>
            <a:ext cx="3448450" cy="225716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071550"/>
            <a:ext cx="1556950" cy="231612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19" y="4085967"/>
            <a:ext cx="1524000" cy="2286000"/>
          </a:xfrm>
          <a:prstGeom prst="rect">
            <a:avLst/>
          </a:prstGeom>
        </p:spPr>
      </p:pic>
      <p:graphicFrame>
        <p:nvGraphicFramePr>
          <p:cNvPr id="23" name="차트 22"/>
          <p:cNvGraphicFramePr/>
          <p:nvPr>
            <p:extLst>
              <p:ext uri="{D42A27DB-BD31-4B8C-83A1-F6EECF244321}">
                <p14:modId xmlns:p14="http://schemas.microsoft.com/office/powerpoint/2010/main" val="3285330815"/>
              </p:ext>
            </p:extLst>
          </p:nvPr>
        </p:nvGraphicFramePr>
        <p:xfrm>
          <a:off x="8096455" y="4085967"/>
          <a:ext cx="2976605" cy="233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직사각형 23"/>
          <p:cNvSpPr/>
          <p:nvPr/>
        </p:nvSpPr>
        <p:spPr>
          <a:xfrm>
            <a:off x="803616" y="3324893"/>
            <a:ext cx="3448449" cy="59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Independent variable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8010383" y="3324893"/>
            <a:ext cx="3448449" cy="59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Dependent variable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528294" y="3324893"/>
            <a:ext cx="3448449" cy="59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Control variable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803614" y="2195785"/>
            <a:ext cx="514439" cy="387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318053" y="2129882"/>
            <a:ext cx="9935851" cy="518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</a:rPr>
              <a:t>연구문제</a:t>
            </a:r>
            <a:r>
              <a:rPr lang="en-US" altLang="ko-KR" sz="2400" dirty="0">
                <a:solidFill>
                  <a:schemeClr val="tx1"/>
                </a:solidFill>
              </a:rPr>
              <a:t> : </a:t>
            </a:r>
            <a:r>
              <a:rPr lang="ko-KR" altLang="en-US" sz="2400" dirty="0">
                <a:solidFill>
                  <a:schemeClr val="tx1"/>
                </a:solidFill>
              </a:rPr>
              <a:t>의상의 이미지가 판매량과 연관이 있을까</a:t>
            </a:r>
            <a:r>
              <a:rPr lang="en-US" altLang="ko-KR" sz="2400" dirty="0">
                <a:solidFill>
                  <a:schemeClr val="tx1"/>
                </a:solidFill>
              </a:rPr>
              <a:t>?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3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/>
              <a:t>데이터 수집 설계</a:t>
            </a:r>
          </a:p>
        </p:txBody>
      </p:sp>
      <p:sp>
        <p:nvSpPr>
          <p:cNvPr id="7" name="타원 6"/>
          <p:cNvSpPr/>
          <p:nvPr/>
        </p:nvSpPr>
        <p:spPr>
          <a:xfrm>
            <a:off x="1960605" y="2232454"/>
            <a:ext cx="2158314" cy="2133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샘플수집</a:t>
            </a:r>
          </a:p>
        </p:txBody>
      </p:sp>
      <p:sp>
        <p:nvSpPr>
          <p:cNvPr id="8" name="타원 7"/>
          <p:cNvSpPr/>
          <p:nvPr/>
        </p:nvSpPr>
        <p:spPr>
          <a:xfrm>
            <a:off x="7924800" y="2232454"/>
            <a:ext cx="2158314" cy="2133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설문조사</a:t>
            </a:r>
          </a:p>
        </p:txBody>
      </p:sp>
      <p:sp>
        <p:nvSpPr>
          <p:cNvPr id="9" name="타원 8"/>
          <p:cNvSpPr/>
          <p:nvPr/>
        </p:nvSpPr>
        <p:spPr>
          <a:xfrm>
            <a:off x="1927654" y="4473146"/>
            <a:ext cx="2158314" cy="2133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/>
          </a:p>
          <a:p>
            <a:pPr algn="ctr"/>
            <a:r>
              <a:rPr lang="ko-KR" altLang="en-US" sz="3200" dirty="0"/>
              <a:t>데이터 수집방법</a:t>
            </a:r>
            <a:r>
              <a:rPr lang="en-US" altLang="ko-KR" sz="3200" dirty="0"/>
              <a:t>	</a:t>
            </a:r>
            <a:endParaRPr lang="ko-KR" altLang="en-US" sz="3200" dirty="0"/>
          </a:p>
        </p:txBody>
      </p:sp>
      <p:sp>
        <p:nvSpPr>
          <p:cNvPr id="10" name="타원 9"/>
          <p:cNvSpPr/>
          <p:nvPr/>
        </p:nvSpPr>
        <p:spPr>
          <a:xfrm>
            <a:off x="7990703" y="4473146"/>
            <a:ext cx="2158314" cy="2133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survey</a:t>
            </a:r>
            <a:endParaRPr lang="ko-KR" altLang="en-US" sz="3200" dirty="0"/>
          </a:p>
        </p:txBody>
      </p:sp>
      <p:sp>
        <p:nvSpPr>
          <p:cNvPr id="11" name="오른쪽 화살표 10"/>
          <p:cNvSpPr/>
          <p:nvPr/>
        </p:nvSpPr>
        <p:spPr>
          <a:xfrm>
            <a:off x="5420497" y="2949146"/>
            <a:ext cx="1202725" cy="848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436973" y="5030833"/>
            <a:ext cx="1202725" cy="848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0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/>
              <a:t>관련 변인의 측정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23069" y="2417168"/>
            <a:ext cx="11335265" cy="38893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tx1"/>
                </a:solidFill>
              </a:rPr>
              <a:t>F-TEST -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tx1"/>
                </a:solidFill>
              </a:rPr>
              <a:t>Factorial ANOVA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tx1"/>
                </a:solidFill>
              </a:rPr>
              <a:t>Regression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tx1"/>
                </a:solidFill>
              </a:rPr>
              <a:t>Multiple regression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tx1"/>
                </a:solidFill>
              </a:rPr>
              <a:t>T-Test -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36" y="2114902"/>
            <a:ext cx="8756518" cy="38334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715" y="636017"/>
            <a:ext cx="6911939" cy="58298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193" y="2761154"/>
            <a:ext cx="10058400" cy="260208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1" y="3347418"/>
            <a:ext cx="7098350" cy="276151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136" y="3477391"/>
            <a:ext cx="7990885" cy="32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23069" y="2417168"/>
            <a:ext cx="11335265" cy="38893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tx1"/>
                </a:solidFill>
              </a:rPr>
              <a:t>F-TEST -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tx1"/>
                </a:solidFill>
              </a:rPr>
              <a:t>Factorial ANOVA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tx1"/>
                </a:solidFill>
              </a:rPr>
              <a:t>Regression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tx1"/>
                </a:solidFill>
              </a:rPr>
              <a:t>Multiple regression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4000" dirty="0">
                <a:solidFill>
                  <a:schemeClr val="tx1"/>
                </a:solidFill>
              </a:rPr>
              <a:t>T-Test -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/>
              <a:t>데이터 분석 및 결과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12" y="2132770"/>
            <a:ext cx="5616427" cy="305588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740117" y="1649690"/>
            <a:ext cx="6099142" cy="2960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&lt;F-test </a:t>
            </a:r>
            <a:r>
              <a:rPr lang="ko-KR" altLang="en-US" sz="2800" dirty="0">
                <a:solidFill>
                  <a:schemeClr val="tx1"/>
                </a:solidFill>
              </a:rPr>
              <a:t>결과</a:t>
            </a:r>
            <a:r>
              <a:rPr lang="en-US" altLang="ko-KR" sz="2800" dirty="0">
                <a:solidFill>
                  <a:schemeClr val="tx1"/>
                </a:solidFill>
              </a:rPr>
              <a:t>&gt; f</a:t>
            </a:r>
            <a:r>
              <a:rPr lang="ko-KR" altLang="en-US" sz="2800" dirty="0">
                <a:solidFill>
                  <a:schemeClr val="tx1"/>
                </a:solidFill>
              </a:rPr>
              <a:t>값은 </a:t>
            </a:r>
            <a:r>
              <a:rPr lang="en-US" altLang="ko-KR" sz="2800" dirty="0">
                <a:solidFill>
                  <a:schemeClr val="tx1"/>
                </a:solidFill>
              </a:rPr>
              <a:t>25.162</a:t>
            </a:r>
            <a:r>
              <a:rPr lang="ko-KR" altLang="en-US" sz="2800" dirty="0">
                <a:solidFill>
                  <a:schemeClr val="tx1"/>
                </a:solidFill>
              </a:rPr>
              <a:t>이고 </a:t>
            </a:r>
            <a:r>
              <a:rPr lang="en-US" altLang="ko-KR" sz="2800" dirty="0">
                <a:solidFill>
                  <a:schemeClr val="tx1"/>
                </a:solidFill>
              </a:rPr>
              <a:t>F critical value(0.05)</a:t>
            </a:r>
            <a:r>
              <a:rPr lang="ko-KR" altLang="en-US" sz="2800" dirty="0">
                <a:solidFill>
                  <a:schemeClr val="tx1"/>
                </a:solidFill>
              </a:rPr>
              <a:t>가 </a:t>
            </a:r>
            <a:r>
              <a:rPr lang="en-US" altLang="ko-KR" sz="2800" dirty="0">
                <a:solidFill>
                  <a:schemeClr val="tx1"/>
                </a:solidFill>
              </a:rPr>
              <a:t>19.37</a:t>
            </a:r>
            <a:r>
              <a:rPr lang="ko-KR" altLang="en-US" sz="2800" dirty="0">
                <a:solidFill>
                  <a:schemeClr val="tx1"/>
                </a:solidFill>
              </a:rPr>
              <a:t>입니다</a:t>
            </a:r>
            <a:r>
              <a:rPr lang="en-US" altLang="ko-KR" sz="2800" dirty="0">
                <a:solidFill>
                  <a:schemeClr val="tx1"/>
                </a:solidFill>
              </a:rPr>
              <a:t>. F</a:t>
            </a:r>
            <a:r>
              <a:rPr lang="ko-KR" altLang="en-US" sz="2800" dirty="0">
                <a:solidFill>
                  <a:schemeClr val="tx1"/>
                </a:solidFill>
              </a:rPr>
              <a:t>값이 </a:t>
            </a:r>
            <a:r>
              <a:rPr lang="en-US" altLang="ko-KR" sz="2800" dirty="0">
                <a:solidFill>
                  <a:schemeClr val="tx1"/>
                </a:solidFill>
              </a:rPr>
              <a:t>F critical value</a:t>
            </a:r>
            <a:r>
              <a:rPr lang="ko-KR" altLang="en-US" sz="2800" dirty="0">
                <a:solidFill>
                  <a:schemeClr val="tx1"/>
                </a:solidFill>
              </a:rPr>
              <a:t>보다 더 크기 때문에 </a:t>
            </a:r>
            <a:r>
              <a:rPr lang="en-US" altLang="ko-KR" sz="2800" dirty="0">
                <a:solidFill>
                  <a:schemeClr val="tx1"/>
                </a:solidFill>
              </a:rPr>
              <a:t>95% </a:t>
            </a:r>
            <a:r>
              <a:rPr lang="ko-KR" altLang="en-US" sz="2800" dirty="0">
                <a:solidFill>
                  <a:schemeClr val="tx1"/>
                </a:solidFill>
              </a:rPr>
              <a:t>확률로 가설을 입증 할 수 있었습니다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476" y="3237442"/>
            <a:ext cx="6500423" cy="35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분할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사용자 지정 1">
      <a:majorFont>
        <a:latin typeface="1훈하얀고양이 R"/>
        <a:ea typeface="1훈하얀고양이 R"/>
        <a:cs typeface=""/>
      </a:majorFont>
      <a:minorFont>
        <a:latin typeface="1훈하얀고양이 R"/>
        <a:ea typeface="1훈하얀고양이 R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TM03457464[[fn=분할]]</Template>
  <TotalTime>326</TotalTime>
  <Words>588</Words>
  <Application>Microsoft Office PowerPoint</Application>
  <PresentationFormat>와이드스크린</PresentationFormat>
  <Paragraphs>91</Paragraphs>
  <Slides>11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1훈하얀고양이 R</vt:lpstr>
      <vt:lpstr>맑은 고딕</vt:lpstr>
      <vt:lpstr>Arial</vt:lpstr>
      <vt:lpstr>Wingdings 2</vt:lpstr>
      <vt:lpstr>분할</vt:lpstr>
      <vt:lpstr>미디어 통계 10조 : 패션스타일과 판매량의 관계 </vt:lpstr>
      <vt:lpstr>목차</vt:lpstr>
      <vt:lpstr>패션이란?</vt:lpstr>
      <vt:lpstr>PowerPoint 프레젠테이션</vt:lpstr>
      <vt:lpstr>PowerPoint 프레젠테이션</vt:lpstr>
      <vt:lpstr>T-test</vt:lpstr>
      <vt:lpstr>데이터 수집 설계</vt:lpstr>
      <vt:lpstr>관련 변인의 측정</vt:lpstr>
      <vt:lpstr>데이터 분석 및 결과 </vt:lpstr>
      <vt:lpstr>토론 및 결론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미디어 통계 10조 : 패션스타일과 이미지의 관계 </dc:title>
  <dc:creator>최벼리</dc:creator>
  <cp:lastModifiedBy>이지영</cp:lastModifiedBy>
  <cp:revision>27</cp:revision>
  <dcterms:created xsi:type="dcterms:W3CDTF">2016-06-07T07:35:15Z</dcterms:created>
  <dcterms:modified xsi:type="dcterms:W3CDTF">2016-06-07T18:32:28Z</dcterms:modified>
</cp:coreProperties>
</file>