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5" r:id="rId4"/>
    <p:sldId id="264" r:id="rId5"/>
    <p:sldId id="266" r:id="rId6"/>
    <p:sldId id="267" r:id="rId7"/>
    <p:sldId id="273" r:id="rId8"/>
    <p:sldId id="271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70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9" autoAdjust="0"/>
    <p:restoredTop sz="96357" autoAdjust="0"/>
  </p:normalViewPr>
  <p:slideViewPr>
    <p:cSldViewPr showGuides="1">
      <p:cViewPr varScale="1">
        <p:scale>
          <a:sx n="97" d="100"/>
          <a:sy n="97" d="100"/>
        </p:scale>
        <p:origin x="-1560" y="-56"/>
      </p:cViewPr>
      <p:guideLst>
        <p:guide orient="horz" pos="43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41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BB747-9A85-4102-A5E0-B39D479F6C2E}" type="datetimeFigureOut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B3C0-9C92-4D86-9FDC-8A57BAE0F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62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조원들은 그룹과제를 위해 서로의 관심사에 대한 이야기를 나누었다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이야기를 하다 보니 최근 몇 년 간 꾸준히 이슈가 되고 있는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라는 집단에 대한 이야기까지 나오게 되었다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일간 베스트 저장소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약자로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‘DC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인사이드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일간베스트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즉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인사이드에서 매일매일 재일 재미있던 게시물을 저장하는 것에서 시작되었다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최근에는 정치적 이슈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지역 문제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젠더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문제 등 다양한 문제들을 논할 때 빠지지 않는 존재가 되었다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124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789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47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첫 번째 가설인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성별에 따라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입장에는 차이가 있을 것이다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성별을 남녀로 나누고 설문지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문항중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우호도와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일베사이트의 폐쇄에 대한 응답을 고려했을 때 우호도가 아주 높으면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아주 낮으면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점으로 차등 점수를 두었고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폐쇄에 있어서 잘 모르겠다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찬성하면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반대하면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일베를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옹호하진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않지만 표현의 자유라고 한 응답에는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점을 책정해서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입장을 우호도 점수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폐쇄에 대한 의견 점수로 나타냈다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T-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검정 집단통계량을 보면 남성이 여성에 비해 아주 약간 우호적인 입장을 보이지만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독립표본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검정을 통해 이 평균 점수차는 의미 있다고 할 수 없다는 것을 알게 되었다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 최고점이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 최저점이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점임을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생각했을 때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성별에 관계없이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그다지 옹호적인 입장은 아닌 것으로 나타났다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131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두 번째 가설인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페미니즘에 대한 이해도에 따라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 차이가 있을 것이다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경우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페미니즘 설문을 통해 얻은 결과를 바탕으로 점수에 따라 상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중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하로 나누고 이를 페미니즘에 대한 이해도로 설정했다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입장은 위와 같이 우호도 점수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폐쇄에 대한 의견 점수로 수치가 높을수록 우호적인 입장이 되겠다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ANOVA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분석 결과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값은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4.653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이고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유의확률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0.012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0.05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보다 작기 때문에 페미니즘에 대한 이해도에 따라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입장차이가 있다고 할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한편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기술통계를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보면 페미니즘 이해도가 낮은 집단이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 평균 점수가 큰 차이로 높다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그리고 페미니즘 이해도가 높은 집단이 중간 집단보다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 평균 점수가 작지만 높고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집단에서 나온 최댓값 최솟값도</a:t>
            </a:r>
          </a:p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789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세 번째 가설인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입장과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이성친구의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수에 따라 페미니즘에 대한 이해도의 차이가 있을 것이다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경우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입장과 이성친구수가 페미니즘에 대한 이해에 유의미한 차이를 주지 않는다는 것이 밝혀졌다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이성친구 수에 따라 페미니즘에 대한 이해도 높을 것으로 예상했으나 유의미한 차이가 나타나지 않으며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입장도 역시 이해 정도와 페미니즘에 대한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이해간에는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유의미한 차이가 나타나지 않는다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반면에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Anova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테스트에서 페미니즘 이해도에 따라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입장차이가 있다는 결과가 나왔는데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이와 반대로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입장은 페미니즘 이해도에 영향을 주지 않는 것이 주목할 만 하다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982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네 번째 가설인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아버지와 어머니의 나이 차이가 클수록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페메니즘에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이해도는 낮을 것이다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경우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유교정서를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고려했을 때 부모간의 나이차이가 클수록 특히 아버지의 나이가 많을 수록 가부장적인 가정 분위기가 형성되고 이 점이 페미니즘에 대한 이해도에도 영향을 미칠 것이라고 가설을 세웠으나 그래프와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수렴하는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제곱값을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통해 차이가 없음을 알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41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ko-KR" dirty="0"/>
              <a:t>결과적으로 보면, 최근 사회를 둘러싼 </a:t>
            </a:r>
            <a:r>
              <a:rPr lang="ko-KR" altLang="ko-KR" dirty="0" err="1"/>
              <a:t>일베나</a:t>
            </a:r>
            <a:r>
              <a:rPr lang="ko-KR" altLang="ko-KR" dirty="0"/>
              <a:t> 페미니즘에 대한 담론에는 몇 가지 오해가 있음을 알 수 있다. 흔히 </a:t>
            </a:r>
            <a:r>
              <a:rPr lang="ko-KR" altLang="ko-KR" dirty="0" err="1"/>
              <a:t>일베</a:t>
            </a:r>
            <a:r>
              <a:rPr lang="ko-KR" altLang="ko-KR" dirty="0"/>
              <a:t> 등 몇 가지 극우 성향의 인터넷 커뮤니티가 ‘</a:t>
            </a:r>
            <a:r>
              <a:rPr lang="ko-KR" altLang="ko-KR" dirty="0" err="1"/>
              <a:t>남초</a:t>
            </a:r>
            <a:r>
              <a:rPr lang="ko-KR" altLang="ko-KR" dirty="0"/>
              <a:t>’, 즉 남성들의 커뮤니티 공간과 동일시 하는 경향이 있는데 성별에 따른 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입장에는 큰 차이가 없음이 드러났다. 또, 주변에 이성친구가 많다고 해서 페미니즘에 대한 이해도가 높은 것은 아니며, 여성혐오 경향이 짙은 </a:t>
            </a:r>
            <a:r>
              <a:rPr lang="ko-KR" altLang="ko-KR" dirty="0" err="1"/>
              <a:t>일베에</a:t>
            </a:r>
            <a:r>
              <a:rPr lang="ko-KR" altLang="ko-KR" dirty="0"/>
              <a:t> 반대한다고 해서 페미니즘에 대한 이해도가 높은 것 역시 아니다. 또한, 가정 환경이 가부장적인 정도의 차이가 페미니즘에 대한 이해도에 크게 영향을 주지도 않는다.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32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ko-K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페미니즘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은 여성이라는 뜻의 라틴어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femina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유래된 용어로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남녀는 본질적으로 평등하며 가치가 동등하다는 이념으로 생물학적인 성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으로 인한 모든 차별을 부정하며 불평등하게 부여된 여성의 지위나 역할에 변화를 일으키는 여성운동과 이와 관련된 이론을 포함하는 개념이다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124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ko-K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일간베스트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이하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 스스로를 보수로 지칭하는 사람들로 구성된 인터넷 커뮤니티 사이트로 월평균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접속자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수가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2013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월 기준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191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만명에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이르는 거대한 사이트이다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특징으로는 일반적인 글과 함께 고인 희화화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원색적인 지역감정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여성 혐오 등 선정적인 표현들이 꼽힌다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때문에 사회적으로도 많은 논란을 빚고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최근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일베를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비롯한 많은 커뮤니티 사이트에서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김치녀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라는 말이 쓰이고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김치녀란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이기적이고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직장 등에서 자신의 일에 책임감을 가지지 않고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명품에 대해 집착하는 등 허영심이 심하며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남성들에게 경제적으로 지나치게 의존하는 등의 특성을 지닌 여성들을 지칭하는 용어이다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특히 최근에는 한국 여성들의 경제 관념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육아 문제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연애 문제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성격 등을 비난하고 폄하하는 용어로 쓰이고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일베는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이용자도 많을뿐더러 다른 사이트와 비교해봐도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게시글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중 여성 혐오적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게시글의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비율이 압도적으로 높다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그런 이유로 우리는 인터넷 상의 여성 혐오 현상의 정중동에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일베가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있다고 보았다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이러한 현상이 사회적으로 무시할 수 없는 수준이며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이재경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『한국사회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젠더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갈등과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사회통합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김수아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『온라인상의 여성 혐오 표현』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윤보라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일베와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여성혐오』등 많은 논문을 통해서 우리 사회의 여성혐오 실태와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여성혐오에 대해서 알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12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최근 인터넷 상에서 페미니즘에 대한 논쟁이 매우 활발하다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일베는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한국에서 가장 큰 커뮤니티 사이트 중의 하나이며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특히 그들의 남성 중심적 사고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여성 혐오적 경향은 최근의 페미니즘 논쟁에서 주요 쟁점이 되고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시사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IN&gt;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은 얼마 전 데이터 기반 전략 컨설팅 회사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아르스프락시아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와 함께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년부터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년까지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 동안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올라온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게시글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43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만개를 토대로 여성 관련 논의들을 추출했다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담론지도에서 가장 눈에 띄는 키워드는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김치녀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여성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’(‘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여자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등 유사 단어 포함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만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159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차례 등장하는 동안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김치녀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8697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차례 등장한다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‘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김치녀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라는 여성 비하 용어가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여성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이라는 단어와 거의 유사할 정도로 많이 쓰인다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최근 사회적으로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논쟁이 활발하며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특히 여성 혐오나 페미니즘 등을 논할 때 빠질 수 없는 존재라고 할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따라서 우리 조는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그렇다면 사람들의 페미니즘에 관한 입장 및 이해도와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일베에</a:t>
            </a:r>
            <a:r>
              <a:rPr lang="ko-KR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태도 사이에 어떠한 연관이 있는지에 대해 알아보고자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12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ko-KR" sz="1200" dirty="0"/>
              <a:t>우리 조는</a:t>
            </a:r>
            <a:r>
              <a:rPr lang="en-US" altLang="ko-KR" sz="1200" dirty="0"/>
              <a:t> google docs</a:t>
            </a:r>
            <a:r>
              <a:rPr lang="ko-KR" altLang="ko-KR" sz="1200" dirty="0"/>
              <a:t>를 통해 설문지를 제작하였다</a:t>
            </a:r>
            <a:r>
              <a:rPr lang="en-US" altLang="ko-KR" sz="1200" dirty="0"/>
              <a:t>. </a:t>
            </a:r>
            <a:r>
              <a:rPr lang="ko-KR" altLang="ko-KR" sz="1200" dirty="0"/>
              <a:t>이후 다양한 지역 출신의 사람들이 몰려있으며</a:t>
            </a:r>
            <a:r>
              <a:rPr lang="en-US" altLang="ko-KR" sz="1200" dirty="0"/>
              <a:t>, </a:t>
            </a:r>
            <a:r>
              <a:rPr lang="ko-KR" altLang="ko-KR" sz="1200" dirty="0"/>
              <a:t>페미니즘과 </a:t>
            </a:r>
            <a:r>
              <a:rPr lang="ko-KR" altLang="ko-KR" sz="1200" dirty="0" err="1"/>
              <a:t>일베</a:t>
            </a:r>
            <a:r>
              <a:rPr lang="ko-KR" altLang="ko-KR" sz="1200" dirty="0"/>
              <a:t> 사이트에 관심도 높을</a:t>
            </a:r>
            <a:r>
              <a:rPr lang="en-US" altLang="ko-KR" sz="1200" dirty="0"/>
              <a:t> 2-30</a:t>
            </a:r>
            <a:r>
              <a:rPr lang="ko-KR" altLang="ko-KR" sz="1200" dirty="0"/>
              <a:t>대가 모여있는 대학생들을 주로 대상으로 설문을 실시하였다</a:t>
            </a:r>
            <a:r>
              <a:rPr lang="en-US" altLang="ko-KR" sz="1200" dirty="0"/>
              <a:t>. </a:t>
            </a:r>
            <a:r>
              <a:rPr lang="ko-KR" altLang="ko-KR" sz="1200" dirty="0"/>
              <a:t>설문 문항은 인터넷 검색을 통해 해외 사이트의 소위 </a:t>
            </a:r>
            <a:r>
              <a:rPr lang="en-US" altLang="ko-KR" sz="1200" dirty="0"/>
              <a:t>‘</a:t>
            </a:r>
            <a:r>
              <a:rPr lang="ko-KR" altLang="ko-KR" sz="1200" dirty="0"/>
              <a:t>페미니즘 테스트</a:t>
            </a:r>
            <a:r>
              <a:rPr lang="en-US" altLang="ko-KR" sz="1200" dirty="0"/>
              <a:t>’</a:t>
            </a:r>
            <a:r>
              <a:rPr lang="ko-KR" altLang="ko-KR" sz="1200" dirty="0"/>
              <a:t>를 조원들이 한글로 번역한 것과</a:t>
            </a:r>
            <a:r>
              <a:rPr lang="en-US" altLang="ko-KR" sz="1200" dirty="0"/>
              <a:t>, </a:t>
            </a:r>
            <a:r>
              <a:rPr lang="ko-KR" altLang="ko-KR" sz="1200" dirty="0"/>
              <a:t>기타 우리가 필요하다고 생각되는 몇몇 문항들을 직접 만들어 넣는 식으로 진행됐다</a:t>
            </a:r>
            <a:r>
              <a:rPr lang="en-US" altLang="ko-KR" sz="1200" dirty="0"/>
              <a:t>. </a:t>
            </a:r>
            <a:endParaRPr lang="ko-KR" altLang="ko-KR" sz="12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124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124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425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82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B3C0-9C92-4D86-9FDC-8A57BAE0FAD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49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04EE-4A55-4450-BF9C-89DB436D580C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331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B589-A9B1-4251-941B-A1B5FD83321E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01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581F-D9BA-49B2-8CC0-3ADF232556C2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50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B22-5786-49DA-9C37-97A2B070A462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32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0EF2-8474-411D-9CED-654D0E3B43EC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170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80B7-100F-41D0-89B0-4BAEDFF716B1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83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5326-070B-46BB-ADBF-4C9574612F33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08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A915-BD93-4AA8-9087-BD38DF2A5053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48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E7EC-3AA9-40A9-91F8-AE6C2A093DF0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20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092D-AE7D-4573-8613-306C334C2296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13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66C6-260E-447B-B54A-49A7EA7BE53F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3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300EE-0E7F-46B6-9370-AF117DE3F5D0}" type="datetime1">
              <a:rPr lang="ko-KR" altLang="en-US" smtClean="0"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7A26-2AC8-486E-B1EE-C8D3EEA4B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76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4560331"/>
            <a:ext cx="9144000" cy="57606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763688" y="0"/>
            <a:ext cx="36004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763688" y="4560331"/>
            <a:ext cx="360040" cy="5760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9281" y="4705399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2120" y="5229199"/>
            <a:ext cx="340447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ko-KR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조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US" altLang="ko-KR" sz="1400" dirty="0"/>
              <a:t>201321098 </a:t>
            </a:r>
            <a:r>
              <a:rPr lang="ko-KR" altLang="en-US" sz="1400" dirty="0"/>
              <a:t>박진용</a:t>
            </a:r>
            <a:endParaRPr lang="en-US" altLang="ko-KR" sz="1400" dirty="0"/>
          </a:p>
          <a:p>
            <a:pPr algn="r"/>
            <a:r>
              <a:rPr lang="en-US" altLang="ko-KR" sz="1400" dirty="0"/>
              <a:t>201423065 </a:t>
            </a:r>
            <a:r>
              <a:rPr lang="ko-KR" altLang="en-US" sz="1400" dirty="0"/>
              <a:t>최현규</a:t>
            </a:r>
            <a:endParaRPr lang="en-US" altLang="ko-KR" sz="1400" dirty="0"/>
          </a:p>
          <a:p>
            <a:pPr algn="r"/>
            <a:r>
              <a:rPr lang="en-US" altLang="ko-KR" sz="1400" dirty="0"/>
              <a:t>201521103 </a:t>
            </a:r>
            <a:r>
              <a:rPr lang="ko-KR" altLang="en-US" sz="1400" dirty="0"/>
              <a:t>박현수</a:t>
            </a:r>
            <a:endParaRPr lang="en-US" altLang="ko-KR" sz="1400" dirty="0"/>
          </a:p>
          <a:p>
            <a:pPr algn="r"/>
            <a:r>
              <a:rPr lang="en-US" altLang="ko-KR" sz="1400" dirty="0"/>
              <a:t>201621095 </a:t>
            </a:r>
            <a:r>
              <a:rPr lang="ko-KR" altLang="en-US" sz="1400" dirty="0"/>
              <a:t>조윤진</a:t>
            </a:r>
          </a:p>
          <a:p>
            <a:pPr algn="r"/>
            <a:endParaRPr lang="en-US" altLang="ko-KR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연구문제와 가설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3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가설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10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91015" y="2132064"/>
            <a:ext cx="76129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3.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입장과 </a:t>
            </a:r>
            <a:r>
              <a:rPr lang="ko-KR" altLang="ko-KR" dirty="0" err="1"/>
              <a:t>이성친구의</a:t>
            </a:r>
            <a:r>
              <a:rPr lang="ko-KR" altLang="ko-KR" dirty="0"/>
              <a:t> 수에 따라 페미니즘에 대한 이해도의 차이가 있을 것이다</a:t>
            </a:r>
            <a:r>
              <a:rPr lang="en-US" altLang="ko-KR" dirty="0"/>
              <a:t>.’ </a:t>
            </a:r>
            <a:r>
              <a:rPr lang="en-US" altLang="ko-KR" sz="2000" dirty="0"/>
              <a:t>(Factorial ANOVA)</a:t>
            </a:r>
            <a:endParaRPr lang="ko-KR" altLang="ko-KR" sz="2000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endParaRPr lang="en-US" altLang="ko-KR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419582" y="2204864"/>
            <a:ext cx="45766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5348" y="3578614"/>
            <a:ext cx="2545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독립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일베에</a:t>
            </a:r>
            <a:r>
              <a:rPr lang="ko-KR" altLang="en-US" dirty="0"/>
              <a:t> 대한 입장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이성친구의</a:t>
            </a:r>
            <a:r>
              <a:rPr lang="ko-KR" altLang="en-US" dirty="0"/>
              <a:t> 수</a:t>
            </a:r>
            <a:endParaRPr lang="en-US" altLang="ko-KR" dirty="0"/>
          </a:p>
          <a:p>
            <a:r>
              <a:rPr lang="ko-KR" altLang="en-US" b="1" dirty="0"/>
              <a:t>종속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/>
              <a:t>페미니즘에 대한 이해도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68431" y="3578614"/>
            <a:ext cx="4635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이유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이성친구의</a:t>
            </a:r>
            <a:r>
              <a:rPr lang="ko-KR" altLang="en-US" dirty="0"/>
              <a:t> 수가 많을 수록 페미니즘의 이해도가 달라질것으로 예상해서 가설을 세웠다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97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연구문제와 가설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3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가설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11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91015" y="2132064"/>
            <a:ext cx="761298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4.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/>
              <a:t>아버지와 어머니의 나이 차이가 클수록 페미니즘에 대한 이해도가 낮을 것이다</a:t>
            </a:r>
            <a:r>
              <a:rPr lang="en-US" altLang="ko-KR" dirty="0"/>
              <a:t>’(Regression)</a:t>
            </a:r>
            <a:endParaRPr lang="ko-KR" altLang="ko-KR" dirty="0"/>
          </a:p>
          <a:p>
            <a:endParaRPr lang="en-US" altLang="ko-KR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419582" y="2204864"/>
            <a:ext cx="45766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5348" y="3578614"/>
            <a:ext cx="2545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독립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/>
              <a:t>아버지 어머니의 나이차이</a:t>
            </a:r>
            <a:endParaRPr lang="en-US" altLang="ko-KR" dirty="0"/>
          </a:p>
          <a:p>
            <a:r>
              <a:rPr lang="ko-KR" altLang="en-US" b="1" dirty="0"/>
              <a:t>종속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/>
              <a:t>페미니즘에 대한 이해도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68431" y="3578614"/>
            <a:ext cx="46355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이유</a:t>
            </a:r>
            <a:endParaRPr lang="en-US" altLang="ko-KR" b="1" dirty="0"/>
          </a:p>
          <a:p>
            <a:r>
              <a:rPr lang="en-US" altLang="ko-KR" dirty="0"/>
              <a:t>- </a:t>
            </a:r>
            <a:r>
              <a:rPr lang="ko-KR" altLang="en-US" dirty="0"/>
              <a:t>아버지 어머니가 나이차가 클수록</a:t>
            </a:r>
            <a:r>
              <a:rPr lang="en-US" altLang="ko-KR" dirty="0"/>
              <a:t>(</a:t>
            </a:r>
            <a:r>
              <a:rPr lang="ko-KR" altLang="en-US" dirty="0"/>
              <a:t>아버지가 클수록</a:t>
            </a:r>
            <a:r>
              <a:rPr lang="en-US" altLang="ko-KR" dirty="0"/>
              <a:t>) </a:t>
            </a:r>
            <a:r>
              <a:rPr lang="ko-KR" altLang="en-US" dirty="0"/>
              <a:t>권위의식이 커져 페미니즘에 대한 이해도가 낮아질 것으로 예상하여 가설을 세웠다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35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909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데이터 수집 설계 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4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수집 설계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12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91015" y="2132064"/>
            <a:ext cx="7612986" cy="13849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데이터 수집 설계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임의의 표본으로 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명의 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Sample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조사를 하여 데이터를 수집하고 설계하였다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419582" y="2204864"/>
            <a:ext cx="45766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1122682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이등변 삼각형 23"/>
          <p:cNvSpPr/>
          <p:nvPr/>
        </p:nvSpPr>
        <p:spPr>
          <a:xfrm>
            <a:off x="6985355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관련 변인의 측정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5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64547" y="662132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변인 측정</a:t>
            </a:r>
          </a:p>
        </p:txBody>
      </p:sp>
      <p:cxnSp>
        <p:nvCxnSpPr>
          <p:cNvPr id="35" name="직선 연결선 34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13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데이터 분석 및 결과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6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분석 결과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14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pic>
        <p:nvPicPr>
          <p:cNvPr id="14" name="그림 13" descr="EMB00001aa80a0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18265"/>
            <a:ext cx="8472650" cy="343737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직사각형 14"/>
          <p:cNvSpPr/>
          <p:nvPr/>
        </p:nvSpPr>
        <p:spPr>
          <a:xfrm>
            <a:off x="399363" y="1338008"/>
            <a:ext cx="76129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1.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/>
              <a:t>성별에 따라 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입장에는 차이가 있을 것이다</a:t>
            </a:r>
            <a:r>
              <a:rPr lang="en-US" altLang="ko-KR" dirty="0"/>
              <a:t>’(T-Test)</a:t>
            </a:r>
            <a:endParaRPr lang="ko-KR" altLang="ko-KR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5379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데이터 분석 및 결과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6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분석 결과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15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88586" y="1338008"/>
            <a:ext cx="84772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2.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/>
              <a:t>페미니즘에 대한 이해도에 따라 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 차이가 있을 것이다</a:t>
            </a:r>
            <a:r>
              <a:rPr lang="en-US" altLang="ko-KR" dirty="0"/>
              <a:t>’</a:t>
            </a:r>
            <a:r>
              <a:rPr lang="en-US" altLang="ko-KR" sz="2000" dirty="0"/>
              <a:t>(ANOVA)</a:t>
            </a:r>
            <a:endParaRPr lang="ko-KR" altLang="ko-KR" sz="2000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endParaRPr lang="en-US" altLang="ko-KR" sz="1200" dirty="0"/>
          </a:p>
        </p:txBody>
      </p:sp>
      <p:pic>
        <p:nvPicPr>
          <p:cNvPr id="17" name="그림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9" y="2815696"/>
            <a:ext cx="8466551" cy="351464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9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4" name="그림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66" y="1124742"/>
            <a:ext cx="8438474" cy="5205603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데이터 분석 및 결과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6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분석 결과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16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729084" y="1115408"/>
            <a:ext cx="413476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3.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입장과 </a:t>
            </a:r>
            <a:r>
              <a:rPr lang="ko-KR" altLang="ko-KR" dirty="0" err="1"/>
              <a:t>이성친구의</a:t>
            </a:r>
            <a:r>
              <a:rPr lang="ko-KR" altLang="ko-KR" dirty="0"/>
              <a:t> 수에 따라 페미니즘에 대한 이해도의 차이가 있을 것이다</a:t>
            </a:r>
            <a:r>
              <a:rPr lang="en-US" altLang="ko-KR" dirty="0"/>
              <a:t>.’ (Factorial ANOVA)</a:t>
            </a:r>
            <a:endParaRPr lang="ko-KR" altLang="ko-KR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3569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데이터 분석 및 결과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6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분석 결과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17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88586" y="1338008"/>
            <a:ext cx="847725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4.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/>
              <a:t>아버지와 어머니의 나이 차이가 클수록 페미니즘에 대한 이해도가 낮을 것</a:t>
            </a:r>
            <a:r>
              <a:rPr lang="ko-KR" altLang="en-US" dirty="0"/>
              <a:t>이</a:t>
            </a:r>
            <a:r>
              <a:rPr lang="ko-KR" altLang="ko-KR" dirty="0"/>
              <a:t>다</a:t>
            </a:r>
            <a:r>
              <a:rPr lang="en-US" altLang="ko-KR" dirty="0"/>
              <a:t>’(Regression)</a:t>
            </a:r>
            <a:endParaRPr lang="ko-KR" altLang="ko-KR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endParaRPr lang="en-US" altLang="ko-KR" sz="1200" dirty="0"/>
          </a:p>
        </p:txBody>
      </p:sp>
      <p:pic>
        <p:nvPicPr>
          <p:cNvPr id="14" name="그림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16549"/>
            <a:ext cx="8470304" cy="351379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63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토론 및 결론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7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49159" y="662213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토론 및 결론</a:t>
            </a:r>
          </a:p>
        </p:txBody>
      </p:sp>
      <p:cxnSp>
        <p:nvCxnSpPr>
          <p:cNvPr id="62" name="직선 연결선 61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이등변 삼각형 2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18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391015" y="2132064"/>
            <a:ext cx="8394380" cy="246221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토론 및 결론</a:t>
            </a:r>
            <a:endParaRPr lang="en-US" altLang="ko-KR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 latinLnBrk="0"/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ko-KR" dirty="0"/>
              <a:t>최근 사회를 둘러싼 </a:t>
            </a:r>
            <a:r>
              <a:rPr lang="ko-KR" altLang="ko-KR" dirty="0" err="1"/>
              <a:t>일베나</a:t>
            </a:r>
            <a:r>
              <a:rPr lang="ko-KR" altLang="ko-KR" dirty="0"/>
              <a:t> 페미니즘에 대한 담론에는 몇 가지 오해가 있음을 알 수 있다. </a:t>
            </a: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ko-KR" altLang="ko-KR" dirty="0"/>
              <a:t>성별에 따른 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입장에는 큰 차이가 없음이 드러났다.</a:t>
            </a: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ko-KR" altLang="ko-KR" dirty="0"/>
              <a:t>주변에 이성친구가 많다고 해서 페미니즘에 대한 이해도가 높은 것은 아</a:t>
            </a:r>
            <a:r>
              <a:rPr lang="ko-KR" altLang="en-US" dirty="0"/>
              <a:t>니다</a:t>
            </a:r>
            <a:r>
              <a:rPr lang="en-US" altLang="ko-KR" dirty="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ko-KR" dirty="0"/>
              <a:t>가정 환경이 가부장적인 정도의 차이가 페미니즘에 대한 이해도에 크게 영향을 주지도 않는다.</a:t>
            </a:r>
            <a:endParaRPr lang="en-US" altLang="ko-KR" sz="2000" dirty="0"/>
          </a:p>
        </p:txBody>
      </p:sp>
      <p:sp>
        <p:nvSpPr>
          <p:cNvPr id="39" name="직사각형 38"/>
          <p:cNvSpPr/>
          <p:nvPr/>
        </p:nvSpPr>
        <p:spPr>
          <a:xfrm>
            <a:off x="419582" y="2204863"/>
            <a:ext cx="45719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1268760"/>
            <a:ext cx="9144000" cy="57606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8F7F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0"/>
            <a:ext cx="36004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67544" y="1268760"/>
            <a:ext cx="360040" cy="5760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3137" y="1310807"/>
            <a:ext cx="2636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6"/>
                </a:solidFill>
              </a:rPr>
              <a:t>THANK YOU </a:t>
            </a:r>
            <a:r>
              <a:rPr lang="en-US" altLang="ko-KR" sz="2800" dirty="0">
                <a:solidFill>
                  <a:schemeClr val="accent6"/>
                </a:solidFill>
                <a:sym typeface="Wingdings" pitchFamily="2" charset="2"/>
              </a:rPr>
              <a:t></a:t>
            </a:r>
            <a:endParaRPr lang="ko-KR" altLang="en-US" sz="28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5229199"/>
            <a:ext cx="340447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ko-KR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조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US" altLang="ko-KR" sz="1400" dirty="0"/>
              <a:t>201321098 </a:t>
            </a:r>
            <a:r>
              <a:rPr lang="ko-KR" altLang="en-US" sz="1400" dirty="0"/>
              <a:t>박진용</a:t>
            </a:r>
            <a:endParaRPr lang="en-US" altLang="ko-KR" sz="1400" dirty="0"/>
          </a:p>
          <a:p>
            <a:pPr algn="r"/>
            <a:r>
              <a:rPr lang="en-US" altLang="ko-KR" sz="1400" dirty="0"/>
              <a:t>201423065 </a:t>
            </a:r>
            <a:r>
              <a:rPr lang="ko-KR" altLang="en-US" sz="1400" dirty="0"/>
              <a:t>최현규</a:t>
            </a:r>
            <a:endParaRPr lang="en-US" altLang="ko-KR" sz="1400" dirty="0"/>
          </a:p>
          <a:p>
            <a:pPr algn="r"/>
            <a:r>
              <a:rPr lang="en-US" altLang="ko-KR" sz="1400" dirty="0"/>
              <a:t>201521103 </a:t>
            </a:r>
            <a:r>
              <a:rPr lang="ko-KR" altLang="en-US" sz="1400" dirty="0"/>
              <a:t>박현수</a:t>
            </a:r>
            <a:endParaRPr lang="en-US" altLang="ko-KR" sz="1400" dirty="0"/>
          </a:p>
          <a:p>
            <a:pPr algn="r"/>
            <a:r>
              <a:rPr lang="en-US" altLang="ko-KR" sz="1400" dirty="0"/>
              <a:t>201621095 </a:t>
            </a:r>
            <a:r>
              <a:rPr lang="ko-KR" altLang="en-US" sz="1400" dirty="0"/>
              <a:t>조윤진</a:t>
            </a:r>
          </a:p>
          <a:p>
            <a:pPr algn="r"/>
            <a:endParaRPr lang="en-US" altLang="ko-KR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1227" y="412121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목차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0" y="4653136"/>
            <a:ext cx="349188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24128" y="4391526"/>
            <a:ext cx="2090637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100" dirty="0"/>
              <a:t>1. </a:t>
            </a:r>
            <a:r>
              <a:rPr lang="ko-KR" altLang="en-US" sz="1100" dirty="0"/>
              <a:t>관심사 소개   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4128" y="4725688"/>
            <a:ext cx="2092239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100" dirty="0"/>
              <a:t>2. </a:t>
            </a:r>
            <a:r>
              <a:rPr lang="ko-KR" altLang="en-US" sz="1100" dirty="0"/>
              <a:t>관심사에 대한 설명과 정리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4128" y="5051390"/>
            <a:ext cx="2092239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/>
              <a:t>3. </a:t>
            </a:r>
            <a:r>
              <a:rPr lang="ko-KR" altLang="en-US" sz="1100" dirty="0"/>
              <a:t>연구문제와 가설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4128" y="5417346"/>
            <a:ext cx="2092239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/>
              <a:t>4. </a:t>
            </a:r>
            <a:r>
              <a:rPr lang="ko-KR" altLang="en-US" sz="1100" dirty="0"/>
              <a:t>데이터 수집 설계   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4128" y="5730875"/>
            <a:ext cx="2092239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/>
              <a:t>5. </a:t>
            </a:r>
            <a:r>
              <a:rPr lang="ko-KR" altLang="en-US" sz="1100" dirty="0"/>
              <a:t>관련 변인의 측정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24128" y="6068424"/>
            <a:ext cx="2090637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/>
              <a:t>6. </a:t>
            </a:r>
            <a:r>
              <a:rPr lang="ko-KR" altLang="en-US" sz="1100" dirty="0"/>
              <a:t>데이터 분석 및 결과          </a:t>
            </a:r>
            <a:endParaRPr lang="en-US" altLang="ko-KR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128" y="6381328"/>
            <a:ext cx="2092239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/>
              <a:t>7. </a:t>
            </a:r>
            <a:r>
              <a:rPr lang="ko-KR" altLang="en-US" sz="1100" dirty="0"/>
              <a:t>토론 및 결론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051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이등변 삼각형 23"/>
          <p:cNvSpPr/>
          <p:nvPr/>
        </p:nvSpPr>
        <p:spPr>
          <a:xfrm>
            <a:off x="6985355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" y="4172131"/>
            <a:ext cx="9144763" cy="2047521"/>
          </a:xfrm>
          <a:prstGeom prst="rect">
            <a:avLst/>
          </a:prstGeom>
          <a:effectLst/>
        </p:spPr>
      </p:pic>
      <p:sp>
        <p:nvSpPr>
          <p:cNvPr id="20" name="TextBox 19"/>
          <p:cNvSpPr txBox="1"/>
          <p:nvPr/>
        </p:nvSpPr>
        <p:spPr>
          <a:xfrm>
            <a:off x="768997" y="387394"/>
            <a:ext cx="1970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관심사에 대한 소개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1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13897" y="2032392"/>
            <a:ext cx="72544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관심사</a:t>
            </a:r>
            <a:endParaRPr lang="en-US" altLang="ko-KR" sz="3200" b="1" dirty="0"/>
          </a:p>
          <a:p>
            <a:pPr fontAlgn="base" latinLnBrk="0"/>
            <a:endParaRPr lang="en-US" altLang="ko-KR" dirty="0"/>
          </a:p>
          <a:p>
            <a:pPr fontAlgn="base" latinLnBrk="0"/>
            <a:r>
              <a:rPr lang="ko-KR" altLang="en-US" sz="2000" dirty="0"/>
              <a:t>조원들은 그룹과제를 위해 서로의 </a:t>
            </a:r>
            <a:r>
              <a:rPr lang="ko-KR" altLang="en-US" sz="2000" b="1" dirty="0"/>
              <a:t>관심사</a:t>
            </a:r>
            <a:r>
              <a:rPr lang="ko-KR" altLang="en-US" sz="2000" dirty="0"/>
              <a:t>에 대한 이야기를 나누었다</a:t>
            </a:r>
            <a:r>
              <a:rPr lang="en-US" altLang="ko-KR" sz="2000" dirty="0"/>
              <a:t>.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4547" y="662132"/>
            <a:ext cx="819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관심사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368132" y="2104399"/>
            <a:ext cx="45766" cy="388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0" y="4172132"/>
            <a:ext cx="9144000" cy="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  <a:tailEnd type="none" w="lg" len="lg"/>
          </a:ln>
          <a:effectLst>
            <a:outerShdw blurRad="63500" algn="ctr" rotWithShape="0">
              <a:schemeClr val="tx1">
                <a:alpha val="70000"/>
              </a:scheme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0" y="6219653"/>
            <a:ext cx="9144000" cy="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  <a:tailEnd type="none" w="lg" len="lg"/>
          </a:ln>
          <a:effectLst>
            <a:outerShdw blurRad="63500" algn="ctr" rotWithShape="0">
              <a:schemeClr val="tx1">
                <a:alpha val="70000"/>
              </a:scheme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3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이등변 삼각형 24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656846" y="4081437"/>
            <a:ext cx="4454785" cy="2044037"/>
          </a:xfrm>
          <a:prstGeom prst="rect">
            <a:avLst/>
          </a:prstGeom>
          <a:solidFill>
            <a:srgbClr val="F8F7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1" y="4081437"/>
            <a:ext cx="3565323" cy="207815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68997" y="387394"/>
            <a:ext cx="2658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관심사에 대한 설명과 정리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2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49159" y="662213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설명 및 정리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391015" y="2132064"/>
            <a:ext cx="57422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페미니즘</a:t>
            </a:r>
            <a:endParaRPr lang="en-US" altLang="ko-KR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 latinLnBrk="0"/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ase" latinLnBrk="0"/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sz="2000" b="1" dirty="0"/>
              <a:t>페미니즘</a:t>
            </a:r>
            <a:r>
              <a:rPr lang="ko-KR" altLang="en-US" sz="2000" dirty="0"/>
              <a:t>은 여성이라는 뜻의 라틴어 ‘</a:t>
            </a:r>
            <a:r>
              <a:rPr lang="en-US" altLang="ko-KR" sz="2000" dirty="0" err="1"/>
              <a:t>femina</a:t>
            </a:r>
            <a:r>
              <a:rPr lang="en-US" altLang="ko-KR" sz="2000" dirty="0"/>
              <a:t>’</a:t>
            </a:r>
            <a:r>
              <a:rPr lang="ko-KR" altLang="en-US" sz="2000" dirty="0"/>
              <a:t>에서 유래된 용어이다</a:t>
            </a:r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19582" y="2204864"/>
            <a:ext cx="45719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660685" y="3914536"/>
            <a:ext cx="45766" cy="1937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39552" y="2781673"/>
            <a:ext cx="1080120" cy="468711"/>
          </a:xfrm>
          <a:prstGeom prst="ellipse">
            <a:avLst/>
          </a:prstGeom>
          <a:noFill/>
          <a:ln w="34925">
            <a:solidFill>
              <a:srgbClr val="0070C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83246" y="3826731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/>
              <a:t>Femina</a:t>
            </a:r>
            <a:endParaRPr lang="ko-KR" altLang="en-US" b="1" dirty="0"/>
          </a:p>
        </p:txBody>
      </p:sp>
      <p:cxnSp>
        <p:nvCxnSpPr>
          <p:cNvPr id="74" name="직선 연결선 73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4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3" y="4108258"/>
            <a:ext cx="4446567" cy="2051330"/>
          </a:xfrm>
          <a:prstGeom prst="rect">
            <a:avLst/>
          </a:prstGeom>
        </p:spPr>
      </p:pic>
      <p:cxnSp>
        <p:nvCxnSpPr>
          <p:cNvPr id="17" name="구부러진 연결선 16"/>
          <p:cNvCxnSpPr/>
          <p:nvPr/>
        </p:nvCxnSpPr>
        <p:spPr>
          <a:xfrm>
            <a:off x="946267" y="3261053"/>
            <a:ext cx="1033445" cy="1032043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>
                <a:alpha val="50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4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2658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관심사에 대한 설명과 정리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2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49159" y="662213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설명 및 정리</a:t>
            </a:r>
          </a:p>
        </p:txBody>
      </p:sp>
      <p:cxnSp>
        <p:nvCxnSpPr>
          <p:cNvPr id="62" name="직선 연결선 61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이등변 삼각형 2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5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391015" y="2132064"/>
            <a:ext cx="574227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일간 베스트</a:t>
            </a:r>
            <a:endParaRPr lang="en-US" altLang="ko-KR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 latinLnBrk="0"/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sz="2000" b="1" dirty="0"/>
              <a:t>일간베스트</a:t>
            </a:r>
            <a:r>
              <a:rPr lang="en-US" altLang="ko-KR" sz="2000" dirty="0"/>
              <a:t>(</a:t>
            </a:r>
            <a:r>
              <a:rPr lang="ko-KR" altLang="en-US" sz="2000" dirty="0"/>
              <a:t>이하 </a:t>
            </a:r>
            <a:r>
              <a:rPr lang="ko-KR" altLang="en-US" sz="2000" dirty="0" err="1"/>
              <a:t>일베</a:t>
            </a:r>
            <a:r>
              <a:rPr lang="en-US" altLang="ko-KR" sz="2000" dirty="0"/>
              <a:t>)</a:t>
            </a:r>
            <a:r>
              <a:rPr lang="ko-KR" altLang="en-US" sz="2000" dirty="0"/>
              <a:t>는 스스로를 보수로 지칭하는 사람들로 구성된 인터넷 커뮤니티 사이트로 월평균 </a:t>
            </a:r>
            <a:r>
              <a:rPr lang="ko-KR" altLang="en-US" sz="2000" dirty="0" err="1"/>
              <a:t>접속자</a:t>
            </a:r>
            <a:r>
              <a:rPr lang="ko-KR" altLang="en-US" sz="2000" dirty="0"/>
              <a:t> 수가 </a:t>
            </a:r>
            <a:r>
              <a:rPr lang="en-US" altLang="ko-KR" sz="2000" dirty="0"/>
              <a:t>2013</a:t>
            </a:r>
            <a:r>
              <a:rPr lang="ko-KR" altLang="en-US" sz="2000" dirty="0"/>
              <a:t>년 </a:t>
            </a:r>
            <a:r>
              <a:rPr lang="en-US" altLang="ko-KR" sz="2000" dirty="0"/>
              <a:t>7</a:t>
            </a:r>
            <a:r>
              <a:rPr lang="ko-KR" altLang="en-US" sz="2000" dirty="0"/>
              <a:t>월 기준 </a:t>
            </a:r>
            <a:r>
              <a:rPr lang="en-US" altLang="ko-KR" sz="2000" dirty="0"/>
              <a:t>191</a:t>
            </a:r>
            <a:r>
              <a:rPr lang="ko-KR" altLang="en-US" sz="2000" dirty="0" err="1"/>
              <a:t>만명에</a:t>
            </a:r>
            <a:r>
              <a:rPr lang="ko-KR" altLang="en-US" sz="2000" dirty="0"/>
              <a:t> 이르는 거대한 사이트이다</a:t>
            </a:r>
            <a:r>
              <a:rPr lang="en-US" altLang="ko-KR" sz="2000" dirty="0"/>
              <a:t>. 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419582" y="2204863"/>
            <a:ext cx="45719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912" y="2636913"/>
            <a:ext cx="2710494" cy="352839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20924" y="57959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‘</a:t>
            </a:r>
            <a:r>
              <a:rPr lang="ko-KR" altLang="en-US" dirty="0" err="1">
                <a:solidFill>
                  <a:srgbClr val="FF0000"/>
                </a:solidFill>
              </a:rPr>
              <a:t>김치녀</a:t>
            </a:r>
            <a:r>
              <a:rPr lang="en-US" altLang="ko-KR" dirty="0">
                <a:solidFill>
                  <a:srgbClr val="FF0000"/>
                </a:solidFill>
              </a:rPr>
              <a:t>’</a:t>
            </a:r>
            <a:r>
              <a:rPr lang="ko-KR" altLang="en-US" dirty="0">
                <a:solidFill>
                  <a:srgbClr val="FF0000"/>
                </a:solidFill>
              </a:rPr>
              <a:t>를 희화화한 그림이다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9885" y="1188331"/>
            <a:ext cx="2738547" cy="13849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ko-KR" sz="1200" dirty="0"/>
              <a:t>이재경</a:t>
            </a:r>
            <a:r>
              <a:rPr lang="en-US" altLang="ko-KR" sz="1200" dirty="0"/>
              <a:t>,</a:t>
            </a:r>
            <a:r>
              <a:rPr lang="ko-KR" altLang="ko-KR" sz="1200" dirty="0"/>
              <a:t>『한국사회 젠더 갈등과</a:t>
            </a:r>
            <a:r>
              <a:rPr lang="en-US" altLang="ko-KR" sz="1200" dirty="0"/>
              <a:t> ‘</a:t>
            </a:r>
            <a:r>
              <a:rPr lang="ko-KR" altLang="ko-KR" sz="1200" dirty="0"/>
              <a:t>사회통합</a:t>
            </a:r>
            <a:r>
              <a:rPr lang="en-US" altLang="ko-KR" sz="1200" dirty="0"/>
              <a:t>’</a:t>
            </a:r>
            <a:r>
              <a:rPr lang="ko-KR" altLang="ko-KR" sz="1200" dirty="0"/>
              <a:t>』</a:t>
            </a:r>
            <a:r>
              <a:rPr lang="en-US" altLang="ko-KR" sz="1200" dirty="0"/>
              <a:t>,</a:t>
            </a:r>
          </a:p>
          <a:p>
            <a:r>
              <a:rPr lang="en-US" altLang="ko-KR" sz="1200" dirty="0"/>
              <a:t> </a:t>
            </a:r>
            <a:r>
              <a:rPr lang="ko-KR" altLang="ko-KR" sz="1200" dirty="0" err="1"/>
              <a:t>김수아</a:t>
            </a:r>
            <a:r>
              <a:rPr lang="en-US" altLang="ko-KR" sz="1200" dirty="0"/>
              <a:t>,</a:t>
            </a:r>
            <a:r>
              <a:rPr lang="ko-KR" altLang="ko-KR" sz="1200" dirty="0"/>
              <a:t>『온라인상의 여성 혐오 표현』</a:t>
            </a:r>
            <a:r>
              <a:rPr lang="en-US" altLang="ko-KR" sz="1200" dirty="0"/>
              <a:t>, </a:t>
            </a:r>
          </a:p>
          <a:p>
            <a:r>
              <a:rPr lang="ko-KR" altLang="ko-KR" sz="1200" dirty="0" err="1"/>
              <a:t>윤보라</a:t>
            </a:r>
            <a:r>
              <a:rPr lang="en-US" altLang="ko-KR" sz="1200" dirty="0"/>
              <a:t>,</a:t>
            </a:r>
            <a:r>
              <a:rPr lang="ko-KR" altLang="ko-KR" sz="1200" dirty="0"/>
              <a:t>『</a:t>
            </a:r>
            <a:r>
              <a:rPr lang="ko-KR" altLang="ko-KR" sz="1200" dirty="0" err="1"/>
              <a:t>일베와</a:t>
            </a:r>
            <a:r>
              <a:rPr lang="ko-KR" altLang="ko-KR" sz="1200" dirty="0"/>
              <a:t> 여성혐오』</a:t>
            </a:r>
            <a:endParaRPr lang="en-US" altLang="ko-KR" sz="1200" dirty="0"/>
          </a:p>
          <a:p>
            <a:r>
              <a:rPr lang="ko-KR" altLang="ko-KR" sz="1200" dirty="0"/>
              <a:t>많은 논문을 통해서 우리 사회의 여성혐오 실태와 </a:t>
            </a:r>
            <a:r>
              <a:rPr lang="ko-KR" altLang="ko-KR" sz="1200" dirty="0" err="1"/>
              <a:t>일베의</a:t>
            </a:r>
            <a:r>
              <a:rPr lang="ko-KR" altLang="ko-KR" sz="1200" dirty="0"/>
              <a:t> </a:t>
            </a:r>
            <a:r>
              <a:rPr lang="ko-KR" altLang="ko-KR" sz="1200" dirty="0" err="1"/>
              <a:t>여성혐오에</a:t>
            </a:r>
            <a:r>
              <a:rPr lang="ko-KR" altLang="ko-KR" sz="1200" dirty="0"/>
              <a:t> 대해서 알 수 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412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3878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2658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관심사에 대한 설명과 정리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2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설명 및 정리</a:t>
            </a:r>
          </a:p>
          <a:p>
            <a:pPr marL="171450" indent="-171450">
              <a:buFont typeface="Wingdings" pitchFamily="2" charset="2"/>
              <a:buChar char="ü"/>
            </a:pPr>
            <a:endParaRPr lang="ko-KR" alt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6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91015" y="2132064"/>
            <a:ext cx="80132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정리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ko-KR" sz="2000" dirty="0"/>
              <a:t>최근 인터넷 상에서 </a:t>
            </a:r>
            <a:r>
              <a:rPr lang="ko-KR" altLang="ko-KR" sz="2000" b="1" dirty="0"/>
              <a:t>페미니즘</a:t>
            </a:r>
            <a:r>
              <a:rPr lang="ko-KR" altLang="ko-KR" sz="2000" dirty="0"/>
              <a:t>에 대한 논쟁이 매우 활발하다</a:t>
            </a:r>
            <a:r>
              <a:rPr lang="en-US" altLang="ko-KR" sz="2000" dirty="0"/>
              <a:t>.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419582" y="2204864"/>
            <a:ext cx="45719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6" name="그림 35" descr="http://www.sisainlive.com/news/photo/201509/24291_47621_21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8" y="3863933"/>
            <a:ext cx="3411463" cy="232672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199832" y="5051880"/>
            <a:ext cx="41929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담론지도</a:t>
            </a:r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/>
          </a:p>
          <a:p>
            <a:r>
              <a:rPr lang="ko-KR" altLang="ko-KR" dirty="0"/>
              <a:t>담론지도에서 가장 눈에 띄는 키워드는 </a:t>
            </a:r>
            <a:r>
              <a:rPr lang="en-US" altLang="ko-KR" dirty="0"/>
              <a:t>‘</a:t>
            </a:r>
            <a:r>
              <a:rPr lang="ko-KR" altLang="ko-KR" dirty="0" err="1"/>
              <a:t>김치녀</a:t>
            </a:r>
            <a:r>
              <a:rPr lang="en-US" altLang="ko-KR" dirty="0"/>
              <a:t>’</a:t>
            </a:r>
            <a:r>
              <a:rPr lang="ko-KR" altLang="ko-KR" dirty="0"/>
              <a:t>였다</a:t>
            </a:r>
            <a:r>
              <a:rPr lang="en-US" altLang="ko-KR" dirty="0"/>
              <a:t>. </a:t>
            </a:r>
            <a:endParaRPr lang="ko-KR" altLang="ko-KR" dirty="0"/>
          </a:p>
        </p:txBody>
      </p:sp>
      <p:sp>
        <p:nvSpPr>
          <p:cNvPr id="37" name="직사각형 36"/>
          <p:cNvSpPr/>
          <p:nvPr/>
        </p:nvSpPr>
        <p:spPr>
          <a:xfrm>
            <a:off x="4249514" y="5135249"/>
            <a:ext cx="45719" cy="2589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4217783" y="5070013"/>
            <a:ext cx="1224797" cy="324195"/>
          </a:xfrm>
          <a:prstGeom prst="ellipse">
            <a:avLst/>
          </a:prstGeom>
          <a:noFill/>
          <a:ln w="34925">
            <a:solidFill>
              <a:srgbClr val="0070C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1" name="구부러진 연결선 40"/>
          <p:cNvCxnSpPr/>
          <p:nvPr/>
        </p:nvCxnSpPr>
        <p:spPr>
          <a:xfrm rot="10800000" flipV="1">
            <a:off x="3604166" y="5247513"/>
            <a:ext cx="613617" cy="376349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>
                <a:alpha val="50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4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1122682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이등변 삼각형 23"/>
          <p:cNvSpPr/>
          <p:nvPr/>
        </p:nvSpPr>
        <p:spPr>
          <a:xfrm>
            <a:off x="6985355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연구문제와 가설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3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13898" y="2104400"/>
            <a:ext cx="72544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000" dirty="0"/>
              <a:t>우리 조는</a:t>
            </a:r>
            <a:r>
              <a:rPr lang="en-US" altLang="ko-KR" sz="2000" dirty="0"/>
              <a:t> google docs</a:t>
            </a:r>
            <a:r>
              <a:rPr lang="ko-KR" altLang="ko-KR" sz="2000" dirty="0"/>
              <a:t>를 통해 설문지를 제작하였다</a:t>
            </a:r>
            <a:r>
              <a:rPr lang="en-US" altLang="ko-KR" sz="2000" dirty="0"/>
              <a:t>. </a:t>
            </a:r>
            <a:endParaRPr lang="ko-KR" altLang="ko-K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64547" y="662132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연구문제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368132" y="2104400"/>
            <a:ext cx="45766" cy="316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7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98" y="3068960"/>
            <a:ext cx="3024336" cy="325834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53669" y="5495058"/>
            <a:ext cx="3960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페미니즘 설문</a:t>
            </a:r>
            <a:endParaRPr lang="en-US" altLang="ko-KR" b="1" dirty="0"/>
          </a:p>
          <a:p>
            <a:r>
              <a:rPr lang="en-US" altLang="ko-KR" dirty="0">
                <a:solidFill>
                  <a:srgbClr val="FF0000"/>
                </a:solidFill>
              </a:rPr>
              <a:t>https://www.helloquizzy.com/tests/the-feminist-test1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07903" y="5495058"/>
            <a:ext cx="45766" cy="3102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연구문제와 가설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3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가설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8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91015" y="2132064"/>
            <a:ext cx="76129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1.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/>
              <a:t>성별에 따라 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입장에는 차이가 있을 것이다</a:t>
            </a:r>
            <a:r>
              <a:rPr lang="en-US" altLang="ko-KR" dirty="0"/>
              <a:t>’(T-Test)</a:t>
            </a:r>
            <a:endParaRPr lang="ko-KR" altLang="ko-KR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endParaRPr lang="en-US" altLang="ko-KR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419582" y="2204864"/>
            <a:ext cx="45766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5348" y="3578614"/>
            <a:ext cx="2545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독립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/>
              <a:t>성별</a:t>
            </a:r>
            <a:endParaRPr lang="en-US" altLang="ko-KR" dirty="0"/>
          </a:p>
          <a:p>
            <a:r>
              <a:rPr lang="ko-KR" altLang="en-US" b="1" dirty="0"/>
              <a:t>종속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일베에</a:t>
            </a:r>
            <a:r>
              <a:rPr lang="ko-KR" altLang="en-US" dirty="0"/>
              <a:t> 대한 입장차이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68431" y="3578614"/>
            <a:ext cx="4635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이유</a:t>
            </a:r>
            <a:endParaRPr lang="en-US" altLang="ko-KR" b="1" dirty="0"/>
          </a:p>
          <a:p>
            <a:r>
              <a:rPr lang="en-US" altLang="ko-KR" dirty="0"/>
              <a:t>- </a:t>
            </a:r>
            <a:r>
              <a:rPr lang="ko-KR" altLang="en-US" dirty="0"/>
              <a:t>남성이 많은 집단인 </a:t>
            </a:r>
            <a:r>
              <a:rPr lang="ko-KR" altLang="en-US" dirty="0" err="1"/>
              <a:t>일베이기</a:t>
            </a:r>
            <a:r>
              <a:rPr lang="ko-KR" altLang="en-US" dirty="0"/>
              <a:t> 때문에 성별에 따라 입장이 차이가 있을 것으로 판단했다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1124744"/>
            <a:ext cx="9144000" cy="548011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이등변 삼각형 23"/>
          <p:cNvSpPr/>
          <p:nvPr/>
        </p:nvSpPr>
        <p:spPr>
          <a:xfrm>
            <a:off x="8060901" y="939212"/>
            <a:ext cx="242990" cy="185532"/>
          </a:xfrm>
          <a:prstGeom prst="triangle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68997" y="387394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/>
                </a:solidFill>
              </a:rPr>
              <a:t>연구문제와 가설</a:t>
            </a:r>
          </a:p>
        </p:txBody>
      </p:sp>
      <p:sp>
        <p:nvSpPr>
          <p:cNvPr id="4" name="타원 3"/>
          <p:cNvSpPr/>
          <p:nvPr/>
        </p:nvSpPr>
        <p:spPr>
          <a:xfrm>
            <a:off x="107504" y="58159"/>
            <a:ext cx="576064" cy="576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3</a:t>
            </a:r>
            <a:endParaRPr lang="ko-KR" altLang="en-US" sz="2400" b="1" dirty="0"/>
          </a:p>
        </p:txBody>
      </p:sp>
      <p:cxnSp>
        <p:nvCxnSpPr>
          <p:cNvPr id="6" name="직선 연결선 5"/>
          <p:cNvCxnSpPr>
            <a:stCxn id="4" idx="4"/>
          </p:cNvCxnSpPr>
          <p:nvPr/>
        </p:nvCxnSpPr>
        <p:spPr>
          <a:xfrm>
            <a:off x="395536" y="634223"/>
            <a:ext cx="8759166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49159" y="662213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가설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0" y="6621654"/>
            <a:ext cx="9144000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460432" y="6557148"/>
            <a:ext cx="405408" cy="365125"/>
          </a:xfrm>
        </p:spPr>
        <p:txBody>
          <a:bodyPr/>
          <a:lstStyle/>
          <a:p>
            <a:fld id="{7EFF7A26-2AC8-486E-B1EE-C8D3EEA4BD83}" type="slidenum">
              <a:rPr lang="ko-KR" altLang="en-US" smtClean="0">
                <a:solidFill>
                  <a:schemeClr val="accent6">
                    <a:lumMod val="50000"/>
                  </a:schemeClr>
                </a:solidFill>
              </a:rPr>
              <a:t>9</a:t>
            </a:fld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00118" y="660485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3090" y="476123"/>
            <a:ext cx="801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solidFill>
                  <a:schemeClr val="accent6"/>
                </a:solidFill>
              </a:rPr>
              <a:t>미디어 통계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91015" y="2132064"/>
            <a:ext cx="76129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3200" b="1" dirty="0"/>
              <a:t>가설</a:t>
            </a:r>
            <a:r>
              <a:rPr lang="en-US" altLang="ko-KR" sz="3200" b="1" dirty="0"/>
              <a:t>2.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altLang="ko-KR" dirty="0"/>
              <a:t>‘</a:t>
            </a:r>
            <a:r>
              <a:rPr lang="ko-KR" altLang="ko-KR" dirty="0"/>
              <a:t>페미니즘에 대한 이해도에 따라 </a:t>
            </a:r>
            <a:r>
              <a:rPr lang="ko-KR" altLang="ko-KR" dirty="0" err="1"/>
              <a:t>일베에</a:t>
            </a:r>
            <a:r>
              <a:rPr lang="ko-KR" altLang="ko-KR" dirty="0"/>
              <a:t> 대한 입장 차이가 있을 것이다</a:t>
            </a:r>
            <a:r>
              <a:rPr lang="en-US" altLang="ko-KR" dirty="0"/>
              <a:t>’</a:t>
            </a:r>
          </a:p>
          <a:p>
            <a:r>
              <a:rPr lang="en-US" altLang="ko-KR" sz="2000" dirty="0"/>
              <a:t>  (ANOVA)</a:t>
            </a:r>
            <a:endParaRPr lang="ko-KR" altLang="ko-KR" sz="2000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endParaRPr lang="en-US" altLang="ko-KR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419582" y="2204864"/>
            <a:ext cx="45766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5348" y="3578614"/>
            <a:ext cx="2545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독립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/>
              <a:t>페미니즘에 대한 이해도</a:t>
            </a:r>
            <a:endParaRPr lang="en-US" altLang="ko-KR" dirty="0"/>
          </a:p>
          <a:p>
            <a:r>
              <a:rPr lang="ko-KR" altLang="en-US" b="1" dirty="0"/>
              <a:t>종속 변인</a:t>
            </a:r>
            <a:endParaRPr lang="en-US" altLang="ko-KR" b="1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일베에</a:t>
            </a:r>
            <a:r>
              <a:rPr lang="ko-KR" altLang="en-US" dirty="0"/>
              <a:t> 대한 입장차이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68431" y="3578614"/>
            <a:ext cx="4635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이유</a:t>
            </a:r>
            <a:endParaRPr lang="en-US" altLang="ko-KR" b="1" dirty="0"/>
          </a:p>
          <a:p>
            <a:r>
              <a:rPr lang="en-US" altLang="ko-KR" dirty="0"/>
              <a:t>- </a:t>
            </a:r>
            <a:r>
              <a:rPr lang="ko-KR" altLang="en-US" dirty="0"/>
              <a:t>페미니즘에 관해 이해를 많이 하고 있으면 </a:t>
            </a:r>
            <a:r>
              <a:rPr lang="ko-KR" altLang="en-US" dirty="0" err="1"/>
              <a:t>일베에</a:t>
            </a:r>
            <a:r>
              <a:rPr lang="ko-KR" altLang="en-US" dirty="0"/>
              <a:t> 대한 입장이 나쁠 것으로 판단하여 가설을 세웠다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571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chemeClr val="bg2">
              <a:lumMod val="50000"/>
            </a:schemeClr>
          </a:solidFill>
          <a:tailEnd type="none" w="lg" len="lg"/>
        </a:ln>
        <a:effectLst>
          <a:outerShdw blurRad="63500" algn="ctr" rotWithShape="0">
            <a:schemeClr val="tx1">
              <a:alpha val="70000"/>
            </a:schemeClr>
          </a:outerShdw>
        </a:effectLst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1637</Words>
  <Application>Microsoft Office PowerPoint</Application>
  <PresentationFormat>화면 슬라이드 쇼(4:3)</PresentationFormat>
  <Paragraphs>238</Paragraphs>
  <Slides>19</Slides>
  <Notes>16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이진권</dc:creator>
  <cp:lastModifiedBy>Hyunkyu Choi</cp:lastModifiedBy>
  <cp:revision>118</cp:revision>
  <dcterms:created xsi:type="dcterms:W3CDTF">2013-11-08T16:49:05Z</dcterms:created>
  <dcterms:modified xsi:type="dcterms:W3CDTF">2016-06-09T08:16:23Z</dcterms:modified>
</cp:coreProperties>
</file>