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89" r:id="rId9"/>
    <p:sldId id="260" r:id="rId10"/>
    <p:sldId id="277" r:id="rId11"/>
    <p:sldId id="281" r:id="rId12"/>
    <p:sldId id="278" r:id="rId13"/>
    <p:sldId id="282" r:id="rId14"/>
    <p:sldId id="279" r:id="rId15"/>
    <p:sldId id="283" r:id="rId16"/>
    <p:sldId id="280" r:id="rId17"/>
    <p:sldId id="284" r:id="rId18"/>
    <p:sldId id="261" r:id="rId19"/>
    <p:sldId id="262" r:id="rId20"/>
    <p:sldId id="285" r:id="rId21"/>
    <p:sldId id="286" r:id="rId22"/>
    <p:sldId id="287" r:id="rId23"/>
    <p:sldId id="288" r:id="rId24"/>
    <p:sldId id="263" r:id="rId25"/>
    <p:sldId id="269" r:id="rId26"/>
    <p:sldId id="265" r:id="rId27"/>
    <p:sldId id="270" r:id="rId28"/>
    <p:sldId id="266" r:id="rId29"/>
    <p:sldId id="271" r:id="rId30"/>
    <p:sldId id="267" r:id="rId31"/>
    <p:sldId id="272" r:id="rId32"/>
    <p:sldId id="268" r:id="rId33"/>
    <p:sldId id="273" r:id="rId34"/>
    <p:sldId id="264" r:id="rId3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260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48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14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673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31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746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06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584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12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10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28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D9DDF-F573-4764-A990-BE730A8DDB06}" type="datetimeFigureOut">
              <a:rPr lang="ko-KR" altLang="en-US" smtClean="0"/>
              <a:t>2016-06-07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E48A-D561-4276-972E-574C180187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51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396550"/>
          </a:xfrm>
        </p:spPr>
        <p:txBody>
          <a:bodyPr/>
          <a:lstStyle/>
          <a:p>
            <a:r>
              <a:rPr lang="ko-KR" altLang="en-US" dirty="0" smtClean="0"/>
              <a:t>미디어통계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266267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ko-KR" dirty="0" smtClean="0"/>
              <a:t>201221133</a:t>
            </a:r>
            <a:r>
              <a:rPr lang="ko-KR" altLang="en-US" dirty="0" smtClean="0"/>
              <a:t>손병관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201121022</a:t>
            </a:r>
            <a:r>
              <a:rPr lang="ko-KR" altLang="en-US" dirty="0" smtClean="0"/>
              <a:t>홍승혜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201621022</a:t>
            </a:r>
            <a:r>
              <a:rPr lang="ko-KR" altLang="en-US" dirty="0" smtClean="0"/>
              <a:t>선수민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201621093</a:t>
            </a:r>
            <a:r>
              <a:rPr lang="ko-KR" altLang="en-US" dirty="0" smtClean="0"/>
              <a:t>이홍준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028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9" y="1535492"/>
            <a:ext cx="863504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F-test</a:t>
            </a:r>
          </a:p>
          <a:p>
            <a:endParaRPr lang="ko-KR" altLang="ko-KR" sz="2800" dirty="0" smtClean="0"/>
          </a:p>
          <a:p>
            <a:r>
              <a:rPr lang="ko-KR" altLang="ko-KR" sz="2000" dirty="0" smtClean="0"/>
              <a:t>한방 다이어트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양약 다이어트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건강기능식품 사이에는 요요 현상에 차이가 있을 것이다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 smtClean="0"/>
          </a:p>
          <a:p>
            <a:endParaRPr lang="ko-KR" altLang="ko-KR" sz="2000" dirty="0" smtClean="0"/>
          </a:p>
          <a:p>
            <a:r>
              <a:rPr lang="en-US" altLang="ko-KR" i="1" dirty="0" smtClean="0"/>
              <a:t>-</a:t>
            </a:r>
            <a:r>
              <a:rPr lang="ko-KR" altLang="ko-KR" i="1" dirty="0" smtClean="0"/>
              <a:t>사람들이 다이어트를 위한 많은 노력을 하지만 요요 현상으로 인해 실패하는 일이 빈번히 발생한다</a:t>
            </a:r>
            <a:r>
              <a:rPr lang="en-US" altLang="ko-KR" i="1" dirty="0" smtClean="0"/>
              <a:t>. </a:t>
            </a:r>
            <a:r>
              <a:rPr lang="ko-KR" altLang="ko-KR" i="1" dirty="0" smtClean="0"/>
              <a:t>다이어트 도전자들이 종종 이용하는 다이어트 종류에 따라 요요 현상 발생의 정도가 궁금하여 이러한 가설을 만들게 되었다</a:t>
            </a:r>
            <a:r>
              <a:rPr lang="en-US" altLang="ko-KR" i="1" dirty="0" smtClean="0"/>
              <a:t>.</a:t>
            </a:r>
            <a:endParaRPr lang="ko-KR" altLang="ko-KR" dirty="0" smtClean="0"/>
          </a:p>
          <a:p>
            <a:r>
              <a:rPr lang="en-US" altLang="ko-KR" dirty="0" smtClean="0"/>
              <a:t> </a:t>
            </a:r>
            <a:r>
              <a:rPr lang="ko-KR" altLang="ko-KR" i="1" dirty="0" smtClean="0"/>
              <a:t> 불만족스럽게 생각할 것이라고 생각하여 다음과 같은 가설을 세우게 되었다</a:t>
            </a:r>
            <a:r>
              <a:rPr lang="en-US" altLang="ko-KR" i="1" dirty="0" smtClean="0"/>
              <a:t>.</a:t>
            </a:r>
            <a:endParaRPr lang="ko-KR" altLang="ko-KR" dirty="0" smtClean="0"/>
          </a:p>
          <a:p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642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7" y="1535487"/>
            <a:ext cx="86350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F-test</a:t>
            </a:r>
          </a:p>
          <a:p>
            <a:endParaRPr lang="ko-KR" altLang="ko-KR" sz="2800" dirty="0" smtClean="0"/>
          </a:p>
          <a:p>
            <a:r>
              <a:rPr lang="ko-KR" altLang="ko-KR" sz="2000" dirty="0" smtClean="0"/>
              <a:t>한방 다이어트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양약 다이어트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건강기능식품 사이에는 요요 현상에 차이가 있을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ko-KR" dirty="0"/>
              <a:t>한방 </a:t>
            </a:r>
            <a:r>
              <a:rPr lang="ko-KR" altLang="ko-KR" dirty="0" smtClean="0"/>
              <a:t>다이어트</a:t>
            </a:r>
            <a:r>
              <a:rPr lang="en-US" altLang="ko-KR" dirty="0" smtClean="0"/>
              <a:t>: </a:t>
            </a:r>
            <a:r>
              <a:rPr lang="ko-KR" altLang="ko-KR" dirty="0" smtClean="0"/>
              <a:t>한방 </a:t>
            </a:r>
            <a:r>
              <a:rPr lang="ko-KR" altLang="ko-KR" dirty="0"/>
              <a:t>다이어트를 실시한 사람들을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양약 </a:t>
            </a:r>
            <a:r>
              <a:rPr lang="ko-KR" altLang="ko-KR" dirty="0" smtClean="0"/>
              <a:t>다이어트</a:t>
            </a:r>
            <a:r>
              <a:rPr lang="en-US" altLang="ko-KR" dirty="0" smtClean="0"/>
              <a:t>: </a:t>
            </a:r>
            <a:r>
              <a:rPr lang="ko-KR" altLang="ko-KR" dirty="0"/>
              <a:t>양약 다이어트를 실시한 사람들을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건강기능식품 </a:t>
            </a:r>
            <a:r>
              <a:rPr lang="ko-KR" altLang="ko-KR" dirty="0" smtClean="0"/>
              <a:t>다이어트</a:t>
            </a:r>
            <a:r>
              <a:rPr lang="en-US" altLang="ko-KR" dirty="0" smtClean="0"/>
              <a:t>: </a:t>
            </a:r>
            <a:r>
              <a:rPr lang="ko-KR" altLang="ko-KR" dirty="0"/>
              <a:t>건강기능식품 다이어트를 실시한 사람들을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요요 </a:t>
            </a:r>
            <a:r>
              <a:rPr lang="ko-KR" altLang="ko-KR" dirty="0" smtClean="0"/>
              <a:t>현상</a:t>
            </a:r>
            <a:r>
              <a:rPr lang="en-US" altLang="ko-KR" dirty="0" smtClean="0"/>
              <a:t>: </a:t>
            </a:r>
            <a:r>
              <a:rPr lang="ko-KR" altLang="ko-KR" dirty="0" smtClean="0"/>
              <a:t>다이어트 </a:t>
            </a:r>
            <a:r>
              <a:rPr lang="ko-KR" altLang="ko-KR" dirty="0"/>
              <a:t>이후 </a:t>
            </a:r>
            <a:r>
              <a:rPr lang="en-US" altLang="ko-KR" dirty="0"/>
              <a:t>2</a:t>
            </a:r>
            <a:r>
              <a:rPr lang="ko-KR" altLang="ko-KR" dirty="0"/>
              <a:t>개월 내 다시 원래 체중으로 돌아간 지 확인한다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ko-KR" altLang="ko-KR" dirty="0"/>
          </a:p>
          <a:p>
            <a:r>
              <a:rPr lang="ko-KR" altLang="ko-KR" dirty="0"/>
              <a:t>독립변인</a:t>
            </a:r>
            <a:r>
              <a:rPr lang="en-US" altLang="ko-KR" dirty="0"/>
              <a:t>: </a:t>
            </a:r>
            <a:r>
              <a:rPr lang="ko-KR" altLang="ko-KR" dirty="0"/>
              <a:t>실시한 다이어트의 종류</a:t>
            </a:r>
            <a:r>
              <a:rPr lang="en-US" altLang="ko-KR" dirty="0"/>
              <a:t> (</a:t>
            </a:r>
            <a:r>
              <a:rPr lang="ko-KR" altLang="ko-KR" dirty="0"/>
              <a:t>한방</a:t>
            </a:r>
            <a:r>
              <a:rPr lang="en-US" altLang="ko-KR" dirty="0"/>
              <a:t>, </a:t>
            </a:r>
            <a:r>
              <a:rPr lang="ko-KR" altLang="ko-KR" dirty="0"/>
              <a:t>양약</a:t>
            </a:r>
            <a:r>
              <a:rPr lang="en-US" altLang="ko-KR" dirty="0"/>
              <a:t>, </a:t>
            </a:r>
            <a:r>
              <a:rPr lang="ko-KR" altLang="ko-KR" dirty="0"/>
              <a:t>건강기능식품 </a:t>
            </a:r>
            <a:r>
              <a:rPr lang="ko-KR" altLang="ko-KR" dirty="0" smtClean="0"/>
              <a:t>다이</a:t>
            </a:r>
            <a:r>
              <a:rPr lang="ko-KR" altLang="en-US" dirty="0" smtClean="0"/>
              <a:t>어트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(</a:t>
            </a:r>
            <a:r>
              <a:rPr lang="en-US" altLang="ko-KR" dirty="0"/>
              <a:t>Nominal)</a:t>
            </a:r>
            <a:endParaRPr lang="ko-KR" altLang="ko-KR" dirty="0"/>
          </a:p>
          <a:p>
            <a:r>
              <a:rPr lang="ko-KR" altLang="ko-KR" dirty="0"/>
              <a:t>종속변인</a:t>
            </a:r>
            <a:r>
              <a:rPr lang="en-US" altLang="ko-KR" dirty="0"/>
              <a:t>: </a:t>
            </a:r>
            <a:r>
              <a:rPr lang="ko-KR" altLang="ko-KR" dirty="0"/>
              <a:t>다이어트 이후 </a:t>
            </a:r>
            <a:r>
              <a:rPr lang="en-US" altLang="ko-KR" dirty="0"/>
              <a:t>2</a:t>
            </a:r>
            <a:r>
              <a:rPr lang="ko-KR" altLang="ko-KR" dirty="0"/>
              <a:t>개월 이내에 요요 현상이 일어나는 여부</a:t>
            </a:r>
            <a:r>
              <a:rPr lang="en-US" altLang="ko-KR" dirty="0"/>
              <a:t>(Nominal)</a:t>
            </a:r>
            <a:endParaRPr lang="ko-KR" altLang="ko-KR" dirty="0"/>
          </a:p>
          <a:p>
            <a:endParaRPr lang="ko-KR" altLang="ko-KR" dirty="0" smtClean="0"/>
          </a:p>
          <a:p>
            <a:r>
              <a:rPr lang="en-US" altLang="ko-KR" dirty="0" smtClean="0"/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57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70" y="1535493"/>
            <a:ext cx="864366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Factorial ANOVA</a:t>
            </a:r>
          </a:p>
          <a:p>
            <a:endParaRPr lang="ko-KR" altLang="ko-KR" sz="2800" dirty="0" smtClean="0"/>
          </a:p>
          <a:p>
            <a:r>
              <a:rPr lang="en-US" altLang="ko-KR" sz="2000" dirty="0" smtClean="0"/>
              <a:t>SNS</a:t>
            </a:r>
            <a:r>
              <a:rPr lang="ko-KR" altLang="ko-KR" sz="2000" dirty="0" smtClean="0"/>
              <a:t>를 많이 접할수록</a:t>
            </a:r>
            <a:r>
              <a:rPr lang="en-US" altLang="ko-KR" sz="2000" dirty="0" smtClean="0"/>
              <a:t>, TV </a:t>
            </a:r>
            <a:r>
              <a:rPr lang="ko-KR" altLang="ko-KR" sz="2000" dirty="0" smtClean="0"/>
              <a:t>프로그램 시청 시간이 많을수록 다이어트에 대한 생각을 더 많이 가질 것이다</a:t>
            </a:r>
            <a:r>
              <a:rPr lang="en-US" altLang="ko-KR" sz="2000" dirty="0" smtClean="0"/>
              <a:t>.</a:t>
            </a:r>
          </a:p>
          <a:p>
            <a:endParaRPr lang="ko-KR" altLang="ko-KR" sz="2000" dirty="0" smtClean="0"/>
          </a:p>
          <a:p>
            <a:r>
              <a:rPr lang="en-US" altLang="ko-KR" i="1" dirty="0" smtClean="0"/>
              <a:t>-</a:t>
            </a:r>
            <a:r>
              <a:rPr lang="ko-KR" altLang="ko-KR" i="1" dirty="0" smtClean="0"/>
              <a:t>현대사회에서</a:t>
            </a:r>
            <a:r>
              <a:rPr lang="en-US" altLang="ko-KR" i="1" dirty="0" smtClean="0"/>
              <a:t> SNS</a:t>
            </a:r>
            <a:r>
              <a:rPr lang="ko-KR" altLang="ko-KR" i="1" dirty="0" smtClean="0"/>
              <a:t>나</a:t>
            </a:r>
            <a:r>
              <a:rPr lang="en-US" altLang="ko-KR" i="1" dirty="0" smtClean="0"/>
              <a:t> TV</a:t>
            </a:r>
            <a:r>
              <a:rPr lang="ko-KR" altLang="ko-KR" i="1" dirty="0" smtClean="0"/>
              <a:t>프로그램에 나오는 연예인이나 자신보다 멋진 사람들의 모습을 보고 자신도 변하고 싶다는 욕구를 가지게 되는 경향이 있는데 자신의 외모를 가꾸로 싶어 하는 사람들은 마르고 학 다리 같은 몸매를 위해 다이어트에 대한 생각을 더 많이 가질 것이라 생각하여 이러한 가설을 세우게 되었다</a:t>
            </a:r>
            <a:r>
              <a:rPr lang="en-US" altLang="ko-KR" i="1" dirty="0" smtClean="0"/>
              <a:t>.</a:t>
            </a:r>
            <a:endParaRPr lang="ko-KR" altLang="ko-KR" dirty="0" smtClean="0"/>
          </a:p>
          <a:p>
            <a:r>
              <a:rPr lang="en-US" altLang="ko-KR" dirty="0" smtClean="0"/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44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9975" y="1535488"/>
            <a:ext cx="863073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Factorial ANOVA</a:t>
            </a:r>
          </a:p>
          <a:p>
            <a:endParaRPr lang="ko-KR" altLang="ko-KR" sz="2800" dirty="0" smtClean="0"/>
          </a:p>
          <a:p>
            <a:r>
              <a:rPr lang="en-US" altLang="ko-KR" sz="2000" dirty="0" smtClean="0"/>
              <a:t>SNS</a:t>
            </a:r>
            <a:r>
              <a:rPr lang="ko-KR" altLang="ko-KR" sz="2000" dirty="0" smtClean="0"/>
              <a:t>를 많이 접할수록</a:t>
            </a:r>
            <a:r>
              <a:rPr lang="en-US" altLang="ko-KR" sz="2000" dirty="0" smtClean="0"/>
              <a:t>, TV </a:t>
            </a:r>
            <a:r>
              <a:rPr lang="ko-KR" altLang="ko-KR" sz="2000" dirty="0" smtClean="0"/>
              <a:t>프로그램 시청 시간이 많을수록 다이어트에 대한 생각을 더 많이 가질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/>
              <a:t>SNS </a:t>
            </a:r>
            <a:r>
              <a:rPr lang="ko-KR" altLang="ko-KR" dirty="0"/>
              <a:t>노출 정도</a:t>
            </a:r>
            <a:r>
              <a:rPr lang="en-US" altLang="ko-KR" dirty="0"/>
              <a:t>: SNS</a:t>
            </a:r>
            <a:r>
              <a:rPr lang="ko-KR" altLang="ko-KR" dirty="0"/>
              <a:t>에 얼마나 이용하며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en-US" altLang="ko-KR" dirty="0"/>
              <a:t>TV </a:t>
            </a:r>
            <a:r>
              <a:rPr lang="ko-KR" altLang="ko-KR" dirty="0"/>
              <a:t>시청 정도</a:t>
            </a:r>
            <a:r>
              <a:rPr lang="en-US" altLang="ko-KR" dirty="0"/>
              <a:t>: TV</a:t>
            </a:r>
            <a:r>
              <a:rPr lang="ko-KR" altLang="ko-KR" dirty="0"/>
              <a:t>를 얼마나 많이 보는지 알아보는지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다이어트에 대한 생각 정도</a:t>
            </a:r>
            <a:r>
              <a:rPr lang="en-US" altLang="ko-KR" dirty="0"/>
              <a:t>: </a:t>
            </a:r>
            <a:r>
              <a:rPr lang="ko-KR" altLang="ko-KR" dirty="0"/>
              <a:t>다이어트</a:t>
            </a:r>
            <a:r>
              <a:rPr lang="en-US" altLang="ko-KR" dirty="0"/>
              <a:t>(</a:t>
            </a:r>
            <a:r>
              <a:rPr lang="ko-KR" altLang="ko-KR" dirty="0"/>
              <a:t>본인의 다이어트 필요성</a:t>
            </a:r>
            <a:r>
              <a:rPr lang="en-US" altLang="ko-KR" dirty="0"/>
              <a:t>)</a:t>
            </a:r>
            <a:r>
              <a:rPr lang="ko-KR" altLang="ko-KR" dirty="0"/>
              <a:t>에 대한 생각을 얼마나 가지고 있는지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ko-KR" altLang="ko-KR" dirty="0" smtClean="0"/>
          </a:p>
          <a:p>
            <a:endParaRPr lang="en-US" altLang="ko-KR" dirty="0" smtClean="0"/>
          </a:p>
          <a:p>
            <a:r>
              <a:rPr lang="ko-KR" altLang="ko-KR" dirty="0"/>
              <a:t>독립변인</a:t>
            </a:r>
            <a:r>
              <a:rPr lang="en-US" altLang="ko-KR" dirty="0"/>
              <a:t>: SNS</a:t>
            </a:r>
            <a:r>
              <a:rPr lang="ko-KR" altLang="ko-KR" dirty="0"/>
              <a:t>에 노출된 시간</a:t>
            </a:r>
            <a:r>
              <a:rPr lang="en-US" altLang="ko-KR" dirty="0"/>
              <a:t>(Ratio), TV </a:t>
            </a:r>
            <a:r>
              <a:rPr lang="ko-KR" altLang="ko-KR" dirty="0"/>
              <a:t>시청 시간</a:t>
            </a:r>
            <a:r>
              <a:rPr lang="en-US" altLang="ko-KR" dirty="0"/>
              <a:t>(Ratio)</a:t>
            </a:r>
            <a:endParaRPr lang="ko-KR" altLang="ko-KR" dirty="0"/>
          </a:p>
          <a:p>
            <a:r>
              <a:rPr lang="ko-KR" altLang="ko-KR" dirty="0"/>
              <a:t>종속변인</a:t>
            </a:r>
            <a:r>
              <a:rPr lang="en-US" altLang="ko-KR" dirty="0"/>
              <a:t>: </a:t>
            </a:r>
            <a:r>
              <a:rPr lang="ko-KR" altLang="ko-KR" dirty="0"/>
              <a:t>다이어트에 대한 생각</a:t>
            </a:r>
            <a:r>
              <a:rPr lang="en-US" altLang="ko-KR" dirty="0"/>
              <a:t>(ordinal)</a:t>
            </a:r>
            <a:endParaRPr lang="ko-KR" altLang="ko-KR" dirty="0"/>
          </a:p>
          <a:p>
            <a:r>
              <a:rPr lang="en-US" altLang="ko-KR" dirty="0" smtClean="0"/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27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8" y="1535490"/>
            <a:ext cx="8643667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Regression</a:t>
            </a:r>
          </a:p>
          <a:p>
            <a:endParaRPr lang="ko-KR" altLang="ko-KR" sz="2800" dirty="0" smtClean="0"/>
          </a:p>
          <a:p>
            <a:r>
              <a:rPr lang="en-US" altLang="ko-KR" sz="2000" dirty="0" smtClean="0"/>
              <a:t>BMI </a:t>
            </a:r>
            <a:r>
              <a:rPr lang="ko-KR" altLang="ko-KR" sz="2000" dirty="0" smtClean="0"/>
              <a:t>지수가 주관적 체형 평가에 영향을 줄 것이다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i="1" dirty="0" smtClean="0"/>
              <a:t>-BMI</a:t>
            </a:r>
            <a:r>
              <a:rPr lang="ko-KR" altLang="ko-KR" i="1" dirty="0" smtClean="0"/>
              <a:t>지수란 키와 몸무게를 이용하여 비만 정도를 추정하는 계산법이다</a:t>
            </a:r>
            <a:r>
              <a:rPr lang="en-US" altLang="ko-KR" i="1" dirty="0" smtClean="0"/>
              <a:t>. BMI </a:t>
            </a:r>
            <a:r>
              <a:rPr lang="ko-KR" altLang="ko-KR" i="1" dirty="0" smtClean="0"/>
              <a:t>지수가 높다는 것은 자신의 키에 비하여 몸무게가 많이 나간다는 것을 의미하며</a:t>
            </a:r>
            <a:r>
              <a:rPr lang="en-US" altLang="ko-KR" i="1" dirty="0" smtClean="0"/>
              <a:t>, </a:t>
            </a:r>
            <a:r>
              <a:rPr lang="ko-KR" altLang="ko-KR" i="1" dirty="0" smtClean="0"/>
              <a:t>나아가 몸에 상태가 불균형 하다는 것을 나타나게 된다</a:t>
            </a:r>
            <a:r>
              <a:rPr lang="en-US" altLang="ko-KR" i="1" dirty="0" smtClean="0"/>
              <a:t>. </a:t>
            </a:r>
            <a:r>
              <a:rPr lang="ko-KR" altLang="ko-KR" i="1" dirty="0" smtClean="0"/>
              <a:t>따라서 </a:t>
            </a:r>
            <a:r>
              <a:rPr lang="en-US" altLang="ko-KR" i="1" dirty="0" smtClean="0"/>
              <a:t>BMI</a:t>
            </a:r>
            <a:r>
              <a:rPr lang="ko-KR" altLang="ko-KR" i="1" dirty="0" smtClean="0"/>
              <a:t>지수가 높다면 자신이 생각하기에 자신의 체형을 더 불만족스럽게 생각할 것이라고 생각하여 다음과 같은 가설을 세우게 되었다</a:t>
            </a:r>
            <a:r>
              <a:rPr lang="en-US" altLang="ko-KR" i="1" dirty="0" smtClean="0"/>
              <a:t>.</a:t>
            </a: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9339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9" y="1535491"/>
            <a:ext cx="863504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Regression</a:t>
            </a:r>
          </a:p>
          <a:p>
            <a:endParaRPr lang="ko-KR" altLang="ko-KR" sz="2800" dirty="0" smtClean="0"/>
          </a:p>
          <a:p>
            <a:r>
              <a:rPr lang="en-US" altLang="ko-KR" sz="2000" dirty="0" smtClean="0"/>
              <a:t>BMI </a:t>
            </a:r>
            <a:r>
              <a:rPr lang="ko-KR" altLang="ko-KR" sz="2000" dirty="0" smtClean="0"/>
              <a:t>지수가 주관적 체형 평가에 영향을 줄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/>
              <a:t>BMI</a:t>
            </a:r>
            <a:r>
              <a:rPr lang="ko-KR" altLang="ko-KR" dirty="0" smtClean="0"/>
              <a:t>지수</a:t>
            </a:r>
            <a:r>
              <a:rPr lang="en-US" altLang="ko-KR" dirty="0" smtClean="0"/>
              <a:t>: BMI </a:t>
            </a:r>
            <a:r>
              <a:rPr lang="ko-KR" altLang="ko-KR" dirty="0"/>
              <a:t>지수를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체형 만족</a:t>
            </a:r>
            <a:r>
              <a:rPr lang="en-US" altLang="ko-KR" dirty="0"/>
              <a:t>: </a:t>
            </a:r>
            <a:r>
              <a:rPr lang="ko-KR" altLang="ko-KR" dirty="0"/>
              <a:t>자신의 체형을 만족하는지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ko-KR" dirty="0"/>
              <a:t>독립변인</a:t>
            </a:r>
            <a:r>
              <a:rPr lang="en-US" altLang="ko-KR" dirty="0"/>
              <a:t>: BMI </a:t>
            </a:r>
            <a:r>
              <a:rPr lang="ko-KR" altLang="ko-KR" dirty="0"/>
              <a:t>지수</a:t>
            </a:r>
            <a:r>
              <a:rPr lang="en-US" altLang="ko-KR" dirty="0"/>
              <a:t>(Ratio)</a:t>
            </a:r>
            <a:endParaRPr lang="ko-KR" altLang="ko-KR" dirty="0"/>
          </a:p>
          <a:p>
            <a:r>
              <a:rPr lang="ko-KR" altLang="ko-KR" dirty="0"/>
              <a:t>종속변인</a:t>
            </a:r>
            <a:r>
              <a:rPr lang="en-US" altLang="ko-KR" dirty="0"/>
              <a:t>: </a:t>
            </a:r>
            <a:r>
              <a:rPr lang="ko-KR" altLang="ko-KR" dirty="0"/>
              <a:t>주관적 체형 만족 정도</a:t>
            </a:r>
            <a:r>
              <a:rPr lang="en-US" altLang="ko-KR" dirty="0"/>
              <a:t>(Ordinal)</a:t>
            </a:r>
            <a:endParaRPr lang="ko-KR" altLang="ko-KR" dirty="0"/>
          </a:p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4256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9975" y="1535486"/>
            <a:ext cx="8630735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Multiple Regression</a:t>
            </a:r>
          </a:p>
          <a:p>
            <a:endParaRPr lang="ko-KR" altLang="ko-KR" sz="2800" dirty="0" smtClean="0"/>
          </a:p>
          <a:p>
            <a:r>
              <a:rPr lang="ko-KR" altLang="ko-KR" sz="2000" dirty="0" smtClean="0"/>
              <a:t>운동요법 다이어트 제품에 사용하는 비용에 대하여 월평균소득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연령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결혼유무가 영향을 줄 것이다</a:t>
            </a:r>
            <a:r>
              <a:rPr lang="en-US" altLang="ko-KR" sz="2000" dirty="0" smtClean="0"/>
              <a:t>.</a:t>
            </a:r>
          </a:p>
          <a:p>
            <a:endParaRPr lang="en-US" altLang="ko-KR" sz="2000" dirty="0"/>
          </a:p>
          <a:p>
            <a:endParaRPr lang="ko-KR" altLang="ko-KR" sz="2000" dirty="0" smtClean="0"/>
          </a:p>
          <a:p>
            <a:r>
              <a:rPr lang="en-US" altLang="ko-KR" i="1" dirty="0" smtClean="0"/>
              <a:t>-</a:t>
            </a:r>
            <a:r>
              <a:rPr lang="ko-KR" altLang="ko-KR" i="1" dirty="0" smtClean="0"/>
              <a:t>운동요법 다이어트에 해당하는 운동 용품들은 성능에 따라서 그 가격이 천차만별로 형성되어 있다</a:t>
            </a:r>
            <a:r>
              <a:rPr lang="en-US" altLang="ko-KR" i="1" dirty="0" smtClean="0"/>
              <a:t>. </a:t>
            </a:r>
            <a:r>
              <a:rPr lang="ko-KR" altLang="ko-KR" i="1" dirty="0" smtClean="0"/>
              <a:t>이러한 제품을 사용할 때 비용이 어느 정도 들기 때문에 월 평균 소득의 차이에 있어 다이어트 제품에 투자할 수 있는 비용이 다를 것으로 예측하였으며</a:t>
            </a:r>
            <a:r>
              <a:rPr lang="en-US" altLang="ko-KR" i="1" dirty="0" smtClean="0"/>
              <a:t>, </a:t>
            </a:r>
            <a:r>
              <a:rPr lang="ko-KR" altLang="ko-KR" i="1" dirty="0" smtClean="0"/>
              <a:t>연령에 따라 운동요법 다이어트 제품을 사용하는 비용 정도가 다를 것이라 생각했다</a:t>
            </a:r>
            <a:r>
              <a:rPr lang="en-US" altLang="ko-KR" i="1" dirty="0" smtClean="0"/>
              <a:t>. </a:t>
            </a:r>
            <a:r>
              <a:rPr lang="ko-KR" altLang="ko-KR" i="1" dirty="0" smtClean="0"/>
              <a:t>그리고 결혼을 생각하고 있다면 미래의 배우자에게 좋은 인상을 주기 위해서 상대적으로 고가의 운동요법 다이어트 제품을 구입해서 다이어트를 하지 않을까라는 생각이 들었다</a:t>
            </a:r>
            <a:r>
              <a:rPr lang="en-US" altLang="ko-KR" i="1" dirty="0" smtClean="0"/>
              <a:t>.</a:t>
            </a:r>
            <a:endParaRPr lang="ko-KR" altLang="ko-KR" dirty="0" smtClean="0"/>
          </a:p>
          <a:p>
            <a:r>
              <a:rPr lang="ko-KR" altLang="ko-KR" i="1" dirty="0" smtClean="0"/>
              <a:t>이러한 요소 중에 어느 요소가 운동요법 다이어트 제품에 사용하는 비용이 가장 영향을 미치는지 확인을 해보기 위하여 다음과 같은 가설을 설정하였다</a:t>
            </a:r>
            <a:r>
              <a:rPr lang="en-US" altLang="ko-KR" i="1" dirty="0" smtClean="0"/>
              <a:t>.</a:t>
            </a:r>
            <a:endParaRPr lang="ko-KR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07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6" y="1533023"/>
            <a:ext cx="86436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Multiple Regression</a:t>
            </a:r>
          </a:p>
          <a:p>
            <a:endParaRPr lang="ko-KR" altLang="ko-KR" sz="2800" dirty="0" smtClean="0"/>
          </a:p>
          <a:p>
            <a:r>
              <a:rPr lang="ko-KR" altLang="ko-KR" sz="2000" dirty="0" smtClean="0"/>
              <a:t>운동요법 다이어트 제품에 사용하는 비용에 대하여 월평균소득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연령</a:t>
            </a:r>
            <a:r>
              <a:rPr lang="en-US" altLang="ko-KR" sz="2000" dirty="0" smtClean="0"/>
              <a:t>, </a:t>
            </a:r>
            <a:r>
              <a:rPr lang="ko-KR" altLang="ko-KR" sz="2000" dirty="0" smtClean="0"/>
              <a:t>결혼유무가 영향을 줄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/>
          </a:p>
          <a:p>
            <a:endParaRPr lang="ko-KR" altLang="ko-KR" dirty="0" smtClean="0"/>
          </a:p>
          <a:p>
            <a:r>
              <a:rPr lang="ko-KR" altLang="ko-KR" dirty="0"/>
              <a:t>운동요법 다이어트 제품 비용</a:t>
            </a:r>
            <a:r>
              <a:rPr lang="en-US" altLang="ko-KR" dirty="0"/>
              <a:t>: </a:t>
            </a:r>
            <a:r>
              <a:rPr lang="ko-KR" altLang="ko-KR" dirty="0"/>
              <a:t>운동요법 다이어트 제품에 사용하는 비용이 얼마인지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월평균 소득</a:t>
            </a:r>
            <a:r>
              <a:rPr lang="en-US" altLang="ko-KR" dirty="0"/>
              <a:t>: </a:t>
            </a:r>
            <a:r>
              <a:rPr lang="ko-KR" altLang="ko-KR" dirty="0"/>
              <a:t>참여자의 월평균 소득을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연령</a:t>
            </a:r>
            <a:r>
              <a:rPr lang="en-US" altLang="ko-KR" dirty="0"/>
              <a:t>: </a:t>
            </a:r>
            <a:r>
              <a:rPr lang="ko-KR" altLang="ko-KR" dirty="0"/>
              <a:t>참여자의 연령을 조사한다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결혼 여부</a:t>
            </a:r>
            <a:r>
              <a:rPr lang="en-US" altLang="ko-KR" dirty="0"/>
              <a:t>: </a:t>
            </a:r>
            <a:r>
              <a:rPr lang="ko-KR" altLang="ko-KR" dirty="0"/>
              <a:t>기혼인지 미혼인지 확인한다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ko-KR" dirty="0"/>
              <a:t>독립변인</a:t>
            </a:r>
            <a:r>
              <a:rPr lang="en-US" altLang="ko-KR" dirty="0"/>
              <a:t>: </a:t>
            </a:r>
            <a:r>
              <a:rPr lang="ko-KR" altLang="ko-KR" dirty="0"/>
              <a:t>월평균소득</a:t>
            </a:r>
            <a:r>
              <a:rPr lang="en-US" altLang="ko-KR" dirty="0"/>
              <a:t>(Ratio), </a:t>
            </a:r>
            <a:r>
              <a:rPr lang="ko-KR" altLang="ko-KR" dirty="0"/>
              <a:t>연령</a:t>
            </a:r>
            <a:r>
              <a:rPr lang="en-US" altLang="ko-KR" dirty="0"/>
              <a:t>(Ratio), </a:t>
            </a:r>
            <a:r>
              <a:rPr lang="ko-KR" altLang="ko-KR" dirty="0"/>
              <a:t>결혼유무</a:t>
            </a:r>
            <a:r>
              <a:rPr lang="en-US" altLang="ko-KR" dirty="0"/>
              <a:t>(Nominal)</a:t>
            </a:r>
            <a:endParaRPr lang="ko-KR" altLang="ko-KR" dirty="0"/>
          </a:p>
          <a:p>
            <a:r>
              <a:rPr lang="ko-KR" altLang="ko-KR" dirty="0"/>
              <a:t>종속변인</a:t>
            </a:r>
            <a:r>
              <a:rPr lang="en-US" altLang="ko-KR" dirty="0"/>
              <a:t>: </a:t>
            </a:r>
            <a:r>
              <a:rPr lang="ko-KR" altLang="ko-KR" dirty="0"/>
              <a:t>운동요법 다이어트 제품에 쓰는 비용</a:t>
            </a:r>
            <a:r>
              <a:rPr lang="en-US" altLang="ko-KR" dirty="0"/>
              <a:t>(Ratio)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97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데이터 수집 설계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3969" y="3059668"/>
            <a:ext cx="960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표본은 무작위로 선정된 </a:t>
            </a:r>
            <a:r>
              <a:rPr lang="en-US" altLang="ko-KR" dirty="0" smtClean="0"/>
              <a:t>50~60</a:t>
            </a:r>
            <a:r>
              <a:rPr lang="ko-KR" altLang="en-US" dirty="0" smtClean="0"/>
              <a:t>명의 사람에게 설문조사를 통하여 데이터를 모은다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97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관련 변인의 측정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9" y="1535490"/>
            <a:ext cx="8635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가설</a:t>
            </a:r>
            <a:r>
              <a:rPr lang="en-US" altLang="ko-KR" dirty="0" smtClean="0"/>
              <a:t>1 </a:t>
            </a:r>
            <a:r>
              <a:rPr lang="ko-KR" altLang="en-US" dirty="0" smtClean="0"/>
              <a:t>설문조사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Q </a:t>
            </a:r>
            <a:r>
              <a:rPr lang="ko-KR" altLang="ko-KR" dirty="0"/>
              <a:t>당신은 현재 교제하는 이성친구가 있습니까</a:t>
            </a:r>
            <a:r>
              <a:rPr lang="en-US" altLang="ko-KR" dirty="0"/>
              <a:t>?</a:t>
            </a:r>
            <a:endParaRPr lang="ko-KR" altLang="ko-KR" dirty="0"/>
          </a:p>
          <a:p>
            <a:r>
              <a:rPr lang="en-US" altLang="ko-KR" dirty="0"/>
              <a:t>1. </a:t>
            </a:r>
            <a:r>
              <a:rPr lang="ko-KR" altLang="ko-KR" dirty="0"/>
              <a:t>있다</a:t>
            </a:r>
            <a:r>
              <a:rPr lang="en-US" altLang="ko-KR" dirty="0"/>
              <a:t>. </a:t>
            </a:r>
            <a:endParaRPr lang="ko-KR" altLang="ko-KR" dirty="0"/>
          </a:p>
          <a:p>
            <a:r>
              <a:rPr lang="en-US" altLang="ko-KR" dirty="0"/>
              <a:t>2. </a:t>
            </a:r>
            <a:r>
              <a:rPr lang="ko-KR" altLang="ko-KR" dirty="0"/>
              <a:t>없다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당신은 본인의 다이어트 필요성에 대하여 어떻게 생각합니까</a:t>
            </a:r>
            <a:r>
              <a:rPr lang="en-US" altLang="ko-KR" dirty="0"/>
              <a:t>? 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다이어트 </a:t>
            </a:r>
            <a:r>
              <a:rPr lang="ko-KR" altLang="ko-KR" dirty="0"/>
              <a:t>필요성에 대해 매우 많이 생각한다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다이어트 </a:t>
            </a:r>
            <a:r>
              <a:rPr lang="ko-KR" altLang="ko-KR" dirty="0"/>
              <a:t>필요성에 대해 많이 생각한다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3. </a:t>
            </a:r>
            <a:r>
              <a:rPr lang="ko-KR" altLang="ko-KR" dirty="0" smtClean="0"/>
              <a:t>다이어트 </a:t>
            </a:r>
            <a:r>
              <a:rPr lang="ko-KR" altLang="ko-KR" dirty="0"/>
              <a:t>필요성에 대해 보통으로 생각한다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4. </a:t>
            </a:r>
            <a:r>
              <a:rPr lang="ko-KR" altLang="ko-KR" dirty="0" smtClean="0"/>
              <a:t>다이어트 </a:t>
            </a:r>
            <a:r>
              <a:rPr lang="ko-KR" altLang="ko-KR" dirty="0"/>
              <a:t>필요성에 대해 적게 생각한다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5. </a:t>
            </a:r>
            <a:r>
              <a:rPr lang="ko-KR" altLang="ko-KR" dirty="0" smtClean="0"/>
              <a:t>다이어트 </a:t>
            </a:r>
            <a:r>
              <a:rPr lang="ko-KR" altLang="ko-KR" dirty="0"/>
              <a:t>필요성에 대해 매우 적게 생각한다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29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42262" y="1276711"/>
            <a:ext cx="67976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/>
              <a:t>목차</a:t>
            </a:r>
            <a:endParaRPr lang="en-US" altLang="ko-KR" sz="3600" b="1" dirty="0" smtClean="0"/>
          </a:p>
          <a:p>
            <a:endParaRPr lang="en-US" altLang="ko-KR" sz="2800" dirty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관심사에 대한 소개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관심사에 대한 설명과 정리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연구문제와 가설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데이터 수집 설계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관련 변인의 측정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데이터 분석 및 결과</a:t>
            </a:r>
            <a:endParaRPr lang="en-US" altLang="ko-KR" sz="2800" dirty="0" smtClean="0"/>
          </a:p>
          <a:p>
            <a:pPr marL="342900" indent="-342900">
              <a:buAutoNum type="arabicPeriod"/>
            </a:pPr>
            <a:r>
              <a:rPr lang="ko-KR" altLang="en-US" sz="2800" dirty="0" smtClean="0"/>
              <a:t>토론 및 결론</a:t>
            </a: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34953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관련 변인의 측정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9" y="1535495"/>
            <a:ext cx="86350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가설</a:t>
            </a:r>
            <a:r>
              <a:rPr lang="en-US" altLang="ko-KR" dirty="0"/>
              <a:t>2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설문조사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당신은 다이어트를 합니까</a:t>
            </a:r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예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아니오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당신이 다이어트를 한다면 어느 다이어트를 실시합니까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한방 </a:t>
            </a:r>
            <a:r>
              <a:rPr lang="ko-KR" altLang="ko-KR" dirty="0"/>
              <a:t>다이어트</a:t>
            </a:r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양약 </a:t>
            </a:r>
            <a:r>
              <a:rPr lang="ko-KR" altLang="ko-KR" dirty="0"/>
              <a:t>다이어트</a:t>
            </a:r>
          </a:p>
          <a:p>
            <a:pPr lvl="0"/>
            <a:r>
              <a:rPr lang="en-US" altLang="ko-KR" dirty="0" smtClean="0"/>
              <a:t>3. </a:t>
            </a:r>
            <a:r>
              <a:rPr lang="ko-KR" altLang="ko-KR" dirty="0" smtClean="0"/>
              <a:t>건강기능식품 </a:t>
            </a:r>
            <a:r>
              <a:rPr lang="ko-KR" altLang="ko-KR" dirty="0"/>
              <a:t>다이어트</a:t>
            </a:r>
          </a:p>
          <a:p>
            <a:pPr lvl="0"/>
            <a:r>
              <a:rPr lang="en-US" altLang="ko-KR" dirty="0" smtClean="0"/>
              <a:t>4. </a:t>
            </a:r>
            <a:r>
              <a:rPr lang="ko-KR" altLang="ko-KR" dirty="0" smtClean="0"/>
              <a:t>기타</a:t>
            </a:r>
            <a:endParaRPr lang="en-US" altLang="ko-KR" dirty="0" smtClean="0"/>
          </a:p>
          <a:p>
            <a:pPr lvl="0"/>
            <a:endParaRPr lang="en-US" altLang="ko-KR" dirty="0" smtClean="0"/>
          </a:p>
          <a:p>
            <a:r>
              <a:rPr lang="en-US" altLang="ko-KR" dirty="0"/>
              <a:t>Q </a:t>
            </a:r>
            <a:r>
              <a:rPr lang="ko-KR" altLang="ko-KR" dirty="0"/>
              <a:t>위 다이어트 실시 후 수 </a:t>
            </a:r>
            <a:r>
              <a:rPr lang="en-US" altLang="ko-KR" dirty="0"/>
              <a:t>2</a:t>
            </a:r>
            <a:r>
              <a:rPr lang="ko-KR" altLang="ko-KR" dirty="0"/>
              <a:t>개월 내 요요 현상</a:t>
            </a:r>
            <a:r>
              <a:rPr lang="en-US" altLang="ko-KR" dirty="0"/>
              <a:t>(</a:t>
            </a:r>
            <a:r>
              <a:rPr lang="ko-KR" altLang="ko-KR" dirty="0"/>
              <a:t>원래대로 몸무게가 돌아감</a:t>
            </a:r>
            <a:r>
              <a:rPr lang="en-US" altLang="ko-KR" dirty="0"/>
              <a:t>)</a:t>
            </a:r>
            <a:r>
              <a:rPr lang="ko-KR" altLang="ko-KR" dirty="0"/>
              <a:t>이 나타났습니까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예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아니오</a:t>
            </a:r>
            <a:endParaRPr lang="ko-KR" altLang="ko-KR" dirty="0"/>
          </a:p>
          <a:p>
            <a:pPr lvl="0"/>
            <a:endParaRPr lang="ko-KR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11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관련 변인의 측정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4" y="1535489"/>
            <a:ext cx="86436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가설</a:t>
            </a:r>
            <a:r>
              <a:rPr lang="en-US" altLang="ko-KR" dirty="0"/>
              <a:t>3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설문조사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귀하는 하루에 </a:t>
            </a:r>
            <a:r>
              <a:rPr lang="en-US" altLang="ko-KR" dirty="0"/>
              <a:t>SNS</a:t>
            </a:r>
            <a:r>
              <a:rPr lang="ko-KR" altLang="ko-KR" dirty="0"/>
              <a:t>를 하는데 얼마나 시간을 보냅니까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0~1</a:t>
            </a:r>
            <a:r>
              <a:rPr lang="ko-KR" altLang="ko-KR" dirty="0"/>
              <a:t>시간</a:t>
            </a:r>
          </a:p>
          <a:p>
            <a:pPr lvl="0"/>
            <a:r>
              <a:rPr lang="en-US" altLang="ko-KR" dirty="0" smtClean="0"/>
              <a:t>2. 2~3</a:t>
            </a:r>
            <a:r>
              <a:rPr lang="ko-KR" altLang="ko-KR" dirty="0"/>
              <a:t>시간</a:t>
            </a:r>
          </a:p>
          <a:p>
            <a:pPr lvl="0"/>
            <a:r>
              <a:rPr lang="en-US" altLang="ko-KR" dirty="0" smtClean="0"/>
              <a:t>3. 4</a:t>
            </a:r>
            <a:r>
              <a:rPr lang="ko-KR" altLang="ko-KR" dirty="0"/>
              <a:t>시간 </a:t>
            </a:r>
            <a:r>
              <a:rPr lang="ko-KR" altLang="ko-KR" dirty="0" smtClean="0"/>
              <a:t>이상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귀하는 하루에 </a:t>
            </a:r>
            <a:r>
              <a:rPr lang="en-US" altLang="ko-KR" dirty="0"/>
              <a:t>TV </a:t>
            </a:r>
            <a:r>
              <a:rPr lang="ko-KR" altLang="ko-KR" dirty="0"/>
              <a:t>시청하는데 얼마나 시간을 보냅니까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0~1</a:t>
            </a:r>
            <a:r>
              <a:rPr lang="ko-KR" altLang="ko-KR" dirty="0"/>
              <a:t>시간</a:t>
            </a:r>
          </a:p>
          <a:p>
            <a:pPr lvl="0"/>
            <a:r>
              <a:rPr lang="en-US" altLang="ko-KR" dirty="0" smtClean="0"/>
              <a:t>2. 2~3</a:t>
            </a:r>
            <a:r>
              <a:rPr lang="ko-KR" altLang="ko-KR" dirty="0"/>
              <a:t>시간</a:t>
            </a:r>
          </a:p>
          <a:p>
            <a:pPr lvl="0"/>
            <a:r>
              <a:rPr lang="en-US" altLang="ko-KR" dirty="0" smtClean="0"/>
              <a:t>3. 4</a:t>
            </a:r>
            <a:r>
              <a:rPr lang="ko-KR" altLang="ko-KR" dirty="0"/>
              <a:t>시간 </a:t>
            </a:r>
            <a:r>
              <a:rPr lang="ko-KR" altLang="ko-KR" dirty="0" smtClean="0"/>
              <a:t>이상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당신은 본인의 다이어트 필요성에 대하여 어떻게 생각합니까</a:t>
            </a:r>
            <a:r>
              <a:rPr lang="en-US" altLang="ko-KR" dirty="0"/>
              <a:t>? 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다이어트에 </a:t>
            </a:r>
            <a:r>
              <a:rPr lang="ko-KR" altLang="ko-KR" dirty="0"/>
              <a:t>대해 매우 많이 생각한다</a:t>
            </a:r>
            <a:r>
              <a:rPr lang="en-US" altLang="ko-KR" dirty="0"/>
              <a:t>. 	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다이어트에 </a:t>
            </a:r>
            <a:r>
              <a:rPr lang="ko-KR" altLang="ko-KR" dirty="0"/>
              <a:t>대해 많이 생각한다</a:t>
            </a:r>
            <a:r>
              <a:rPr lang="en-US" altLang="ko-KR" dirty="0"/>
              <a:t>. 		</a:t>
            </a:r>
            <a:endParaRPr lang="ko-KR" altLang="ko-KR" dirty="0"/>
          </a:p>
          <a:p>
            <a:pPr lvl="0"/>
            <a:r>
              <a:rPr lang="en-US" altLang="ko-KR" dirty="0" smtClean="0"/>
              <a:t>3. </a:t>
            </a:r>
            <a:r>
              <a:rPr lang="ko-KR" altLang="ko-KR" dirty="0" smtClean="0"/>
              <a:t>다이어트에 </a:t>
            </a:r>
            <a:r>
              <a:rPr lang="ko-KR" altLang="ko-KR" dirty="0"/>
              <a:t>대해 보통으로 생각한다</a:t>
            </a:r>
            <a:r>
              <a:rPr lang="en-US" altLang="ko-KR" dirty="0"/>
              <a:t>.	</a:t>
            </a:r>
            <a:endParaRPr lang="ko-KR" altLang="ko-KR" dirty="0"/>
          </a:p>
          <a:p>
            <a:pPr lvl="0"/>
            <a:r>
              <a:rPr lang="en-US" altLang="ko-KR" dirty="0" smtClean="0"/>
              <a:t>4. </a:t>
            </a:r>
            <a:r>
              <a:rPr lang="ko-KR" altLang="ko-KR" dirty="0" smtClean="0"/>
              <a:t>다이어트에 </a:t>
            </a:r>
            <a:r>
              <a:rPr lang="ko-KR" altLang="ko-KR" dirty="0"/>
              <a:t>대해 적게 생각한다</a:t>
            </a:r>
            <a:r>
              <a:rPr lang="en-US" altLang="ko-KR" dirty="0"/>
              <a:t>.		</a:t>
            </a:r>
            <a:endParaRPr lang="ko-KR" altLang="ko-KR" dirty="0"/>
          </a:p>
          <a:p>
            <a:pPr lvl="0"/>
            <a:r>
              <a:rPr lang="en-US" altLang="ko-KR" dirty="0" smtClean="0"/>
              <a:t>5. </a:t>
            </a:r>
            <a:r>
              <a:rPr lang="ko-KR" altLang="ko-KR" dirty="0" smtClean="0"/>
              <a:t>다이어트에 </a:t>
            </a:r>
            <a:r>
              <a:rPr lang="ko-KR" altLang="ko-KR" dirty="0"/>
              <a:t>대해 매우 적게 생각한다</a:t>
            </a:r>
            <a:r>
              <a:rPr lang="en-US" altLang="ko-KR" dirty="0"/>
              <a:t>.	</a:t>
            </a:r>
            <a:endParaRPr lang="ko-KR" altLang="ko-KR" dirty="0"/>
          </a:p>
          <a:p>
            <a:r>
              <a:rPr lang="en-US" altLang="ko-KR" dirty="0"/>
              <a:t> </a:t>
            </a:r>
            <a:endParaRPr lang="ko-KR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389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관련 변인의 측정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9" y="1544124"/>
            <a:ext cx="863503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가설</a:t>
            </a:r>
            <a:r>
              <a:rPr lang="en-US" altLang="ko-KR" dirty="0"/>
              <a:t>4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설문조사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Q </a:t>
            </a:r>
            <a:r>
              <a:rPr lang="ko-KR" altLang="ko-KR" dirty="0"/>
              <a:t>당신의 성별은 무엇입니까</a:t>
            </a:r>
            <a:r>
              <a:rPr lang="en-US" altLang="ko-KR" dirty="0" smtClean="0"/>
              <a:t>?</a:t>
            </a:r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당신의 신장은 몇</a:t>
            </a:r>
            <a:r>
              <a:rPr lang="en-US" altLang="ko-KR" dirty="0"/>
              <a:t> cm</a:t>
            </a:r>
            <a:r>
              <a:rPr lang="ko-KR" altLang="ko-KR" dirty="0"/>
              <a:t>입니까</a:t>
            </a:r>
            <a:r>
              <a:rPr lang="en-US" altLang="ko-KR" dirty="0" smtClean="0"/>
              <a:t>?</a:t>
            </a:r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당신의 체중은 몇 </a:t>
            </a:r>
            <a:r>
              <a:rPr lang="en-US" altLang="ko-KR" dirty="0"/>
              <a:t>kg</a:t>
            </a:r>
            <a:r>
              <a:rPr lang="ko-KR" altLang="ko-KR" dirty="0"/>
              <a:t>입니까</a:t>
            </a:r>
            <a:r>
              <a:rPr lang="en-US" altLang="ko-KR" dirty="0" smtClean="0"/>
              <a:t>?</a:t>
            </a:r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당신의 나이는 만 몇 세 입니까</a:t>
            </a:r>
            <a:r>
              <a:rPr lang="en-US" altLang="ko-KR" dirty="0"/>
              <a:t>? </a:t>
            </a:r>
            <a:endParaRPr lang="ko-KR" altLang="ko-KR" dirty="0"/>
          </a:p>
          <a:p>
            <a:r>
              <a:rPr lang="en-US" altLang="ko-KR" dirty="0"/>
              <a:t>  </a:t>
            </a:r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당신은 당신의 체형에 대하여 어떻게 생각합니까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매우 </a:t>
            </a:r>
            <a:r>
              <a:rPr lang="ko-KR" altLang="ko-KR" dirty="0"/>
              <a:t>만족한다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조금 </a:t>
            </a:r>
            <a:r>
              <a:rPr lang="ko-KR" altLang="ko-KR" dirty="0"/>
              <a:t>만족한다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3. </a:t>
            </a:r>
            <a:r>
              <a:rPr lang="ko-KR" altLang="ko-KR" dirty="0" smtClean="0"/>
              <a:t>보통이다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4. </a:t>
            </a:r>
            <a:r>
              <a:rPr lang="ko-KR" altLang="ko-KR" dirty="0" smtClean="0"/>
              <a:t>조금 </a:t>
            </a:r>
            <a:r>
              <a:rPr lang="ko-KR" altLang="ko-KR" dirty="0" err="1"/>
              <a:t>불만족한다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0"/>
            <a:r>
              <a:rPr lang="en-US" altLang="ko-KR" dirty="0" smtClean="0"/>
              <a:t>5. </a:t>
            </a:r>
            <a:r>
              <a:rPr lang="ko-KR" altLang="ko-KR" dirty="0" smtClean="0"/>
              <a:t>매우 </a:t>
            </a:r>
            <a:r>
              <a:rPr lang="ko-KR" altLang="ko-KR" dirty="0" err="1"/>
              <a:t>불만족한다</a:t>
            </a:r>
            <a:r>
              <a:rPr lang="en-US" altLang="ko-KR" dirty="0"/>
              <a:t>. </a:t>
            </a:r>
            <a:endParaRPr lang="ko-KR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98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관련 변인의 측정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7" y="1535497"/>
            <a:ext cx="8626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가설</a:t>
            </a:r>
            <a:r>
              <a:rPr lang="en-US" altLang="ko-KR" dirty="0"/>
              <a:t>5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설문조사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당신의 나이는 몇 세 입니까</a:t>
            </a:r>
            <a:r>
              <a:rPr lang="en-US" altLang="ko-KR" dirty="0"/>
              <a:t>? </a:t>
            </a:r>
            <a:endParaRPr lang="en-US" altLang="ko-KR" dirty="0" smtClean="0"/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당신의 월 평균 소득은 어떻게 됩니까</a:t>
            </a:r>
            <a:r>
              <a:rPr lang="en-US" altLang="ko-KR" dirty="0" smtClean="0"/>
              <a:t>?</a:t>
            </a:r>
          </a:p>
          <a:p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귀하는 기혼입니까</a:t>
            </a:r>
            <a:r>
              <a:rPr lang="en-US" altLang="ko-KR" dirty="0"/>
              <a:t>? </a:t>
            </a:r>
            <a:r>
              <a:rPr lang="ko-KR" altLang="ko-KR" dirty="0"/>
              <a:t>미혼입니까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0"/>
            <a:r>
              <a:rPr lang="en-US" altLang="ko-KR" dirty="0" smtClean="0"/>
              <a:t>1. </a:t>
            </a:r>
            <a:r>
              <a:rPr lang="ko-KR" altLang="ko-KR" dirty="0" smtClean="0"/>
              <a:t>기혼</a:t>
            </a:r>
            <a:endParaRPr lang="ko-KR" altLang="ko-KR" dirty="0"/>
          </a:p>
          <a:p>
            <a:pPr lvl="0"/>
            <a:r>
              <a:rPr lang="en-US" altLang="ko-KR" dirty="0" smtClean="0"/>
              <a:t>2. </a:t>
            </a:r>
            <a:r>
              <a:rPr lang="ko-KR" altLang="ko-KR" dirty="0" smtClean="0"/>
              <a:t>미혼</a:t>
            </a:r>
            <a:endParaRPr lang="en-US" altLang="ko-KR" dirty="0" smtClean="0"/>
          </a:p>
          <a:p>
            <a:pPr lvl="0"/>
            <a:endParaRPr lang="ko-KR" altLang="ko-KR" dirty="0"/>
          </a:p>
          <a:p>
            <a:r>
              <a:rPr lang="en-US" altLang="ko-KR" dirty="0"/>
              <a:t>Q </a:t>
            </a:r>
            <a:r>
              <a:rPr lang="ko-KR" altLang="ko-KR" dirty="0"/>
              <a:t>당신이 운동요법 다이어트에 사용하는 비용은 얼마입니까</a:t>
            </a:r>
            <a:r>
              <a:rPr lang="en-US" altLang="ko-KR" dirty="0"/>
              <a:t>?</a:t>
            </a:r>
            <a:endParaRPr lang="ko-KR" altLang="ko-KR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13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54679" y="2449902"/>
            <a:ext cx="73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데이터 수집 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통계적 분석을 한 후 </a:t>
            </a:r>
          </a:p>
          <a:p>
            <a:pPr lvl="1"/>
            <a:r>
              <a:rPr lang="ko-KR" altLang="en-US" dirty="0" smtClean="0"/>
              <a:t>그 결과를 기록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설명하고 </a:t>
            </a:r>
          </a:p>
          <a:p>
            <a:pPr lvl="1"/>
            <a:r>
              <a:rPr lang="ko-KR" altLang="en-US" dirty="0" smtClean="0"/>
              <a:t>그것이 의미하는 것에 대해서 논함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99392"/>
            <a:ext cx="12211913" cy="496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8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5670" y="2001319"/>
            <a:ext cx="86350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가설</a:t>
            </a:r>
            <a:r>
              <a:rPr lang="en-US" altLang="ko-KR" dirty="0" smtClean="0"/>
              <a:t>1</a:t>
            </a:r>
          </a:p>
          <a:p>
            <a:r>
              <a:rPr lang="ko-KR" altLang="en-US" dirty="0" smtClean="0"/>
              <a:t>교제하는 이성친구가 있는 사람과 그렇지 않은 사람은 다이어트</a:t>
            </a:r>
            <a:r>
              <a:rPr lang="en-US" altLang="ko-KR" dirty="0" smtClean="0"/>
              <a:t>(</a:t>
            </a:r>
            <a:r>
              <a:rPr lang="ko-KR" altLang="en-US" dirty="0" smtClean="0"/>
              <a:t>본인의 다이어트 필요성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생각의 차이가 있을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영가설</a:t>
            </a:r>
            <a:r>
              <a:rPr lang="ko-KR" altLang="en-US" dirty="0" smtClean="0"/>
              <a:t> </a:t>
            </a:r>
          </a:p>
          <a:p>
            <a:r>
              <a:rPr lang="ko-KR" altLang="en-US" dirty="0" smtClean="0"/>
              <a:t>생각의 차이가 없을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나온 </a:t>
            </a:r>
            <a:r>
              <a:rPr lang="en-US" altLang="ko-KR" dirty="0" smtClean="0"/>
              <a:t>t</a:t>
            </a:r>
            <a:r>
              <a:rPr lang="ko-KR" altLang="en-US" dirty="0" smtClean="0"/>
              <a:t>값 </a:t>
            </a:r>
            <a:r>
              <a:rPr lang="en-US" altLang="ko-KR" dirty="0" smtClean="0"/>
              <a:t>-2.078 </a:t>
            </a:r>
            <a:r>
              <a:rPr lang="ko-KR" altLang="en-US" dirty="0" smtClean="0"/>
              <a:t>이 표준오차 범위 </a:t>
            </a:r>
            <a:r>
              <a:rPr lang="en-US" altLang="ko-KR" dirty="0" smtClean="0"/>
              <a:t>+-(2*se) = +-(2*0.346) </a:t>
            </a:r>
            <a:r>
              <a:rPr lang="ko-KR" altLang="en-US" dirty="0" smtClean="0"/>
              <a:t>범위 밖에 존재하므로 </a:t>
            </a:r>
            <a:r>
              <a:rPr lang="ko-KR" altLang="en-US" dirty="0" err="1" smtClean="0"/>
              <a:t>영가설을</a:t>
            </a:r>
            <a:r>
              <a:rPr lang="ko-KR" altLang="en-US" dirty="0" smtClean="0"/>
              <a:t> 부정 </a:t>
            </a:r>
            <a:r>
              <a:rPr lang="ko-KR" altLang="en-US" dirty="0" err="1" smtClean="0"/>
              <a:t>원가설을</a:t>
            </a:r>
            <a:r>
              <a:rPr lang="ko-KR" altLang="en-US" dirty="0" smtClean="0"/>
              <a:t> 지지하게 됨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77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54679" y="2449902"/>
            <a:ext cx="73410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데이터 수집 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통계적 분석을 한 후 </a:t>
            </a:r>
          </a:p>
          <a:p>
            <a:pPr lvl="1"/>
            <a:r>
              <a:rPr lang="ko-KR" altLang="en-US" dirty="0" smtClean="0"/>
              <a:t>그 결과를 기록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설명하고 </a:t>
            </a:r>
          </a:p>
          <a:p>
            <a:pPr lvl="1"/>
            <a:r>
              <a:rPr lang="ko-KR" altLang="en-US" dirty="0" smtClean="0"/>
              <a:t>그것이 의미하는 것에 대해서 논함</a:t>
            </a:r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272" y="1601221"/>
            <a:ext cx="10515600" cy="516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1356" y="2001330"/>
            <a:ext cx="863072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가설</a:t>
            </a:r>
            <a:r>
              <a:rPr lang="en-US" altLang="ko-KR" dirty="0" smtClean="0"/>
              <a:t>2 </a:t>
            </a:r>
          </a:p>
          <a:p>
            <a:r>
              <a:rPr lang="ko-KR" altLang="en-US" dirty="0" smtClean="0"/>
              <a:t>한방 다이어트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양약 다이어트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건강기능식품 다이어트 사이에는 요요 현상에 차이가 있을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영가설</a:t>
            </a:r>
            <a:endParaRPr lang="ko-KR" altLang="en-US" dirty="0" smtClean="0"/>
          </a:p>
          <a:p>
            <a:r>
              <a:rPr lang="ko-KR" altLang="en-US" dirty="0" smtClean="0"/>
              <a:t>현상의 차이가 없을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F_critical</a:t>
            </a:r>
            <a:r>
              <a:rPr lang="en-US" altLang="ko-KR" dirty="0" smtClean="0"/>
              <a:t> value (2,76(</a:t>
            </a:r>
            <a:r>
              <a:rPr lang="ko-KR" altLang="en-US" dirty="0" smtClean="0"/>
              <a:t>대략</a:t>
            </a:r>
            <a:r>
              <a:rPr lang="en-US" altLang="ko-KR" dirty="0" smtClean="0"/>
              <a:t>60), p &lt; 0.05) = 3.15 </a:t>
            </a:r>
          </a:p>
          <a:p>
            <a:r>
              <a:rPr lang="en-US" altLang="ko-KR" dirty="0" err="1" smtClean="0"/>
              <a:t>F_critical</a:t>
            </a:r>
            <a:r>
              <a:rPr lang="en-US" altLang="ko-KR" dirty="0" smtClean="0"/>
              <a:t> value (3.15) &gt; </a:t>
            </a:r>
            <a:r>
              <a:rPr lang="en-US" altLang="ko-KR" dirty="0" err="1" smtClean="0"/>
              <a:t>F_calculated</a:t>
            </a:r>
            <a:r>
              <a:rPr lang="en-US" altLang="ko-KR" dirty="0" smtClean="0"/>
              <a:t> value (2.991) </a:t>
            </a:r>
            <a:r>
              <a:rPr lang="ko-KR" altLang="en-US" dirty="0" smtClean="0"/>
              <a:t>이므로 </a:t>
            </a:r>
            <a:r>
              <a:rPr lang="ko-KR" altLang="en-US" dirty="0" err="1" smtClean="0"/>
              <a:t>영가설을</a:t>
            </a:r>
            <a:r>
              <a:rPr lang="ko-KR" altLang="en-US" dirty="0" smtClean="0"/>
              <a:t> 부정 못하고 세 그룹 간에 차이가 존재하지 않는다는 결정을 내린다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78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09" y="669112"/>
            <a:ext cx="6231866" cy="618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grpSp>
        <p:nvGrpSpPr>
          <p:cNvPr id="5" name="그룹 4"/>
          <p:cNvGrpSpPr/>
          <p:nvPr/>
        </p:nvGrpSpPr>
        <p:grpSpPr>
          <a:xfrm>
            <a:off x="1789980" y="2001333"/>
            <a:ext cx="8630729" cy="3693319"/>
            <a:chOff x="1789980" y="2001333"/>
            <a:chExt cx="8630729" cy="3693319"/>
          </a:xfrm>
        </p:grpSpPr>
        <p:sp>
          <p:nvSpPr>
            <p:cNvPr id="6" name="TextBox 5"/>
            <p:cNvSpPr txBox="1"/>
            <p:nvPr/>
          </p:nvSpPr>
          <p:spPr>
            <a:xfrm>
              <a:off x="1789980" y="2001333"/>
              <a:ext cx="8630729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 smtClean="0"/>
                <a:t>가설</a:t>
              </a:r>
              <a:r>
                <a:rPr lang="en-US" altLang="ko-KR" dirty="0" smtClean="0"/>
                <a:t>3 </a:t>
              </a:r>
            </a:p>
            <a:p>
              <a:r>
                <a:rPr lang="en-US" altLang="ko-KR" dirty="0" smtClean="0"/>
                <a:t>SNS</a:t>
              </a:r>
              <a:r>
                <a:rPr lang="ko-KR" altLang="en-US" dirty="0" smtClean="0"/>
                <a:t>를 많이 접할수록</a:t>
              </a:r>
              <a:r>
                <a:rPr lang="en-US" altLang="ko-KR" dirty="0" smtClean="0"/>
                <a:t>, TV </a:t>
              </a:r>
              <a:r>
                <a:rPr lang="ko-KR" altLang="en-US" dirty="0" smtClean="0"/>
                <a:t>시청 시간이 많을수록 다이어트</a:t>
              </a:r>
              <a:r>
                <a:rPr lang="en-US" altLang="ko-KR" dirty="0" smtClean="0"/>
                <a:t>(</a:t>
              </a:r>
              <a:r>
                <a:rPr lang="ko-KR" altLang="en-US" dirty="0" smtClean="0"/>
                <a:t>본인의 다이어트 필요성</a:t>
              </a:r>
              <a:r>
                <a:rPr lang="en-US" altLang="ko-KR" dirty="0" smtClean="0"/>
                <a:t>)</a:t>
              </a:r>
              <a:r>
                <a:rPr lang="ko-KR" altLang="en-US" dirty="0" smtClean="0"/>
                <a:t>에 대한 생각을 더 많이 가질 것이다</a:t>
              </a:r>
            </a:p>
            <a:p>
              <a:endParaRPr lang="ko-KR" altLang="en-US" dirty="0" smtClean="0"/>
            </a:p>
            <a:p>
              <a:r>
                <a:rPr lang="en-US" altLang="ko-KR" dirty="0" err="1" smtClean="0"/>
                <a:t>f_calculate</a:t>
              </a:r>
              <a:r>
                <a:rPr lang="en-US" altLang="ko-KR" dirty="0" smtClean="0"/>
                <a:t> value</a:t>
              </a:r>
            </a:p>
            <a:p>
              <a:r>
                <a:rPr lang="en-US" altLang="ko-KR" dirty="0" err="1" smtClean="0"/>
                <a:t>f_a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sns</a:t>
              </a:r>
              <a:r>
                <a:rPr lang="en-US" altLang="ko-KR" dirty="0" smtClean="0"/>
                <a:t>)=2.985</a:t>
              </a:r>
            </a:p>
            <a:p>
              <a:r>
                <a:rPr lang="en-US" altLang="ko-KR" dirty="0" err="1" smtClean="0"/>
                <a:t>f_b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tv</a:t>
              </a:r>
              <a:r>
                <a:rPr lang="en-US" altLang="ko-KR" dirty="0" smtClean="0"/>
                <a:t>)=1.006</a:t>
              </a:r>
            </a:p>
            <a:p>
              <a:r>
                <a:rPr lang="en-US" altLang="ko-KR" dirty="0" err="1" smtClean="0"/>
                <a:t>f_ab</a:t>
              </a:r>
              <a:r>
                <a:rPr lang="en-US" altLang="ko-KR" dirty="0" smtClean="0"/>
                <a:t>(</a:t>
              </a:r>
              <a:r>
                <a:rPr lang="en-US" altLang="ko-KR" dirty="0" err="1" smtClean="0"/>
                <a:t>sns,tv</a:t>
              </a:r>
              <a:r>
                <a:rPr lang="en-US" altLang="ko-KR" dirty="0" smtClean="0"/>
                <a:t>)=3.100</a:t>
              </a:r>
            </a:p>
            <a:p>
              <a:endParaRPr lang="en-US" altLang="ko-KR" dirty="0" smtClean="0"/>
            </a:p>
            <a:p>
              <a:r>
                <a:rPr lang="ko-KR" altLang="en-US" dirty="0" smtClean="0"/>
                <a:t>각각의 계산 값과 </a:t>
              </a:r>
              <a:r>
                <a:rPr lang="ko-KR" altLang="en-US" dirty="0" err="1" smtClean="0"/>
                <a:t>크리티컬</a:t>
              </a:r>
              <a:r>
                <a:rPr lang="ko-KR" altLang="en-US" dirty="0" smtClean="0"/>
                <a:t> 값을 비교하였을 때 계산된 값이 작은 걸로 보아 </a:t>
              </a:r>
              <a:r>
                <a:rPr lang="en-US" altLang="ko-KR" dirty="0" err="1" smtClean="0"/>
                <a:t>sns</a:t>
              </a:r>
              <a:r>
                <a:rPr lang="ko-KR" altLang="en-US" dirty="0" smtClean="0"/>
                <a:t>이나 </a:t>
              </a:r>
              <a:r>
                <a:rPr lang="en-US" altLang="ko-KR" dirty="0" err="1" smtClean="0"/>
                <a:t>tv</a:t>
              </a:r>
              <a:r>
                <a:rPr lang="ko-KR" altLang="en-US" dirty="0" smtClean="0"/>
                <a:t>시청은 다이어트 필요성에 대한 생각에 영향을 미치지 않는 것으로 확인된다</a:t>
              </a:r>
              <a:r>
                <a:rPr lang="en-US" altLang="ko-KR" dirty="0" smtClean="0"/>
                <a:t>. </a:t>
              </a:r>
              <a:r>
                <a:rPr lang="ko-KR" altLang="en-US" dirty="0" smtClean="0"/>
                <a:t>다만 두 요소인 </a:t>
              </a:r>
              <a:r>
                <a:rPr lang="en-US" altLang="ko-KR" dirty="0" err="1" smtClean="0"/>
                <a:t>sns</a:t>
              </a:r>
              <a:r>
                <a:rPr lang="ko-KR" altLang="en-US" dirty="0" smtClean="0"/>
                <a:t>와 </a:t>
              </a:r>
              <a:r>
                <a:rPr lang="en-US" altLang="ko-KR" dirty="0" err="1" smtClean="0"/>
                <a:t>tv</a:t>
              </a:r>
              <a:r>
                <a:rPr lang="ko-KR" altLang="en-US" dirty="0" smtClean="0"/>
                <a:t>시청이 상호작용으로 일어날 때는 다이어트 필요성에 대한 생각에 영향을 미치는 것으로 결론 지을 수 있다</a:t>
              </a:r>
              <a:r>
                <a:rPr lang="en-US" altLang="ko-KR" dirty="0" smtClean="0"/>
                <a:t>.</a:t>
              </a:r>
              <a:endParaRPr lang="ko-KR" alt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664297" y="3092569"/>
              <a:ext cx="278891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f_critical</a:t>
              </a:r>
              <a:r>
                <a:rPr lang="en-US" altLang="ko-KR" dirty="0" smtClean="0"/>
                <a:t> value</a:t>
              </a:r>
            </a:p>
            <a:p>
              <a:r>
                <a:rPr lang="en-US" altLang="ko-KR" dirty="0" err="1" smtClean="0"/>
                <a:t>f_a</a:t>
              </a:r>
              <a:r>
                <a:rPr lang="en-US" altLang="ko-KR" dirty="0" smtClean="0"/>
                <a:t>(3,24)=3.01</a:t>
              </a:r>
            </a:p>
            <a:p>
              <a:r>
                <a:rPr lang="en-US" altLang="ko-KR" dirty="0" err="1" smtClean="0"/>
                <a:t>f_b</a:t>
              </a:r>
              <a:r>
                <a:rPr lang="en-US" altLang="ko-KR" dirty="0" smtClean="0"/>
                <a:t>(3,24)=3.01</a:t>
              </a:r>
            </a:p>
            <a:p>
              <a:r>
                <a:rPr lang="en-US" altLang="ko-KR" dirty="0" err="1" smtClean="0"/>
                <a:t>f_ab</a:t>
              </a:r>
              <a:r>
                <a:rPr lang="en-US" altLang="ko-KR" dirty="0" smtClean="0"/>
                <a:t>(7,24)=2.42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50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관심사에 대한 소개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5669" y="1915072"/>
            <a:ext cx="86350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4000" b="1" dirty="0"/>
              <a:t>다이어트</a:t>
            </a:r>
            <a:r>
              <a:rPr lang="ko-KR" altLang="ko-KR" dirty="0"/>
              <a:t>는 건강뿐 아니라 미적으로도 좋은 영향을 주기 때문에 다이어트는 남녀노소 불문하고 관심을 가지는 분야 중 하나이다</a:t>
            </a:r>
            <a:r>
              <a:rPr lang="en-US" altLang="ko-KR" dirty="0"/>
              <a:t>. </a:t>
            </a:r>
            <a:r>
              <a:rPr lang="ko-KR" altLang="ko-KR" dirty="0"/>
              <a:t>최근 기사에 따르면 한국의 </a:t>
            </a:r>
            <a:r>
              <a:rPr lang="en-US" altLang="ko-KR" sz="2000" b="1" u="sng" dirty="0"/>
              <a:t>20~40</a:t>
            </a:r>
            <a:r>
              <a:rPr lang="ko-KR" altLang="ko-KR" sz="2000" b="1" u="sng" dirty="0"/>
              <a:t>대 여성 대부분이 다이어트의 압박을 </a:t>
            </a:r>
            <a:r>
              <a:rPr lang="ko-KR" altLang="ko-KR" dirty="0"/>
              <a:t>느끼고 있다는 것으로 나타나 그 중요성이 과거나 현재나 높다는 것을 알 수 있다</a:t>
            </a:r>
            <a:r>
              <a:rPr lang="en-US" altLang="ko-KR" dirty="0"/>
              <a:t>. </a:t>
            </a:r>
            <a:r>
              <a:rPr lang="ko-KR" altLang="ko-KR" dirty="0"/>
              <a:t>그래서 이번 그룹과제에서는 다이어트라는 주제에 관련하여 가설을 세우려 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ko-KR" dirty="0"/>
          </a:p>
          <a:p>
            <a:r>
              <a:rPr lang="en-US" altLang="ko-KR" dirty="0" smtClean="0"/>
              <a:t>[</a:t>
            </a:r>
            <a:r>
              <a:rPr lang="en-US" altLang="ko-KR" dirty="0"/>
              <a:t>http://news.heraldcorp.com/view.php?ud=20160513000175&amp;md=20160515003446_BL]</a:t>
            </a:r>
            <a:endParaRPr lang="ko-KR" altLang="ko-KR" dirty="0"/>
          </a:p>
          <a:p>
            <a:r>
              <a:rPr lang="en-US" altLang="ko-KR" dirty="0"/>
              <a:t> 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232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2172" y="195917"/>
            <a:ext cx="6024113" cy="666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5669" y="1997839"/>
            <a:ext cx="86350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가설</a:t>
            </a:r>
            <a:r>
              <a:rPr lang="en-US" altLang="ko-KR" dirty="0" smtClean="0"/>
              <a:t>4</a:t>
            </a:r>
          </a:p>
          <a:p>
            <a:r>
              <a:rPr lang="en-US" altLang="ko-KR" dirty="0" smtClean="0"/>
              <a:t>BMI </a:t>
            </a:r>
            <a:r>
              <a:rPr lang="ko-KR" altLang="en-US" dirty="0" smtClean="0"/>
              <a:t>지수가 주관적 체형을 만족하는데 영향을 줄 것이다</a:t>
            </a:r>
            <a:r>
              <a:rPr lang="en-US" altLang="ko-KR" dirty="0" smtClean="0"/>
              <a:t>(</a:t>
            </a:r>
            <a:r>
              <a:rPr lang="ko-KR" altLang="en-US" dirty="0" smtClean="0"/>
              <a:t>가설 수정</a:t>
            </a:r>
            <a:r>
              <a:rPr lang="en-US" altLang="ko-KR" dirty="0" smtClean="0"/>
              <a:t>).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y=8.428-0.255x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주관적 체형 만족에 대한 변량 중 </a:t>
            </a:r>
            <a:r>
              <a:rPr lang="en-US" altLang="ko-KR" dirty="0" err="1" smtClean="0"/>
              <a:t>bmi</a:t>
            </a:r>
            <a:r>
              <a:rPr lang="ko-KR" altLang="en-US" dirty="0" smtClean="0"/>
              <a:t>지수를 이용하여 설명할 수 있는 부분이 약 </a:t>
            </a:r>
            <a:r>
              <a:rPr lang="en-US" altLang="ko-KR" dirty="0" smtClean="0"/>
              <a:t>43%</a:t>
            </a:r>
            <a:r>
              <a:rPr lang="ko-KR" altLang="en-US" dirty="0" smtClean="0"/>
              <a:t>라는 것을 의미한다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4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944" y="345059"/>
            <a:ext cx="5434642" cy="651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데이터 분석 및 결과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85670" y="2001332"/>
            <a:ext cx="86350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가설</a:t>
            </a:r>
            <a:r>
              <a:rPr lang="en-US" altLang="ko-KR" dirty="0" smtClean="0"/>
              <a:t>5 </a:t>
            </a:r>
          </a:p>
          <a:p>
            <a:r>
              <a:rPr lang="ko-KR" altLang="en-US" dirty="0" smtClean="0"/>
              <a:t>운동요법 다이어트 제품에 사용하는 비용에 대하여 월평균 소득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결혼 유무가 영향을 줄 것이다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y=-52.572+0.087x1+0.292x2-0.928x3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다이어트 제품에 사용하는 비용에 대한 나이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결혼여부가 설명할 수 있는 부분은 </a:t>
            </a:r>
            <a:r>
              <a:rPr lang="en-US" altLang="ko-KR" dirty="0" smtClean="0"/>
              <a:t>76%</a:t>
            </a:r>
            <a:r>
              <a:rPr lang="ko-KR" altLang="en-US" dirty="0" smtClean="0"/>
              <a:t>정도 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3825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토론 및 결론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54459" y="2293868"/>
            <a:ext cx="103156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ko-KR" altLang="en-US" dirty="0" smtClean="0"/>
              <a:t>관심사를 토대로 가설을 설정하고 데이터를 수집 후 원하는 결과값을 얻은 가설도 존재하지만 그렇지 않은 가설도 존재 했다</a:t>
            </a:r>
            <a:r>
              <a:rPr lang="en-US" altLang="ko-KR" dirty="0" smtClean="0"/>
              <a:t>. 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 smtClean="0"/>
              <a:t>관심사에 대한 연구는 해당 분야의 적극적인 참여를 통해 그 분야의 발전을 이룩할 수 있는 좋은 원동력이 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r>
              <a:rPr lang="ko-KR" altLang="en-US" dirty="0" smtClean="0"/>
              <a:t>가설 설정 단계에서 참신한 가설을 만들지 못한 것과 통계학적 지식이 부족하여 원활한 과제 수행을 이루지 못한 점이 아쉬움을 남겼다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pPr lvl="1"/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9298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관심사에 대한 설명과 정리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8" y="1915068"/>
            <a:ext cx="86264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4000" b="1" dirty="0"/>
              <a:t>다이어트</a:t>
            </a:r>
            <a:r>
              <a:rPr lang="ko-KR" altLang="ko-KR" dirty="0"/>
              <a:t>는</a:t>
            </a:r>
            <a:r>
              <a:rPr lang="en-US" altLang="ko-KR" dirty="0"/>
              <a:t> </a:t>
            </a:r>
            <a:r>
              <a:rPr lang="en-US" altLang="ko-KR" dirty="0" err="1"/>
              <a:t>diaita</a:t>
            </a:r>
            <a:r>
              <a:rPr lang="ko-KR" altLang="ko-KR" dirty="0"/>
              <a:t>라는 그리스 어원에서 유래되었으며</a:t>
            </a:r>
            <a:r>
              <a:rPr lang="en-US" altLang="ko-KR" dirty="0"/>
              <a:t>, </a:t>
            </a:r>
            <a:r>
              <a:rPr lang="ko-KR" altLang="ko-KR" dirty="0"/>
              <a:t>삶의 규제로서 명시된 규율에 따라 개인적인 육체를 관리하고 유지하는 것이다</a:t>
            </a:r>
            <a:r>
              <a:rPr lang="en-US" altLang="ko-KR" dirty="0"/>
              <a:t>(</a:t>
            </a:r>
            <a:r>
              <a:rPr lang="ko-KR" altLang="ko-KR" dirty="0"/>
              <a:t>차윤진 역</a:t>
            </a:r>
            <a:r>
              <a:rPr lang="en-US" altLang="ko-KR" dirty="0"/>
              <a:t>, 2013). </a:t>
            </a:r>
            <a:r>
              <a:rPr lang="ko-KR" altLang="ko-KR" dirty="0"/>
              <a:t>최근에는 이에 확장하여 체중감소를 위한 식사</a:t>
            </a:r>
            <a:r>
              <a:rPr lang="en-US" altLang="ko-KR" dirty="0"/>
              <a:t>, </a:t>
            </a:r>
            <a:r>
              <a:rPr lang="ko-KR" altLang="ko-KR" dirty="0"/>
              <a:t>행동뿐 아니라 운동행위까지로 보며</a:t>
            </a:r>
            <a:r>
              <a:rPr lang="en-US" altLang="ko-KR" dirty="0"/>
              <a:t>, </a:t>
            </a:r>
            <a:r>
              <a:rPr lang="ko-KR" altLang="ko-KR" dirty="0"/>
              <a:t>일부는 다이어트를 실제행동이 아닌 체중감소를 원하는 염원으로 본다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00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관심사에 대한 설명과 정리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2" y="1915071"/>
            <a:ext cx="863504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sz="4000" b="1" dirty="0" smtClean="0"/>
              <a:t>다이어트의 종류</a:t>
            </a:r>
            <a:r>
              <a:rPr lang="ko-KR" altLang="ko-KR" dirty="0" smtClean="0"/>
              <a:t>에는 한의학적인 방법으로 사상의학에 입각하여 체질별로 한방을 이용하여 기의 흐름을 정상화시켜 몸에 쌓인 지방과 수분을 배설시키는 것을 도와주는 </a:t>
            </a:r>
            <a:r>
              <a:rPr lang="ko-KR" altLang="ko-KR" sz="2000" b="1" u="sng" dirty="0" smtClean="0"/>
              <a:t>한방 다이어트</a:t>
            </a:r>
            <a:r>
              <a:rPr lang="en-US" altLang="ko-KR" dirty="0" smtClean="0"/>
              <a:t>(</a:t>
            </a:r>
            <a:r>
              <a:rPr lang="ko-KR" altLang="ko-KR" dirty="0" smtClean="0"/>
              <a:t>김상우</a:t>
            </a:r>
            <a:r>
              <a:rPr lang="en-US" altLang="ko-KR" dirty="0" smtClean="0"/>
              <a:t>, 1999), </a:t>
            </a:r>
          </a:p>
          <a:p>
            <a:endParaRPr lang="en-US" altLang="ko-KR" dirty="0" smtClean="0"/>
          </a:p>
          <a:p>
            <a:r>
              <a:rPr lang="ko-KR" altLang="ko-KR" dirty="0" smtClean="0"/>
              <a:t>의사의 전문적인 진단과 지시 감독 아래 사용해야 하는 의약품을 이용한 </a:t>
            </a:r>
            <a:r>
              <a:rPr lang="ko-KR" altLang="ko-KR" sz="2000" b="1" u="sng" dirty="0" smtClean="0"/>
              <a:t>양약 다이어트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ko-KR" dirty="0" smtClean="0"/>
              <a:t>몸에 있는 </a:t>
            </a:r>
            <a:r>
              <a:rPr lang="ko-KR" altLang="ko-KR" dirty="0" err="1" smtClean="0"/>
              <a:t>셀룰라이트를</a:t>
            </a:r>
            <a:r>
              <a:rPr lang="ko-KR" altLang="ko-KR" dirty="0" smtClean="0"/>
              <a:t> 분해하고 예방해서 피부 표면에 있는 울퉁불퉁한 지방층을 없애주는 </a:t>
            </a:r>
            <a:r>
              <a:rPr lang="ko-KR" altLang="ko-KR" sz="2000" b="1" u="sng" dirty="0" err="1" smtClean="0"/>
              <a:t>슬리밍제품</a:t>
            </a:r>
            <a:r>
              <a:rPr lang="ko-KR" altLang="ko-KR" sz="2000" b="1" u="sng" dirty="0" smtClean="0"/>
              <a:t> 다이어트</a:t>
            </a:r>
            <a:r>
              <a:rPr lang="en-US" altLang="ko-KR" dirty="0" smtClean="0"/>
              <a:t>, </a:t>
            </a:r>
          </a:p>
          <a:p>
            <a:endParaRPr lang="en-US" altLang="ko-KR" dirty="0" smtClean="0"/>
          </a:p>
          <a:p>
            <a:r>
              <a:rPr lang="ko-KR" altLang="ko-KR" dirty="0" smtClean="0"/>
              <a:t>의약품과 달리 질병상태의 치료가 목적이 아니라 생체기능의 활성화를 통해 질병 발생 위험을 감소시키거나 건강유지 증진을 목적으로 하는 건강기능식품 다이어트</a:t>
            </a:r>
            <a:r>
              <a:rPr lang="en-US" altLang="ko-KR" dirty="0" smtClean="0"/>
              <a:t>, </a:t>
            </a:r>
            <a:r>
              <a:rPr lang="ko-KR" altLang="ko-KR" dirty="0" smtClean="0"/>
              <a:t>운동을 통해 중성지방을 분해시키는 </a:t>
            </a:r>
            <a:r>
              <a:rPr lang="ko-KR" altLang="ko-KR" sz="2000" b="1" u="sng" dirty="0" smtClean="0"/>
              <a:t>운동요법 다이어트</a:t>
            </a:r>
            <a:r>
              <a:rPr lang="ko-KR" altLang="ko-KR" dirty="0" smtClean="0"/>
              <a:t> 등이 있다</a:t>
            </a:r>
            <a:r>
              <a:rPr lang="en-US" altLang="ko-KR" dirty="0" smtClean="0"/>
              <a:t>.</a:t>
            </a:r>
            <a:endParaRPr lang="ko-KR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09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관심사에 대한 설명과 정리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51" y="1915074"/>
            <a:ext cx="863505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2007</a:t>
            </a:r>
            <a:r>
              <a:rPr lang="ko-KR" altLang="ko-KR" dirty="0" smtClean="0"/>
              <a:t>년 기준 전 세계적으로 과 체중 인구의 수는 </a:t>
            </a:r>
            <a:r>
              <a:rPr lang="en-US" altLang="ko-KR" dirty="0" smtClean="0"/>
              <a:t>16</a:t>
            </a:r>
            <a:r>
              <a:rPr lang="ko-KR" altLang="ko-KR" dirty="0" err="1" smtClean="0"/>
              <a:t>억명</a:t>
            </a:r>
            <a:r>
              <a:rPr lang="ko-KR" altLang="ko-KR" dirty="0" smtClean="0"/>
              <a:t> 이상이며 그 중 </a:t>
            </a:r>
            <a:r>
              <a:rPr lang="ko-KR" altLang="ko-KR" sz="2800" b="1" u="sng" dirty="0" smtClean="0"/>
              <a:t>비만</a:t>
            </a:r>
            <a:r>
              <a:rPr lang="ko-KR" altLang="ko-KR" dirty="0" smtClean="0"/>
              <a:t>으로 간주되는 인구의 수는 </a:t>
            </a:r>
            <a:r>
              <a:rPr lang="en-US" altLang="ko-KR" dirty="0" smtClean="0"/>
              <a:t>4</a:t>
            </a:r>
            <a:r>
              <a:rPr lang="ko-KR" altLang="ko-KR" dirty="0" err="1" smtClean="0"/>
              <a:t>억명에</a:t>
            </a:r>
            <a:r>
              <a:rPr lang="ko-KR" altLang="ko-KR" dirty="0" smtClean="0"/>
              <a:t> 달하는 것으로 추정된다</a:t>
            </a:r>
            <a:r>
              <a:rPr lang="en-US" altLang="ko-KR" dirty="0" smtClean="0"/>
              <a:t>(OECD </a:t>
            </a:r>
            <a:r>
              <a:rPr lang="en-US" altLang="ko-KR" dirty="0" err="1" smtClean="0"/>
              <a:t>HealthData</a:t>
            </a:r>
            <a:r>
              <a:rPr lang="en-US" altLang="ko-KR" dirty="0" smtClean="0"/>
              <a:t>, 2007. 15</a:t>
            </a:r>
            <a:r>
              <a:rPr lang="ko-KR" altLang="ko-KR" dirty="0" smtClean="0"/>
              <a:t>세 이상</a:t>
            </a:r>
            <a:r>
              <a:rPr lang="en-US" altLang="ko-KR" dirty="0" smtClean="0"/>
              <a:t>, BMI30</a:t>
            </a:r>
            <a:r>
              <a:rPr lang="ko-KR" altLang="ko-KR" dirty="0" smtClean="0"/>
              <a:t>이상 기준</a:t>
            </a:r>
            <a:r>
              <a:rPr lang="en-US" altLang="ko-KR" dirty="0" smtClean="0"/>
              <a:t>). </a:t>
            </a:r>
          </a:p>
          <a:p>
            <a:endParaRPr lang="en-US" altLang="ko-KR" dirty="0" smtClean="0"/>
          </a:p>
          <a:p>
            <a:r>
              <a:rPr lang="ko-KR" altLang="ko-KR" dirty="0" smtClean="0"/>
              <a:t>대한민국의 경우 </a:t>
            </a:r>
            <a:r>
              <a:rPr lang="en-US" altLang="ko-KR" dirty="0" smtClean="0"/>
              <a:t>2007</a:t>
            </a:r>
            <a:r>
              <a:rPr lang="ko-KR" altLang="ko-KR" dirty="0" smtClean="0"/>
              <a:t>년 국민건강통계 국민건강영양조사 제</a:t>
            </a:r>
            <a:r>
              <a:rPr lang="en-US" altLang="ko-KR" dirty="0" smtClean="0"/>
              <a:t>4</a:t>
            </a:r>
            <a:r>
              <a:rPr lang="ko-KR" altLang="ko-KR" dirty="0" smtClean="0"/>
              <a:t>기 </a:t>
            </a:r>
            <a:r>
              <a:rPr lang="en-US" altLang="ko-KR" dirty="0" smtClean="0"/>
              <a:t>1</a:t>
            </a:r>
            <a:r>
              <a:rPr lang="ko-KR" altLang="ko-KR" dirty="0" smtClean="0"/>
              <a:t>차년도 결과</a:t>
            </a:r>
            <a:r>
              <a:rPr lang="en-US" altLang="ko-KR" dirty="0" smtClean="0"/>
              <a:t>(</a:t>
            </a:r>
            <a:r>
              <a:rPr lang="ko-KR" altLang="ko-KR" dirty="0" smtClean="0"/>
              <a:t>보건복지부</a:t>
            </a:r>
            <a:r>
              <a:rPr lang="en-US" altLang="ko-KR" dirty="0" smtClean="0"/>
              <a:t>, 2008)</a:t>
            </a:r>
            <a:r>
              <a:rPr lang="ko-KR" altLang="ko-KR" dirty="0" smtClean="0"/>
              <a:t>를 보면 만 </a:t>
            </a:r>
            <a:r>
              <a:rPr lang="en-US" altLang="ko-KR" dirty="0" smtClean="0"/>
              <a:t>19</a:t>
            </a:r>
            <a:r>
              <a:rPr lang="ko-KR" altLang="ko-KR" dirty="0" smtClean="0"/>
              <a:t>세 이상의 비만 환자는 </a:t>
            </a:r>
            <a:r>
              <a:rPr lang="en-US" altLang="ko-KR" dirty="0" smtClean="0"/>
              <a:t>3</a:t>
            </a:r>
            <a:r>
              <a:rPr lang="ko-KR" altLang="ko-KR" dirty="0" smtClean="0"/>
              <a:t>명당 한 명 꼴로 나타나며 중년층이 평균</a:t>
            </a:r>
            <a:r>
              <a:rPr lang="en-US" altLang="ko-KR" dirty="0" smtClean="0"/>
              <a:t>44%</a:t>
            </a:r>
            <a:r>
              <a:rPr lang="ko-KR" altLang="ko-KR" dirty="0" smtClean="0"/>
              <a:t>로 높은 비중을 차지하고 있다</a:t>
            </a:r>
            <a:r>
              <a:rPr lang="en-US" altLang="ko-KR" dirty="0" smtClean="0"/>
              <a:t>. </a:t>
            </a:r>
            <a:r>
              <a:rPr lang="ko-KR" altLang="ko-KR" dirty="0" smtClean="0"/>
              <a:t>비만은 미관상 문제를 넘어 </a:t>
            </a:r>
            <a:r>
              <a:rPr lang="ko-KR" altLang="ko-KR" sz="2000" b="1" u="sng" dirty="0" smtClean="0"/>
              <a:t>각종 질병을 야기하며 생명을 위협하는 심각한 질환</a:t>
            </a:r>
            <a:r>
              <a:rPr lang="ko-KR" altLang="ko-KR" dirty="0" smtClean="0"/>
              <a:t>으로 인식되고 있다</a:t>
            </a:r>
            <a:r>
              <a:rPr lang="en-US" altLang="ko-KR" dirty="0" smtClean="0"/>
              <a:t>.</a:t>
            </a:r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743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관심사에 대한 설명과 정리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6" y="1915070"/>
            <a:ext cx="86177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ko-KR" dirty="0" smtClean="0"/>
              <a:t>시장조사기관 </a:t>
            </a:r>
            <a:r>
              <a:rPr lang="ko-KR" altLang="ko-KR" dirty="0" err="1" smtClean="0"/>
              <a:t>마켓앤마켓이</a:t>
            </a:r>
            <a:r>
              <a:rPr lang="ko-KR" altLang="ko-KR" dirty="0" smtClean="0"/>
              <a:t> 발표한 </a:t>
            </a:r>
            <a:r>
              <a:rPr lang="en-US" altLang="ko-KR" dirty="0" smtClean="0"/>
              <a:t>‘</a:t>
            </a:r>
            <a:r>
              <a:rPr lang="ko-KR" altLang="ko-KR" dirty="0" smtClean="0"/>
              <a:t>세계 다이어트 시장 보고서</a:t>
            </a:r>
            <a:r>
              <a:rPr lang="en-US" altLang="ko-KR" dirty="0" smtClean="0"/>
              <a:t>’</a:t>
            </a:r>
            <a:r>
              <a:rPr lang="ko-KR" altLang="ko-KR" dirty="0" smtClean="0"/>
              <a:t>에 따르면 전</a:t>
            </a:r>
            <a:r>
              <a:rPr lang="ko-KR" altLang="ko-KR" sz="2000" b="1" u="sng" dirty="0" smtClean="0"/>
              <a:t> 세계 다이어트 시장 규모는 </a:t>
            </a:r>
            <a:r>
              <a:rPr lang="en-US" altLang="ko-KR" sz="2000" b="1" u="sng" dirty="0" smtClean="0"/>
              <a:t>2014</a:t>
            </a:r>
            <a:r>
              <a:rPr lang="ko-KR" altLang="ko-KR" sz="2000" b="1" u="sng" dirty="0" smtClean="0"/>
              <a:t>년 한화 </a:t>
            </a:r>
            <a:r>
              <a:rPr lang="en-US" altLang="ko-KR" sz="2000" b="1" u="sng" dirty="0" smtClean="0"/>
              <a:t>634</a:t>
            </a:r>
            <a:r>
              <a:rPr lang="ko-KR" altLang="ko-KR" sz="2000" b="1" u="sng" dirty="0" smtClean="0"/>
              <a:t>조 </a:t>
            </a:r>
            <a:r>
              <a:rPr lang="en-US" altLang="ko-KR" sz="2000" b="1" u="sng" dirty="0" smtClean="0"/>
              <a:t>7970</a:t>
            </a:r>
            <a:r>
              <a:rPr lang="ko-KR" altLang="ko-KR" sz="2000" b="1" u="sng" dirty="0" err="1" smtClean="0"/>
              <a:t>억원이며</a:t>
            </a:r>
            <a:r>
              <a:rPr lang="en-US" altLang="ko-KR" dirty="0" smtClean="0"/>
              <a:t>, </a:t>
            </a:r>
            <a:r>
              <a:rPr lang="ko-KR" altLang="ko-KR" sz="2000" b="1" u="sng" dirty="0" smtClean="0"/>
              <a:t>국내 시장 규모는 </a:t>
            </a:r>
            <a:r>
              <a:rPr lang="en-US" altLang="ko-KR" sz="2000" b="1" u="sng" dirty="0" smtClean="0"/>
              <a:t>2</a:t>
            </a:r>
            <a:r>
              <a:rPr lang="ko-KR" altLang="ko-KR" sz="2000" b="1" u="sng" dirty="0" smtClean="0"/>
              <a:t>조원대로 </a:t>
            </a:r>
            <a:r>
              <a:rPr lang="ko-KR" altLang="ko-KR" dirty="0" smtClean="0"/>
              <a:t>차지하고 있다</a:t>
            </a:r>
            <a:r>
              <a:rPr lang="en-US" altLang="ko-KR" dirty="0" smtClean="0"/>
              <a:t>. </a:t>
            </a:r>
          </a:p>
          <a:p>
            <a:r>
              <a:rPr lang="ko-KR" altLang="ko-KR" dirty="0" smtClean="0"/>
              <a:t>또한 다이어트는 최근 </a:t>
            </a:r>
            <a:r>
              <a:rPr lang="en-US" altLang="ko-KR" dirty="0" smtClean="0"/>
              <a:t>5</a:t>
            </a:r>
            <a:r>
              <a:rPr lang="ko-KR" altLang="ko-KR" dirty="0" smtClean="0"/>
              <a:t>년 동안 연 평균 </a:t>
            </a:r>
            <a:r>
              <a:rPr lang="en-US" altLang="ko-KR" dirty="0" smtClean="0"/>
              <a:t>10.9%</a:t>
            </a:r>
            <a:r>
              <a:rPr lang="ko-KR" altLang="ko-KR" dirty="0" smtClean="0"/>
              <a:t>씩 꾸준한 성장을 거듭하고 있는 상태이며 앞으로도 지속적인 성장을 보일 것으로 예상된다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endParaRPr lang="ko-KR" altLang="ko-KR" dirty="0" smtClean="0"/>
          </a:p>
          <a:p>
            <a:pPr latinLnBrk="0"/>
            <a:r>
              <a:rPr lang="en-US" altLang="ko-KR" dirty="0" smtClean="0"/>
              <a:t>[</a:t>
            </a:r>
            <a:r>
              <a:rPr lang="ko-KR" altLang="ko-KR" dirty="0" smtClean="0"/>
              <a:t>한국여성의 다이어트 제품 유형별 사용현황 및 선호도에 관한 연구</a:t>
            </a:r>
            <a:r>
              <a:rPr lang="en-US" altLang="ko-KR" dirty="0" smtClean="0"/>
              <a:t>]</a:t>
            </a:r>
            <a:endParaRPr lang="ko-KR" altLang="ko-KR" dirty="0" smtClean="0"/>
          </a:p>
          <a:p>
            <a:r>
              <a:rPr lang="en-US" altLang="ko-KR" dirty="0" smtClean="0"/>
              <a:t>[http://news.mt.co.kr/mtview.php?no=2014070215474865082]</a:t>
            </a:r>
            <a:endParaRPr lang="ko-KR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98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6" y="1535494"/>
            <a:ext cx="862641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T-test</a:t>
            </a:r>
          </a:p>
          <a:p>
            <a:endParaRPr lang="ko-KR" altLang="ko-KR" sz="2800" dirty="0"/>
          </a:p>
          <a:p>
            <a:r>
              <a:rPr lang="ko-KR" altLang="ko-KR" sz="2000" dirty="0"/>
              <a:t>교제하는 이성친구가 있는 사람과 그렇지 않은 사람은 다이어트</a:t>
            </a:r>
            <a:r>
              <a:rPr lang="en-US" altLang="ko-KR" sz="2000" dirty="0"/>
              <a:t>(</a:t>
            </a:r>
            <a:r>
              <a:rPr lang="ko-KR" altLang="ko-KR" sz="2000" dirty="0"/>
              <a:t>본인의 다이어트 필요성</a:t>
            </a:r>
            <a:r>
              <a:rPr lang="en-US" altLang="ko-KR" sz="2000" dirty="0"/>
              <a:t>)</a:t>
            </a:r>
            <a:r>
              <a:rPr lang="ko-KR" altLang="ko-KR" sz="2000" dirty="0"/>
              <a:t>에 대한 생각의 차이가 있을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 smtClean="0"/>
          </a:p>
          <a:p>
            <a:endParaRPr lang="ko-KR" altLang="ko-KR" dirty="0"/>
          </a:p>
          <a:p>
            <a:r>
              <a:rPr lang="en-US" altLang="ko-KR" i="1" dirty="0"/>
              <a:t>-</a:t>
            </a:r>
            <a:r>
              <a:rPr lang="ko-KR" altLang="ko-KR" i="1" dirty="0"/>
              <a:t>자신의 연인을 만들기 위해 자신의 외모를 가꾸는 사람들은 그 목표를 이루었을 때</a:t>
            </a:r>
            <a:r>
              <a:rPr lang="en-US" altLang="ko-KR" i="1" dirty="0"/>
              <a:t>(</a:t>
            </a:r>
            <a:r>
              <a:rPr lang="ko-KR" altLang="ko-KR" i="1" dirty="0"/>
              <a:t>교제하는 이성친구를 만들었을 경우</a:t>
            </a:r>
            <a:r>
              <a:rPr lang="en-US" altLang="ko-KR" i="1" dirty="0"/>
              <a:t>) </a:t>
            </a:r>
            <a:r>
              <a:rPr lang="ko-KR" altLang="ko-KR" i="1" dirty="0"/>
              <a:t>상대적으로 자신의 외모를 가꾸는 행동</a:t>
            </a:r>
            <a:r>
              <a:rPr lang="en-US" altLang="ko-KR" i="1" dirty="0"/>
              <a:t>(</a:t>
            </a:r>
            <a:r>
              <a:rPr lang="ko-KR" altLang="ko-KR" i="1" dirty="0"/>
              <a:t>다이어트</a:t>
            </a:r>
            <a:r>
              <a:rPr lang="en-US" altLang="ko-KR" i="1" dirty="0"/>
              <a:t>)</a:t>
            </a:r>
            <a:r>
              <a:rPr lang="ko-KR" altLang="ko-KR" i="1" dirty="0"/>
              <a:t>에 대하여 소홀해 질 가능성이 높기 때문에 다음과 같은 가설을 세우게 되었다</a:t>
            </a:r>
            <a:r>
              <a:rPr lang="en-US" altLang="ko-KR" i="1" dirty="0"/>
              <a:t>.</a:t>
            </a:r>
            <a:endParaRPr lang="ko-KR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572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7419" y="388189"/>
            <a:ext cx="2838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미디어통계</a:t>
            </a:r>
            <a:endParaRPr lang="ko-KR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4785" y="1130060"/>
            <a:ext cx="3519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연구문제와 가설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85666" y="1535485"/>
            <a:ext cx="8626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T-test</a:t>
            </a:r>
          </a:p>
          <a:p>
            <a:endParaRPr lang="ko-KR" altLang="ko-KR" sz="2800" dirty="0" smtClean="0"/>
          </a:p>
          <a:p>
            <a:r>
              <a:rPr lang="ko-KR" altLang="ko-KR" sz="2000" dirty="0" smtClean="0"/>
              <a:t>교제하는 이성친구가 있는 사람과 그렇지 않은 사람은 다이어트</a:t>
            </a:r>
            <a:r>
              <a:rPr lang="en-US" altLang="ko-KR" sz="2000" dirty="0" smtClean="0"/>
              <a:t>(</a:t>
            </a:r>
            <a:r>
              <a:rPr lang="ko-KR" altLang="ko-KR" sz="2000" dirty="0" smtClean="0"/>
              <a:t>본인의 다이어트 필요성</a:t>
            </a:r>
            <a:r>
              <a:rPr lang="en-US" altLang="ko-KR" sz="2000" dirty="0" smtClean="0"/>
              <a:t>)</a:t>
            </a:r>
            <a:r>
              <a:rPr lang="ko-KR" altLang="ko-KR" sz="2000" dirty="0" smtClean="0"/>
              <a:t>에 대한 생각의 차이가 있을 것이다</a:t>
            </a:r>
            <a:r>
              <a:rPr lang="en-US" altLang="ko-KR" sz="2000" dirty="0" smtClean="0"/>
              <a:t>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ko-KR" dirty="0"/>
              <a:t>교제하는 이성친구의 유무</a:t>
            </a:r>
            <a:r>
              <a:rPr lang="en-US" altLang="ko-KR" dirty="0"/>
              <a:t>: </a:t>
            </a:r>
            <a:r>
              <a:rPr lang="ko-KR" altLang="ko-KR" dirty="0"/>
              <a:t>교제하는 이성친구가 있는지 확인한다</a:t>
            </a:r>
            <a:r>
              <a:rPr lang="en-US" altLang="ko-KR" dirty="0"/>
              <a:t>.</a:t>
            </a:r>
            <a:endParaRPr lang="ko-KR" altLang="ko-KR" dirty="0"/>
          </a:p>
          <a:p>
            <a:r>
              <a:rPr lang="ko-KR" altLang="ko-KR" dirty="0"/>
              <a:t>다이어트 필요성</a:t>
            </a:r>
            <a:r>
              <a:rPr lang="en-US" altLang="ko-KR" dirty="0"/>
              <a:t>: </a:t>
            </a:r>
            <a:r>
              <a:rPr lang="ko-KR" altLang="ko-KR" dirty="0"/>
              <a:t>자신이 다이어트를 할 생각을 가지고 있는지 확인한다</a:t>
            </a:r>
            <a:r>
              <a:rPr lang="en-US" altLang="ko-KR" dirty="0"/>
              <a:t>.</a:t>
            </a:r>
            <a:endParaRPr lang="ko-KR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ko-KR" dirty="0"/>
              <a:t>독립변인</a:t>
            </a:r>
            <a:r>
              <a:rPr lang="en-US" altLang="ko-KR" dirty="0"/>
              <a:t>: </a:t>
            </a:r>
            <a:r>
              <a:rPr lang="ko-KR" altLang="ko-KR" dirty="0"/>
              <a:t>교제하는 이성친구의 유무</a:t>
            </a:r>
            <a:r>
              <a:rPr lang="en-US" altLang="ko-KR" dirty="0"/>
              <a:t>(Nominal)</a:t>
            </a:r>
            <a:endParaRPr lang="ko-KR" altLang="ko-KR" dirty="0"/>
          </a:p>
          <a:p>
            <a:r>
              <a:rPr lang="ko-KR" altLang="ko-KR" dirty="0"/>
              <a:t>종속변인</a:t>
            </a:r>
            <a:r>
              <a:rPr lang="en-US" altLang="ko-KR" dirty="0"/>
              <a:t>: </a:t>
            </a:r>
            <a:r>
              <a:rPr lang="ko-KR" altLang="ko-KR" dirty="0"/>
              <a:t>다이어트 필요성의 인지</a:t>
            </a:r>
            <a:r>
              <a:rPr lang="en-US" altLang="ko-KR" dirty="0"/>
              <a:t>(Ordinal)</a:t>
            </a:r>
            <a:endParaRPr lang="ko-KR" altLang="ko-KR" dirty="0"/>
          </a:p>
          <a:p>
            <a:endParaRPr lang="ko-KR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796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1912</Words>
  <Application>Microsoft Office PowerPoint</Application>
  <PresentationFormat>와이드스크린</PresentationFormat>
  <Paragraphs>331</Paragraphs>
  <Slides>34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37" baseType="lpstr">
      <vt:lpstr>맑은 고딕</vt:lpstr>
      <vt:lpstr>Arial</vt:lpstr>
      <vt:lpstr>Office 테마</vt:lpstr>
      <vt:lpstr>미디어통계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미디어통계</dc:title>
  <dc:creator>손병관</dc:creator>
  <cp:lastModifiedBy>손병관</cp:lastModifiedBy>
  <cp:revision>34</cp:revision>
  <dcterms:created xsi:type="dcterms:W3CDTF">2016-06-06T10:13:28Z</dcterms:created>
  <dcterms:modified xsi:type="dcterms:W3CDTF">2016-06-07T14:23:57Z</dcterms:modified>
</cp:coreProperties>
</file>