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4" r:id="rId6"/>
    <p:sldId id="262" r:id="rId7"/>
    <p:sldId id="261" r:id="rId8"/>
    <p:sldId id="265" r:id="rId9"/>
    <p:sldId id="266" r:id="rId10"/>
    <p:sldId id="272" r:id="rId11"/>
    <p:sldId id="271" r:id="rId12"/>
    <p:sldId id="270" r:id="rId13"/>
    <p:sldId id="26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57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맑은 고딕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맑은 고딕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>
                <a:latin typeface="맑은 고딕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58706" y="3136613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.</a:t>
            </a:r>
            <a:endParaRPr lang="ko-KR" altLang="en-US" sz="3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나눔고딕 ExtraBold" pitchFamily="50" charset="-127"/>
              <a:ea typeface="나눔고딕 ExtraBold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971600" y="4928976"/>
            <a:ext cx="0" cy="720080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F37B43-8A84-4583-9638-D9713F49E201}" type="datetimeFigureOut">
              <a:rPr lang="ko-KR" altLang="en-US" smtClean="0"/>
              <a:t>2014-08-14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59B717-E79A-42E3-9BEA-577205F4D4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fld id="{A6F37B43-8A84-4583-9638-D9713F49E201}" type="datetimeFigureOut">
              <a:rPr lang="ko-KR" altLang="en-US" smtClean="0"/>
              <a:pPr/>
              <a:t>2014-08-14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fld id="{F859B717-E79A-42E3-9BEA-577205F4D42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맑은 고딕" pitchFamily="50" charset="-127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172720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4000" dirty="0" smtClean="0">
                <a:solidFill>
                  <a:srgbClr val="FFC000"/>
                </a:solidFill>
                <a:latin typeface="+mn-ea"/>
                <a:ea typeface="+mn-ea"/>
              </a:rPr>
              <a:t>11</a:t>
            </a:r>
            <a:r>
              <a:rPr lang="ko-KR" altLang="en-US" sz="4000" dirty="0" smtClean="0">
                <a:solidFill>
                  <a:srgbClr val="FFC000"/>
                </a:solidFill>
                <a:latin typeface="+mn-ea"/>
                <a:ea typeface="+mn-ea"/>
              </a:rPr>
              <a:t>장 </a:t>
            </a:r>
            <a:r>
              <a:rPr lang="ko-KR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매체 전략</a:t>
            </a:r>
            <a:endParaRPr lang="ko-KR" altLang="en-US" sz="40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83568" y="1124744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 smtClean="0">
                <a:latin typeface="맑은 고딕" pitchFamily="50" charset="-127"/>
                <a:ea typeface="맑은 고딕" pitchFamily="50" charset="-127"/>
              </a:rPr>
              <a:t>사례 중심의 </a:t>
            </a:r>
            <a:r>
              <a:rPr lang="ko-KR" altLang="en-US" sz="5400" dirty="0" err="1" smtClean="0">
                <a:latin typeface="맑은 고딕" pitchFamily="50" charset="-127"/>
                <a:ea typeface="맑은 고딕" pitchFamily="50" charset="-127"/>
              </a:rPr>
              <a:t>광고기획론</a:t>
            </a:r>
            <a:endParaRPr lang="en-US" altLang="ko-KR" sz="54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강미선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지음</a:t>
            </a:r>
          </a:p>
        </p:txBody>
      </p:sp>
      <p:pic>
        <p:nvPicPr>
          <p:cNvPr id="37892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25050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14500"/>
            <a:ext cx="8353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28775"/>
            <a:ext cx="800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88640"/>
            <a:ext cx="1029652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115616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매출액 </a:t>
            </a:r>
            <a:r>
              <a:rPr lang="ko-KR" altLang="en-US" sz="2400" dirty="0" err="1" smtClean="0"/>
              <a:t>비율법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역사적 방법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목표과업법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경쟁사 </a:t>
            </a:r>
            <a:r>
              <a:rPr lang="ko-KR" altLang="en-US" sz="2400" dirty="0" err="1" smtClean="0"/>
              <a:t>대응법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실험법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임의적 방법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가용 자원 이용법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광고 예산 책정 방법 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29000" y="1556792"/>
            <a:ext cx="5915000" cy="6525343"/>
          </a:xfrm>
        </p:spPr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ko-KR" altLang="en-US" sz="2000" dirty="0" smtClean="0"/>
              <a:t>미디어믹스 전략</a:t>
            </a: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ko-KR" altLang="en-US" sz="2000" dirty="0" smtClean="0"/>
              <a:t>광고 </a:t>
            </a:r>
            <a:r>
              <a:rPr lang="ko-KR" altLang="en-US" sz="2000" dirty="0" err="1" smtClean="0"/>
              <a:t>매체별</a:t>
            </a:r>
            <a:r>
              <a:rPr lang="ko-KR" altLang="en-US" sz="2000" dirty="0" smtClean="0"/>
              <a:t> 특성</a:t>
            </a: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ko-KR" altLang="en-US" sz="2000" dirty="0" smtClean="0"/>
              <a:t>매체 스케줄 전략</a:t>
            </a: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ko-KR" altLang="en-US" sz="2000" dirty="0" smtClean="0"/>
              <a:t>광고 예산 책정 방법</a:t>
            </a:r>
            <a:endParaRPr lang="en-US" altLang="ko-KR" sz="2000" dirty="0" smtClean="0"/>
          </a:p>
        </p:txBody>
      </p:sp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4F0A6A-BA76-45E6-85BF-CA387FC62823}" type="slidenum">
              <a:rPr lang="ko-KR" altLang="en-US"/>
              <a:pPr/>
              <a:t>2</a:t>
            </a:fld>
            <a:endParaRPr lang="ko-KR" altLang="en-US"/>
          </a:p>
        </p:txBody>
      </p:sp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smtClean="0">
                <a:latin typeface="+mn-ea"/>
                <a:ea typeface="+mn-ea"/>
              </a:rPr>
              <a:t>차례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하나의 매체에만 광고를 집행하지 않고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여러 매체를 섞어서 하는 이유는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한 가지 매체만으로는 전체 표적 소비자에게 메시지를 도달하기 어렵기 때문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소비자마다 좋아하는 매체와 싫어하는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자주 이용하는 매체가 다르듯이 각 매체는 각기 다른 수용자 프로파일을 가지고 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매체마다 </a:t>
            </a:r>
            <a:r>
              <a:rPr lang="ko-KR" altLang="en-US" sz="2000" dirty="0" err="1" smtClean="0"/>
              <a:t>크리에이티브</a:t>
            </a:r>
            <a:r>
              <a:rPr lang="ko-KR" altLang="en-US" sz="2000" dirty="0" smtClean="0"/>
              <a:t> 특성 및 광고 효과의 차원이 달라질 수 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새로운 매체가 속속 등장하면서 미디어믹스는 더욱 복잡하고 다양해지는 경향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미디어믹스 전략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692696"/>
            <a:ext cx="10325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81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187624" y="1556792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dirty="0" smtClean="0"/>
              <a:t>뉴미디어 광고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인터넷 광고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err="1" smtClean="0"/>
              <a:t>모바일</a:t>
            </a:r>
            <a:r>
              <a:rPr lang="ko-KR" altLang="en-US" dirty="0" smtClean="0"/>
              <a:t> 광고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err="1" smtClean="0"/>
              <a:t>소셜</a:t>
            </a:r>
            <a:r>
              <a:rPr lang="ko-KR" altLang="en-US" dirty="0" smtClean="0"/>
              <a:t> 미디어 광고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광고 </a:t>
            </a:r>
            <a:r>
              <a:rPr lang="ko-KR" altLang="en-US" dirty="0" err="1" smtClean="0"/>
              <a:t>매체별</a:t>
            </a:r>
            <a:r>
              <a:rPr lang="ko-KR" altLang="en-US" dirty="0" smtClean="0"/>
              <a:t> 특성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매체별로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중 어느 시기에 광고를 많이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어느 시기에 광고를 적게 할지를 정하는 작업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연속형</a:t>
            </a:r>
            <a:endParaRPr lang="en-US" altLang="ko-KR" dirty="0" smtClean="0"/>
          </a:p>
          <a:p>
            <a:r>
              <a:rPr lang="ko-KR" altLang="en-US" dirty="0" err="1" smtClean="0"/>
              <a:t>파동형</a:t>
            </a:r>
            <a:endParaRPr lang="en-US" altLang="ko-KR" dirty="0" smtClean="0"/>
          </a:p>
          <a:p>
            <a:r>
              <a:rPr lang="ko-KR" altLang="en-US" dirty="0" err="1" smtClean="0"/>
              <a:t>비상형</a:t>
            </a:r>
            <a:endParaRPr lang="en-US" altLang="ko-KR" dirty="0" smtClean="0"/>
          </a:p>
          <a:p>
            <a:r>
              <a:rPr lang="ko-KR" altLang="en-US" dirty="0" err="1" smtClean="0"/>
              <a:t>완전집중형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매체 스케줄 전략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438275"/>
            <a:ext cx="7486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566863"/>
            <a:ext cx="83724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260</TotalTime>
  <Words>147</Words>
  <Application>Microsoft Office PowerPoint</Application>
  <PresentationFormat>화면 슬라이드 쇼(4:3)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테마1</vt:lpstr>
      <vt:lpstr>11장 매체 전략</vt:lpstr>
      <vt:lpstr> 차례</vt:lpstr>
      <vt:lpstr>1. 미디어믹스 전략</vt:lpstr>
      <vt:lpstr>슬라이드 4</vt:lpstr>
      <vt:lpstr>슬라이드 5</vt:lpstr>
      <vt:lpstr>2. 광고 매체별 특성</vt:lpstr>
      <vt:lpstr>3. 매체 스케줄 전략</vt:lpstr>
      <vt:lpstr>슬라이드 8</vt:lpstr>
      <vt:lpstr>슬라이드 9</vt:lpstr>
      <vt:lpstr>슬라이드 10</vt:lpstr>
      <vt:lpstr>슬라이드 11</vt:lpstr>
      <vt:lpstr>슬라이드 12</vt:lpstr>
      <vt:lpstr>4. 광고 예산 책정 방법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11장 매체 전략</dc:title>
  <dc:creator>.</dc:creator>
  <cp:lastModifiedBy>.</cp:lastModifiedBy>
  <cp:revision>7</cp:revision>
  <dcterms:created xsi:type="dcterms:W3CDTF">2014-08-14T02:38:59Z</dcterms:created>
  <dcterms:modified xsi:type="dcterms:W3CDTF">2014-08-14T06:59:58Z</dcterms:modified>
</cp:coreProperties>
</file>