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677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70D18265-C47E-48EC-BED3-F3F4A7A5E3CC}" type="datetimeFigureOut">
              <a:rPr lang="ko-KR" altLang="en-US" smtClean="0"/>
              <a:pPr/>
              <a:t>2014-08-19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8EF84AAD-BF52-4811-805E-429C5FEB1C7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eafestival.cheil.co.kr/?p=2055&amp;subcat=27" TargetMode="External"/><Relationship Id="rId2" Type="http://schemas.openxmlformats.org/officeDocument/2006/relationships/hyperlink" Target="http://ideafestival.cheil.co.kr/?p=2077&amp;subcat=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12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매체 전략 사례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2"/>
              </a:rPr>
              <a:t>서울우유 </a:t>
            </a:r>
            <a:r>
              <a:rPr lang="en-US" altLang="ko-KR" sz="2000" dirty="0" smtClean="0">
                <a:hlinkClick r:id="rId2"/>
              </a:rPr>
              <a:t>(</a:t>
            </a:r>
            <a:r>
              <a:rPr lang="ko-KR" altLang="en-US" sz="2000" dirty="0" smtClean="0">
                <a:hlinkClick r:id="rId2"/>
              </a:rPr>
              <a:t>제일기획</a:t>
            </a:r>
            <a:r>
              <a:rPr lang="en-US" altLang="ko-KR" sz="2000" dirty="0" smtClean="0">
                <a:hlinkClick r:id="rId2"/>
              </a:rPr>
              <a:t>, 2001, 22</a:t>
            </a:r>
            <a:r>
              <a:rPr lang="ko-KR" altLang="en-US" sz="2000" dirty="0" smtClean="0">
                <a:hlinkClick r:id="rId2"/>
              </a:rPr>
              <a:t>회 대상</a:t>
            </a:r>
            <a:r>
              <a:rPr lang="en-US" altLang="ko-KR" sz="2000" dirty="0" smtClean="0">
                <a:hlinkClick r:id="rId2"/>
              </a:rPr>
              <a:t>)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3"/>
              </a:rPr>
              <a:t>해찬들 </a:t>
            </a:r>
            <a:r>
              <a:rPr lang="en-US" altLang="ko-KR" sz="2000" dirty="0" smtClean="0">
                <a:hlinkClick r:id="rId3"/>
              </a:rPr>
              <a:t>(</a:t>
            </a:r>
            <a:r>
              <a:rPr lang="ko-KR" altLang="en-US" sz="2000" dirty="0" smtClean="0">
                <a:hlinkClick r:id="rId3"/>
              </a:rPr>
              <a:t>제일기획</a:t>
            </a:r>
            <a:r>
              <a:rPr lang="en-US" altLang="ko-KR" sz="2000" dirty="0" smtClean="0">
                <a:hlinkClick r:id="rId3"/>
              </a:rPr>
              <a:t>, 2002, 23</a:t>
            </a:r>
            <a:r>
              <a:rPr lang="ko-KR" altLang="en-US" sz="2000" dirty="0" smtClean="0">
                <a:hlinkClick r:id="rId3"/>
              </a:rPr>
              <a:t>회 은상</a:t>
            </a:r>
            <a:r>
              <a:rPr lang="en-US" altLang="ko-KR" sz="2000" dirty="0" smtClean="0">
                <a:hlinkClick r:id="rId3"/>
              </a:rPr>
              <a:t>)</a:t>
            </a: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우유 업게는 대체로 </a:t>
            </a:r>
            <a:r>
              <a:rPr lang="en-US" altLang="ko-KR" sz="1800" dirty="0" smtClean="0"/>
              <a:t>4~5</a:t>
            </a:r>
            <a:r>
              <a:rPr lang="ko-KR" altLang="en-US" sz="1800" dirty="0" smtClean="0"/>
              <a:t>월이 성수기여서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 직전인 </a:t>
            </a:r>
            <a:r>
              <a:rPr lang="en-US" altLang="ko-KR" sz="1800" dirty="0" smtClean="0"/>
              <a:t>2~4</a:t>
            </a:r>
            <a:r>
              <a:rPr lang="ko-KR" altLang="en-US" sz="1800" dirty="0" smtClean="0"/>
              <a:t>월에 광고비를 집중적으로 투입하는 것으로 나타났다</a:t>
            </a:r>
            <a:r>
              <a:rPr lang="en-US" altLang="ko-KR" sz="1800" dirty="0" smtClean="0"/>
              <a:t>. 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경쟁사의 매체 스케줄을 분석한 결과 남양유업은 </a:t>
            </a:r>
            <a:r>
              <a:rPr lang="ko-KR" altLang="en-US" sz="1800" dirty="0" err="1" smtClean="0"/>
              <a:t>비상형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매일유업은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지속형</a:t>
            </a:r>
            <a:r>
              <a:rPr lang="ko-KR" altLang="en-US" sz="1800" dirty="0" smtClean="0"/>
              <a:t> 전략을 구사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향후 서울우유의 매체 전략으로 제시한 내용</a:t>
            </a:r>
            <a:endParaRPr lang="en-US" altLang="ko-KR" sz="1800" dirty="0" smtClean="0"/>
          </a:p>
          <a:p>
            <a:pPr lvl="2"/>
            <a:r>
              <a:rPr lang="ko-KR" altLang="en-US" sz="1400" dirty="0" smtClean="0"/>
              <a:t>서울우유는 고가 제품을 다량 보유하고 있어 제품 위주의 광고는 자칫 우리끼리 싸우는 식이 되기 쉬운 바 기업 캠페인으로 갈 것을 제안</a:t>
            </a:r>
            <a:endParaRPr lang="en-US" altLang="ko-KR" sz="1400" dirty="0" smtClean="0"/>
          </a:p>
          <a:p>
            <a:pPr lvl="2"/>
            <a:r>
              <a:rPr lang="ko-KR" altLang="en-US" sz="1400" dirty="0" smtClean="0"/>
              <a:t>서울우유는 이미 높은 인지도와 명성을 쌓은 상태인 데다가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크리에이티브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콘셉트를</a:t>
            </a:r>
            <a:r>
              <a:rPr lang="ko-KR" altLang="en-US" sz="1400" dirty="0" smtClean="0"/>
              <a:t> 유지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강화하는 방향으로 구상했기 때문에 광고비의 과다 투입이 불필요</a:t>
            </a:r>
            <a:endParaRPr lang="en-US" altLang="ko-KR" sz="1400" dirty="0" smtClean="0"/>
          </a:p>
          <a:p>
            <a:pPr lvl="2"/>
            <a:r>
              <a:rPr lang="ko-KR" altLang="en-US" sz="1400" dirty="0" smtClean="0"/>
              <a:t>향후 매체 스케줄은 </a:t>
            </a:r>
            <a:r>
              <a:rPr lang="en-US" altLang="ko-KR" sz="1400" dirty="0" smtClean="0"/>
              <a:t>‘</a:t>
            </a:r>
            <a:r>
              <a:rPr lang="ko-KR" altLang="en-US" sz="1400" dirty="0" err="1" smtClean="0"/>
              <a:t>파동형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으로 제안함</a:t>
            </a:r>
            <a:endParaRPr lang="en-US" altLang="ko-KR" sz="1400" dirty="0" smtClean="0"/>
          </a:p>
          <a:p>
            <a:pPr lvl="2"/>
            <a:r>
              <a:rPr lang="ko-KR" altLang="en-US" sz="1400" dirty="0" smtClean="0"/>
              <a:t>연간 광고비는 중간 수준으로 꾸준히 집행하되 성수기에 대비해 연초 두 달만 광고를 많이 하자</a:t>
            </a:r>
            <a:r>
              <a:rPr lang="en-US" altLang="ko-KR" sz="1400" dirty="0" smtClean="0"/>
              <a:t>!</a:t>
            </a:r>
            <a:endParaRPr lang="ko-KR" altLang="en-US" sz="1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1. </a:t>
            </a:r>
            <a:r>
              <a:rPr lang="ko-KR" altLang="en-US" sz="3200" dirty="0" smtClean="0"/>
              <a:t>서울우유 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제일기획</a:t>
            </a:r>
            <a:r>
              <a:rPr lang="en-US" altLang="ko-KR" sz="3200" dirty="0" smtClean="0"/>
              <a:t>, 2001, 22</a:t>
            </a:r>
            <a:r>
              <a:rPr lang="ko-KR" altLang="en-US" sz="3200" dirty="0" smtClean="0"/>
              <a:t>회 대상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5848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1520" y="1772816"/>
            <a:ext cx="8676456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err="1" smtClean="0"/>
              <a:t>해찬들의</a:t>
            </a:r>
            <a:r>
              <a:rPr lang="ko-KR" altLang="en-US" sz="2000" dirty="0" smtClean="0"/>
              <a:t> 매체 목표는 </a:t>
            </a:r>
            <a:r>
              <a:rPr lang="en-US" altLang="ko-KR" sz="2000" dirty="0" smtClean="0"/>
              <a:t>“</a:t>
            </a:r>
            <a:r>
              <a:rPr lang="ko-KR" altLang="en-US" sz="2000" dirty="0" smtClean="0"/>
              <a:t>제품의 편익에서 심리적 편익으로의 전환에 대해 표적 소비자와 구매 </a:t>
            </a:r>
            <a:r>
              <a:rPr lang="ko-KR" altLang="en-US" sz="2000" dirty="0" err="1" smtClean="0"/>
              <a:t>의향층이</a:t>
            </a:r>
            <a:r>
              <a:rPr lang="ko-KR" altLang="en-US" sz="2000" dirty="0" smtClean="0"/>
              <a:t> 정확히 인지하도록 한다</a:t>
            </a:r>
            <a:r>
              <a:rPr lang="en-US" altLang="ko-KR" sz="2000" dirty="0" smtClean="0"/>
              <a:t>”</a:t>
            </a:r>
            <a:r>
              <a:rPr lang="ko-KR" altLang="en-US" sz="2000" dirty="0" smtClean="0"/>
              <a:t>로 정함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b="1" i="1" dirty="0" smtClean="0"/>
              <a:t>미디어믹스 전략</a:t>
            </a:r>
            <a:r>
              <a:rPr lang="en-US" altLang="ko-KR" sz="2000" b="1" i="1" dirty="0" smtClean="0"/>
              <a:t>:</a:t>
            </a:r>
            <a:r>
              <a:rPr lang="en-US" altLang="ko-KR" sz="2000" dirty="0" smtClean="0"/>
              <a:t>	TV</a:t>
            </a:r>
            <a:r>
              <a:rPr lang="ko-KR" altLang="en-US" sz="2000" dirty="0" smtClean="0"/>
              <a:t>와 라이도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홈쇼핑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신문</a:t>
            </a:r>
            <a:r>
              <a:rPr lang="en-US" altLang="ko-KR" sz="2000" dirty="0" smtClean="0"/>
              <a:t>/</a:t>
            </a:r>
            <a:r>
              <a:rPr lang="ko-KR" altLang="en-US" sz="2000" dirty="0" smtClean="0"/>
              <a:t>잡지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인터넷 병행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기존의 </a:t>
            </a:r>
            <a:r>
              <a:rPr lang="en-US" altLang="ko-KR" sz="2000" dirty="0" smtClean="0"/>
              <a:t>TV </a:t>
            </a:r>
            <a:r>
              <a:rPr lang="ko-KR" altLang="en-US" sz="2000" dirty="0" smtClean="0"/>
              <a:t>광고 위주에서 벗어나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보다 다양한 매체를 활용코자 함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대폭적인 광고 예산 증액을 통해 다양한 매체 집행 및 경쟁사의 </a:t>
            </a:r>
            <a:r>
              <a:rPr lang="ko-KR" altLang="en-US" sz="2000" dirty="0" err="1" smtClean="0"/>
              <a:t>광고량을</a:t>
            </a:r>
            <a:r>
              <a:rPr lang="ko-KR" altLang="en-US" sz="2000" dirty="0" smtClean="0"/>
              <a:t> 제압하려는 취지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매체 전략에서 특징적인 점은 </a:t>
            </a:r>
            <a:r>
              <a:rPr lang="en-US" altLang="ko-KR" sz="2000" dirty="0" smtClean="0"/>
              <a:t>TV </a:t>
            </a:r>
            <a:r>
              <a:rPr lang="ko-KR" altLang="en-US" sz="2000" dirty="0" smtClean="0"/>
              <a:t>홈쇼핑을 추가시킨 점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TV </a:t>
            </a:r>
            <a:r>
              <a:rPr lang="ko-KR" altLang="en-US" sz="2000" dirty="0" smtClean="0"/>
              <a:t>홈쇼핑은 주부들의 욕구 분출 채널로 기능하기 때문에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여기에 광고를 집행하면 고추장 양념이 주부에게 쾌감을 줄 수 있다고 판단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TV </a:t>
            </a:r>
            <a:r>
              <a:rPr lang="ko-KR" altLang="en-US" sz="2000" dirty="0" smtClean="0"/>
              <a:t>홈쇼핑은 광고 시간이 길기 때문에 광고 메시지를 효과적으로 전달할 수 있다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2. </a:t>
            </a:r>
            <a:r>
              <a:rPr lang="ko-KR" altLang="en-US" sz="3600" dirty="0" smtClean="0"/>
              <a:t>해찬들 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제일기획</a:t>
            </a:r>
            <a:r>
              <a:rPr lang="en-US" altLang="ko-KR" sz="3600" dirty="0" smtClean="0"/>
              <a:t>, 2002, 23</a:t>
            </a:r>
            <a:r>
              <a:rPr lang="ko-KR" altLang="en-US" sz="3600" dirty="0" smtClean="0"/>
              <a:t>회 은상</a:t>
            </a:r>
            <a:r>
              <a:rPr lang="en-US" altLang="ko-KR" sz="3600" dirty="0" smtClean="0"/>
              <a:t>)</a:t>
            </a:r>
            <a:endParaRPr lang="ko-KR" altLang="en-US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372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281</TotalTime>
  <Words>180</Words>
  <Application>Microsoft Office PowerPoint</Application>
  <PresentationFormat>화면 슬라이드 쇼(4:3)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테마1</vt:lpstr>
      <vt:lpstr>12장 매체 전략 사례</vt:lpstr>
      <vt:lpstr> 차례</vt:lpstr>
      <vt:lpstr>1. 서울우유 (제일기획, 2001, 22회 대상)</vt:lpstr>
      <vt:lpstr>2. 해찬들 (제일기획, 2002, 23회 은상)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12장 매체 전략 사례</dc:title>
  <dc:creator>.</dc:creator>
  <cp:lastModifiedBy>정민규</cp:lastModifiedBy>
  <cp:revision>6</cp:revision>
  <dcterms:created xsi:type="dcterms:W3CDTF">2014-08-14T02:40:48Z</dcterms:created>
  <dcterms:modified xsi:type="dcterms:W3CDTF">2014-08-19T12:06:46Z</dcterms:modified>
</cp:coreProperties>
</file>